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46" r:id="rId3"/>
    <p:sldId id="260" r:id="rId4"/>
    <p:sldId id="286" r:id="rId5"/>
    <p:sldId id="269" r:id="rId6"/>
    <p:sldId id="292" r:id="rId7"/>
    <p:sldId id="288" r:id="rId8"/>
    <p:sldId id="298" r:id="rId9"/>
    <p:sldId id="305" r:id="rId10"/>
    <p:sldId id="303" r:id="rId11"/>
    <p:sldId id="291" r:id="rId12"/>
    <p:sldId id="293" r:id="rId13"/>
    <p:sldId id="294" r:id="rId14"/>
    <p:sldId id="307" r:id="rId15"/>
    <p:sldId id="306" r:id="rId16"/>
    <p:sldId id="295" r:id="rId17"/>
    <p:sldId id="296" r:id="rId18"/>
    <p:sldId id="259" r:id="rId19"/>
    <p:sldId id="312" r:id="rId20"/>
    <p:sldId id="311" r:id="rId21"/>
    <p:sldId id="327" r:id="rId22"/>
    <p:sldId id="323" r:id="rId23"/>
    <p:sldId id="324" r:id="rId24"/>
    <p:sldId id="258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6"/>
    <a:srgbClr val="A7D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3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5E5F9-7C68-440D-8F93-DD9A6ECD879E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3BDED-7A90-4264-A83B-2E080B95BF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3416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mit Bild (Schlo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84684"/>
            <a:ext cx="54792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8" b="25698"/>
          <a:stretch/>
        </p:blipFill>
        <p:spPr>
          <a:xfrm>
            <a:off x="0" y="2058943"/>
            <a:ext cx="9144000" cy="3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007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 belieb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4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individu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84684"/>
            <a:ext cx="54792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2"/>
          <p:cNvSpPr>
            <a:spLocks noGrp="1"/>
          </p:cNvSpPr>
          <p:nvPr>
            <p:ph type="pic" idx="13"/>
          </p:nvPr>
        </p:nvSpPr>
        <p:spPr>
          <a:xfrm>
            <a:off x="684000" y="2059200"/>
            <a:ext cx="7776000" cy="376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8866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ohne Bild/Abschnitt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712584"/>
            <a:ext cx="7772400" cy="46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569060"/>
            <a:ext cx="6400800" cy="396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1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Zwei Beliebige Inhalte (1:1) mit Überschrift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4000" y="1983600"/>
            <a:ext cx="38124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4000" y="2348556"/>
            <a:ext cx="38124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983600"/>
            <a:ext cx="38124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48556"/>
            <a:ext cx="38124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38124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4647600" y="1983600"/>
            <a:ext cx="38124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6859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asymmetris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54792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6357600" y="1983600"/>
            <a:ext cx="20952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36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71042" y="508757"/>
            <a:ext cx="7446652" cy="514905"/>
          </a:xfrm>
        </p:spPr>
        <p:txBody>
          <a:bodyPr>
            <a:noAutofit/>
          </a:bodyPr>
          <a:lstStyle>
            <a:lvl1pPr>
              <a:defRPr sz="3000" b="0">
                <a:latin typeface="Malgun Gothic Semilight"/>
                <a:ea typeface="Malgun Gothic Semilight"/>
                <a:cs typeface="Malgun Gothic Semilight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960801" y="6356350"/>
            <a:ext cx="3086100" cy="324000"/>
          </a:xfrm>
        </p:spPr>
        <p:txBody>
          <a:bodyPr/>
          <a:lstStyle/>
          <a:p>
            <a:pPr>
              <a:defRPr/>
            </a:pPr>
            <a:r>
              <a:rPr lang="de-DE"/>
              <a:t>Titel des Events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702061" y="6356350"/>
            <a:ext cx="515633" cy="324000"/>
          </a:xfrm>
        </p:spPr>
        <p:txBody>
          <a:bodyPr/>
          <a:lstStyle/>
          <a:p>
            <a:pPr>
              <a:defRPr/>
            </a:pPr>
            <a:fld id="{19423B6E-3CC0-49B8-92D8-50F815239910}" type="slidenum">
              <a:rPr lang="en-US"/>
              <a:t>‹Nr.›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771040" y="1112801"/>
            <a:ext cx="7446653" cy="468312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t>Subtitle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764381" y="1520825"/>
            <a:ext cx="7453312" cy="435610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de-DE"/>
              <a:t>Text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1039" y="6356350"/>
            <a:ext cx="534600" cy="324000"/>
          </a:xfrm>
          <a:prstGeom prst="rect">
            <a:avLst/>
          </a:prstGeom>
        </p:spPr>
      </p:pic>
      <p:cxnSp>
        <p:nvCxnSpPr>
          <p:cNvPr id="13" name="Straight Connector 12"/>
          <p:cNvCxnSpPr>
            <a:cxnSpLocks/>
          </p:cNvCxnSpPr>
          <p:nvPr userDrawn="1"/>
        </p:nvCxnSpPr>
        <p:spPr bwMode="auto">
          <a:xfrm>
            <a:off x="771039" y="6188424"/>
            <a:ext cx="744665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477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lang="de-DE" dirty="0">
                <a:solidFill>
                  <a:srgbClr val="000000"/>
                </a:solidFill>
                <a:latin typeface="+mn-lt"/>
              </a:defRPr>
            </a:lvl4pPr>
            <a:lvl5pPr marL="1108136" indent="-159179"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3"/>
            <a:r>
              <a:rPr lang="de-DE" dirty="0"/>
              <a:t>Fünfte Ebene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5152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84000" y="584684"/>
            <a:ext cx="5479200" cy="1141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4000" y="1982490"/>
            <a:ext cx="7776000" cy="383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83568" y="6386400"/>
            <a:ext cx="21336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84000" y="6134400"/>
            <a:ext cx="28956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r>
              <a:rPr lang="de-DE"/>
              <a:t>Elena Boldin I Studiengangsmanagerin/Fachstudienberatung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405972" y="6134400"/>
            <a:ext cx="105446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003056"/>
                </a:solidFill>
              </a:defRPr>
            </a:lvl1pPr>
          </a:lstStyle>
          <a:p>
            <a:fld id="{FC0CC166-4E39-43B8-AB91-BDD1C4C9E22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000" y="352800"/>
            <a:ext cx="2092852" cy="9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2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3" r:id="rId5"/>
    <p:sldLayoutId id="2147483652" r:id="rId6"/>
    <p:sldLayoutId id="2147483662" r:id="rId7"/>
    <p:sldLayoutId id="2147483663" r:id="rId8"/>
    <p:sldLayoutId id="2147483664" r:id="rId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b="1" kern="1200" baseline="0">
          <a:solidFill>
            <a:srgbClr val="00305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305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305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rgbClr val="00305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00305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rgbClr val="0030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m.uni-mannheim.de/ths/teaching/bachelor-courses/formal-foundations-of-computer-science/" TargetMode="External"/><Relationship Id="rId2" Type="http://schemas.openxmlformats.org/officeDocument/2006/relationships/hyperlink" Target="https://www.wim.uni-mannheim.de/ths/people/professors/prof-dr-frederik-armknecht/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ildebrandt@ph-heidelberg.de" TargetMode="External"/><Relationship Id="rId2" Type="http://schemas.openxmlformats.org/officeDocument/2006/relationships/hyperlink" Target="mailto:spannagel@ph-heidelberg.d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dejon@uni-mannheim.d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m.uni-mannheim.de/neuenkirch/lehre/vorkurs-mathematik/#c44367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fim-uni-mannheim.d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m.uni-mannheim.de/studium/studienorganisation/lehramtsstudium/#c11097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m.uni-mannheim.de/hertling/team/prof-dr-claus-hertling/" TargetMode="External"/><Relationship Id="rId2" Type="http://schemas.openxmlformats.org/officeDocument/2006/relationships/hyperlink" Target="https://www.wim.uni-mannheim.de/rademacher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Mathematik &amp; Informatik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793624"/>
          </a:xfrm>
        </p:spPr>
        <p:txBody>
          <a:bodyPr/>
          <a:lstStyle/>
          <a:p>
            <a:r>
              <a:rPr lang="de-DE" dirty="0"/>
              <a:t>Fachspezifische Einführung</a:t>
            </a:r>
          </a:p>
          <a:p>
            <a:r>
              <a:rPr lang="de-DE" dirty="0" err="1"/>
              <a:t>B.Ed</a:t>
            </a:r>
            <a:r>
              <a:rPr lang="de-DE" dirty="0"/>
              <a:t>. Lehramt Gymnasium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83568" y="6413945"/>
            <a:ext cx="2133600" cy="180000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3979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03316-0E8F-6D3C-6CFF-C4498ADAA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Mathematik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14D73-BFE8-5A09-7331-C603C54344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Stundenplan 1. Semester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11F0D-CDB8-42C8-A7C1-B757B183C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10</a:t>
            </a:fld>
            <a:endParaRPr lang="de-DE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95F52FC-CE20-5571-9BA3-426B7BFD3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55609"/>
              </p:ext>
            </p:extLst>
          </p:nvPr>
        </p:nvGraphicFramePr>
        <p:xfrm>
          <a:off x="764378" y="2109940"/>
          <a:ext cx="7453314" cy="3154998"/>
        </p:xfrm>
        <a:graphic>
          <a:graphicData uri="http://schemas.openxmlformats.org/drawingml/2006/table">
            <a:tbl>
              <a:tblPr firstRow="1" bandRow="1"/>
              <a:tblGrid>
                <a:gridCol w="12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71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/>
                        <a:t>Montag</a:t>
                      </a:r>
                      <a:endParaRPr lang="en-US" sz="140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Dienstag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Mittwoch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Donnerstag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Freitag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1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8.30 – 10.00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Lineare Algebra I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VL (B6 A001)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2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10.15 – 11.45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Lineare Algebra I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Lineare Algebra I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GÜ (B6 A0.01)</a:t>
                      </a: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Analysis I</a:t>
                      </a:r>
                      <a:br>
                        <a:rPr lang="en-US" sz="120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3</a:t>
                      </a:r>
                      <a:endParaRPr sz="140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12.00 – 13.30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Analysis I</a:t>
                      </a:r>
                      <a:br>
                        <a:rPr lang="en-US" sz="120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Analysis I</a:t>
                      </a:r>
                      <a:br>
                        <a:rPr lang="en-US" sz="12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GÜ (B6 A0.01)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4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13.45 – 15.15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5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15.30 – 17.00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6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17.15 – 18.45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C82D5895-3FB8-6E22-A83F-2F1DDD667B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3093238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E1F65-EBC9-FCB0-1D72-4D793AC102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Informatik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FF1C7-7423-9562-0C27-E92C913AA3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Aufbau des Fachs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222B4E-C5AF-06D6-CA48-23B5160F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11</a:t>
            </a:fld>
            <a:endParaRPr lang="de-DE"/>
          </a:p>
        </p:txBody>
      </p:sp>
      <p:graphicFrame>
        <p:nvGraphicFramePr>
          <p:cNvPr id="9" name="Inhaltsplatzhalter 6">
            <a:extLst>
              <a:ext uri="{FF2B5EF4-FFF2-40B4-BE49-F238E27FC236}">
                <a16:creationId xmlns:a16="http://schemas.microsoft.com/office/drawing/2014/main" id="{D45FE9C7-E6D2-9579-61F5-B913031F4E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195108"/>
              </p:ext>
            </p:extLst>
          </p:nvPr>
        </p:nvGraphicFramePr>
        <p:xfrm>
          <a:off x="684856" y="1697216"/>
          <a:ext cx="777557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Pflichtmodule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Formale Grundlagen der Informatik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Algorithmen und Datenstrukturen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Theoretische Informatik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Praktische Informatik I + 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 + 6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Programmierpraktikum I +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 + 5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Softwaretechnik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Praktikum Software Engineering </a:t>
                      </a:r>
                      <a:r>
                        <a:rPr lang="de-DE" sz="1400" dirty="0"/>
                        <a:t>(Projekt begleitend zu „Softwaretechnik“)</a:t>
                      </a:r>
                      <a:endParaRPr lang="de-DE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859554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Datenbanksysteme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99932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r>
                        <a:rPr lang="de-DE" dirty="0"/>
                        <a:t>Zeitmanagement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553207"/>
                  </a:ext>
                </a:extLst>
              </a:tr>
            </a:tbl>
          </a:graphicData>
        </a:graphic>
      </p:graphicFrame>
      <p:graphicFrame>
        <p:nvGraphicFramePr>
          <p:cNvPr id="10" name="Inhaltsplatzhalter 6">
            <a:extLst>
              <a:ext uri="{FF2B5EF4-FFF2-40B4-BE49-F238E27FC236}">
                <a16:creationId xmlns:a16="http://schemas.microsoft.com/office/drawing/2014/main" id="{ED44F5D3-0E50-03ED-A9BF-48F730774F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772427"/>
              </p:ext>
            </p:extLst>
          </p:nvPr>
        </p:nvGraphicFramePr>
        <p:xfrm>
          <a:off x="683568" y="5373216"/>
          <a:ext cx="7775576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lang="de-DE" dirty="0"/>
                        <a:t>Wahlmodul Wirtschaftsinformatik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dirty="0"/>
                        <a:t>Informatikmodul (CS) aus dem Bereich </a:t>
                      </a:r>
                      <a:r>
                        <a:rPr lang="de-DE" i="1" dirty="0"/>
                        <a:t>Vertiefungen</a:t>
                      </a:r>
                      <a:r>
                        <a:rPr lang="de-DE" dirty="0"/>
                        <a:t> des B.Sc. Wifo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9CCE41D2-50D0-C094-BE85-B1DFD620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62150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7F5D-64E1-8347-5C03-DBBFFCB24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Informatik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881281-3E77-DEDA-BC8F-19CE0AE38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Studienverlauf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FBF35-CF9A-E48E-31FD-350CBA4C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12</a:t>
            </a:fld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05767C-9E67-EA33-EC4C-B9BD3A631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18632"/>
            <a:ext cx="7839401" cy="3282576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B44F516E-E6AC-C60C-1C92-813770F06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716331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7F5D-64E1-8347-5C03-DBBFFCB24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Informatik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881281-3E77-DEDA-BC8F-19CE0AE38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Studienverlauf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FBF35-CF9A-E48E-31FD-350CBA4C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13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7BBA85-09B1-6599-06E5-90FDC548B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481284"/>
            <a:ext cx="7839401" cy="260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060E12-B3B4-A429-B727-E70470B69F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939"/>
          <a:stretch/>
        </p:blipFill>
        <p:spPr>
          <a:xfrm>
            <a:off x="683568" y="2018632"/>
            <a:ext cx="7839401" cy="330248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38DE0C34-D280-7F70-5266-788BBB76F296}"/>
              </a:ext>
            </a:extLst>
          </p:cNvPr>
          <p:cNvSpPr txBox="1">
            <a:spLocks/>
          </p:cNvSpPr>
          <p:nvPr/>
        </p:nvSpPr>
        <p:spPr>
          <a:xfrm>
            <a:off x="684000" y="5217588"/>
            <a:ext cx="7776000" cy="5989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i="1" dirty="0"/>
              <a:t>** Empfehlung: Bei der Fächerkombination Mathematik und Informatik sollte das Seminar Fachdidaktik Informatik im 4. Semester belegt werden.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4A2D188C-CE98-A5CA-F73C-D8A39DAB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248101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1DD16-440A-0421-6E76-BDD49E969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1983600"/>
            <a:ext cx="3023904" cy="359716"/>
          </a:xfrm>
        </p:spPr>
        <p:txBody>
          <a:bodyPr/>
          <a:lstStyle/>
          <a:p>
            <a:r>
              <a:rPr lang="de-DE" dirty="0"/>
              <a:t>Praktische Informatik I (8 ECTS)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B2B57-2CAE-50F0-9378-BFF8C9E0B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1521" y="2627914"/>
            <a:ext cx="4393504" cy="3474000"/>
          </a:xfrm>
        </p:spPr>
        <p:txBody>
          <a:bodyPr/>
          <a:lstStyle/>
          <a:p>
            <a:r>
              <a:rPr lang="de-DE" sz="2000" dirty="0"/>
              <a:t>Prof. Dr. Frederik Armknecht</a:t>
            </a:r>
          </a:p>
          <a:p>
            <a:r>
              <a:rPr lang="de-DE" sz="2000" dirty="0"/>
              <a:t>Inhalte: Programmiersprachen, Entwurf von Algorithmen, einfache Datenstrukturen</a:t>
            </a:r>
          </a:p>
          <a:p>
            <a:r>
              <a:rPr lang="de-DE" sz="2000" dirty="0"/>
              <a:t>Wöchentlich: 2 Vorlesungen + 1 Gr. Übung + 1 Tutorium</a:t>
            </a:r>
          </a:p>
          <a:p>
            <a:r>
              <a:rPr lang="de-DE" sz="2000" dirty="0"/>
              <a:t>Homepage: </a:t>
            </a:r>
            <a:r>
              <a:rPr lang="de-DE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https://www.wim.uni-mannheim.de/ths/people/professors/prof-dr-frederik-armknecht/</a:t>
            </a:r>
            <a:endParaRPr lang="de-DE" sz="2000" dirty="0"/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765B50-F6E9-122A-9893-D7D4D7A67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60033" y="1983600"/>
            <a:ext cx="3384376" cy="359716"/>
          </a:xfrm>
        </p:spPr>
        <p:txBody>
          <a:bodyPr/>
          <a:lstStyle/>
          <a:p>
            <a:r>
              <a:rPr lang="de-DE" dirty="0"/>
              <a:t>Formale Grundlagen der Informatik (6 ECTS)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10E595-8EE5-6318-4C1A-063612F40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627914"/>
            <a:ext cx="3812400" cy="3474000"/>
          </a:xfrm>
        </p:spPr>
        <p:txBody>
          <a:bodyPr/>
          <a:lstStyle/>
          <a:p>
            <a:r>
              <a:rPr lang="de-DE" sz="2000" dirty="0"/>
              <a:t>Prof. Dr. Matthias Krause</a:t>
            </a:r>
          </a:p>
          <a:p>
            <a:r>
              <a:rPr lang="de-DE" sz="2000" dirty="0"/>
              <a:t>Inhalte: Beweise, Mengen und Relationen, Abbildungen, Graphen, Automaten</a:t>
            </a:r>
          </a:p>
          <a:p>
            <a:r>
              <a:rPr lang="de-DE" sz="2000" dirty="0"/>
              <a:t>Wöchentlich: 2 Vorlesungen + 1 Tutorium </a:t>
            </a:r>
            <a:r>
              <a:rPr lang="de-DE" sz="1200" dirty="0"/>
              <a:t>(im Portal² als „Übung“ bezeichnet)</a:t>
            </a:r>
            <a:endParaRPr lang="de-DE" sz="2000" dirty="0"/>
          </a:p>
          <a:p>
            <a:r>
              <a:rPr lang="de-DE" sz="2000" dirty="0"/>
              <a:t>Homepage: </a:t>
            </a:r>
            <a:r>
              <a:rPr lang="de-DE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https://www.wim.uni-mannheim.de/ths/teaching/bachelor-courses/formal-foundations-of-computer-science/</a:t>
            </a:r>
            <a:endParaRPr lang="de-DE" sz="2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601B67-CD04-79A9-3353-B71C424C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14</a:t>
            </a:fld>
            <a:endParaRPr lang="de-D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B1A1EB-567F-781F-B4FF-5FCE22338A91}"/>
              </a:ext>
            </a:extLst>
          </p:cNvPr>
          <p:cNvSpPr txBox="1">
            <a:spLocks/>
          </p:cNvSpPr>
          <p:nvPr/>
        </p:nvSpPr>
        <p:spPr>
          <a:xfrm>
            <a:off x="684000" y="584684"/>
            <a:ext cx="5479200" cy="46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00305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Fach Informatik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2868C93-5E6E-9D97-4DFA-9B374DF2D6F6}"/>
              </a:ext>
            </a:extLst>
          </p:cNvPr>
          <p:cNvSpPr txBox="1">
            <a:spLocks/>
          </p:cNvSpPr>
          <p:nvPr/>
        </p:nvSpPr>
        <p:spPr>
          <a:xfrm>
            <a:off x="684000" y="1051200"/>
            <a:ext cx="5479200" cy="396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1. Semester</a:t>
            </a:r>
            <a:endParaRPr lang="en-US" dirty="0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5294359C-D1E1-385E-0C37-36BBE554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738639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3203429-E073-DE73-A3B6-36A45AA22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70864"/>
              </p:ext>
            </p:extLst>
          </p:nvPr>
        </p:nvGraphicFramePr>
        <p:xfrm>
          <a:off x="755576" y="2146210"/>
          <a:ext cx="7453314" cy="3154998"/>
        </p:xfrm>
        <a:graphic>
          <a:graphicData uri="http://schemas.openxmlformats.org/drawingml/2006/table">
            <a:tbl>
              <a:tblPr firstRow="1" bandRow="1"/>
              <a:tblGrid>
                <a:gridCol w="12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22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71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Montag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Dienstag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Mittwoch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Donnerstag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de-DE" sz="1400" dirty="0"/>
                        <a:t>Freitag</a:t>
                      </a:r>
                      <a:endParaRPr lang="en-US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1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8.30 – 10.00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2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10.15 – 11.45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3</a:t>
                      </a:r>
                      <a:endParaRPr sz="140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12.00 – 13.30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FGdI</a:t>
                      </a:r>
                      <a:br>
                        <a:rPr lang="en-US" sz="120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4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13.45 – 15.15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FGdI</a:t>
                      </a:r>
                      <a:br>
                        <a:rPr lang="en-US" sz="12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VL (B6 A0.01)</a:t>
                      </a:r>
                    </a:p>
                  </a:txBody>
                  <a:tcPr marL="68580" marR="68580" marT="34290" marB="3429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5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15.30 – 17.00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Pr.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Informatik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I</a:t>
                      </a:r>
                      <a:br>
                        <a:rPr lang="en-US" sz="12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Ü (B6 A0.01)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Pr. Informatik I</a:t>
                      </a:r>
                      <a:br>
                        <a:rPr lang="en-US" sz="120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Pr.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Informatik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I</a:t>
                      </a:r>
                      <a:br>
                        <a:rPr lang="en-US" sz="12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VL (B6 A0.01)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714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Block 6</a:t>
                      </a:r>
                      <a:br>
                        <a:rPr lang="de-DE" sz="1200"/>
                      </a:br>
                      <a:r>
                        <a:rPr lang="de-DE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17.15 – 18.45</a:t>
                      </a:r>
                      <a:endParaRPr lang="de-DE" sz="1200" b="0" strike="noStrike" spc="-1">
                        <a:latin typeface="Arial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2F03316-0E8F-6D3C-6CFF-C4498ADAA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Informatik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14D73-BFE8-5A09-7331-C603C54344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Stundenplan 1. Semester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11F0D-CDB8-42C8-A7C1-B757B183C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15</a:t>
            </a:fld>
            <a:endParaRPr lang="de-DE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12E6848D-7E0A-EAA2-F22B-11F7DC68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471192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8713-D595-CC9B-2EA4-C5988F5565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Mathematik &amp; Informatik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7356DE-5DF8-E2B1-1631-69E3BC7F4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6721972" cy="396000"/>
          </a:xfrm>
        </p:spPr>
        <p:txBody>
          <a:bodyPr/>
          <a:lstStyle/>
          <a:p>
            <a:r>
              <a:rPr lang="de-DE" dirty="0"/>
              <a:t>Fachdidaktik Informatik und Fachdidaktik Mathematik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348AC7-DB5D-F964-4623-B76A1FCA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16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158200F-126C-8D8C-2C74-F414D136B995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776000" cy="46135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Fachdidaktik I Informatik in Heidelberg           (</a:t>
            </a:r>
            <a:r>
              <a:rPr lang="de-DE" dirty="0">
                <a:hlinkClick r:id="rId2"/>
              </a:rPr>
              <a:t>spannagel@ph-heidelberg.de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>
                <a:hlinkClick r:id="rId3"/>
              </a:rPr>
              <a:t>hildebrandt@ph-heidelberg.de</a:t>
            </a:r>
            <a:r>
              <a:rPr lang="de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Fachdidaktik II Informatik in Mannheim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>
                <a:hlinkClick r:id="rId2"/>
              </a:rPr>
              <a:t>spannagel@ph-heidelberg.de</a:t>
            </a:r>
            <a:r>
              <a:rPr lang="de-DE" dirty="0"/>
              <a:t>; </a:t>
            </a:r>
            <a:br>
              <a:rPr lang="de-DE" dirty="0"/>
            </a:br>
            <a:r>
              <a:rPr lang="de-DE" dirty="0">
                <a:hlinkClick r:id="rId3"/>
              </a:rPr>
              <a:t>hildebrandt@ph-heidelberg.de</a:t>
            </a:r>
            <a:r>
              <a:rPr lang="de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Fachdidaktik I Mathematik in Mannheim</a:t>
            </a:r>
          </a:p>
          <a:p>
            <a:r>
              <a:rPr lang="de-DE" dirty="0"/>
              <a:t>     (</a:t>
            </a:r>
            <a:r>
              <a:rPr lang="de-DE" dirty="0">
                <a:hlinkClick r:id="rId4"/>
              </a:rPr>
              <a:t>dejon@uni-mannheim.de</a:t>
            </a:r>
            <a:r>
              <a:rPr lang="de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Fachdidaktik II Mathematik in Mannheim</a:t>
            </a:r>
          </a:p>
          <a:p>
            <a:r>
              <a:rPr lang="de-DE" dirty="0"/>
              <a:t>     (</a:t>
            </a:r>
            <a:r>
              <a:rPr lang="de-DE" dirty="0">
                <a:hlinkClick r:id="rId4"/>
              </a:rPr>
              <a:t>dejon@uni-mannheim.de</a:t>
            </a:r>
            <a:r>
              <a:rPr lang="de-DE" dirty="0"/>
              <a:t>)</a:t>
            </a:r>
            <a:endParaRPr lang="en-US" dirty="0"/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BE07BAF5-FA0D-F765-442F-EA613078C1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971153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1D66E-BBBE-44EB-A35C-B24E20CD3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Orientierungsphase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1184-B246-6855-866F-7A383F558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280488" cy="4320480"/>
          </a:xfrm>
        </p:spPr>
        <p:txBody>
          <a:bodyPr/>
          <a:lstStyle/>
          <a:p>
            <a:r>
              <a:rPr lang="de-DE" dirty="0"/>
              <a:t>Jeweils zwei der drei folgenden Lehrveranstaltungen müssen erfolgreich innerhalb der Orientierungsphase absolviert werden</a:t>
            </a:r>
          </a:p>
          <a:p>
            <a:endParaRPr lang="de-DE" dirty="0"/>
          </a:p>
          <a:p>
            <a:r>
              <a:rPr lang="de-DE" sz="2000" b="1" dirty="0"/>
              <a:t>Informatik:</a:t>
            </a:r>
          </a:p>
          <a:p>
            <a:pPr lvl="1"/>
            <a:r>
              <a:rPr lang="de-DE" b="1" dirty="0"/>
              <a:t>Formale Grundlagen der Informatik</a:t>
            </a:r>
          </a:p>
          <a:p>
            <a:pPr lvl="1"/>
            <a:r>
              <a:rPr lang="de-DE" b="1" dirty="0"/>
              <a:t>Praktische Informatik I</a:t>
            </a:r>
          </a:p>
          <a:p>
            <a:pPr lvl="1"/>
            <a:r>
              <a:rPr lang="de-DE" b="1" dirty="0"/>
              <a:t>Praktische Informatik II</a:t>
            </a:r>
          </a:p>
          <a:p>
            <a:pPr lvl="1"/>
            <a:endParaRPr lang="de-DE" sz="2400" dirty="0"/>
          </a:p>
          <a:p>
            <a:r>
              <a:rPr lang="de-DE" dirty="0"/>
              <a:t>Wird die Orientierungsprüfung nicht spätestens mit Abschluss des 3. Fachsemesters bestanden, erlischt der Prüfungsanspruch!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2BA0A4-2ADD-78CE-4367-35E9EF3F3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17</a:t>
            </a:fld>
            <a:endParaRPr lang="de-DE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656D94E-E2BB-8798-E213-E68E4214CAD9}"/>
              </a:ext>
            </a:extLst>
          </p:cNvPr>
          <p:cNvSpPr txBox="1">
            <a:spLocks/>
          </p:cNvSpPr>
          <p:nvPr/>
        </p:nvSpPr>
        <p:spPr>
          <a:xfrm>
            <a:off x="4788024" y="2514284"/>
            <a:ext cx="4608512" cy="23555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Mathematik:</a:t>
            </a:r>
          </a:p>
          <a:p>
            <a:pPr lvl="1"/>
            <a:r>
              <a:rPr lang="de-DE" b="1" dirty="0"/>
              <a:t>Analysis I</a:t>
            </a:r>
          </a:p>
          <a:p>
            <a:pPr lvl="1"/>
            <a:r>
              <a:rPr lang="de-DE" b="1" dirty="0"/>
              <a:t>Lineare Algebra I</a:t>
            </a:r>
          </a:p>
          <a:p>
            <a:pPr lvl="1"/>
            <a:r>
              <a:rPr lang="de-DE" b="1" dirty="0"/>
              <a:t>Lineare Algebra </a:t>
            </a:r>
            <a:r>
              <a:rPr lang="de-DE" b="1" dirty="0" err="1"/>
              <a:t>IIa</a:t>
            </a:r>
            <a:endParaRPr lang="de-DE" b="1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AD1BDC7-4114-5061-DF71-6B4CD6DC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013927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aseline="0" dirty="0"/>
              <a:t>Besonderheiten der Fächer Mathematik &amp; Informatik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effectLst/>
              </a:rPr>
              <a:t>Übungsblätter müssen wöchentlich bearbeitet und abgegeben werden</a:t>
            </a:r>
          </a:p>
          <a:p>
            <a:endParaRPr lang="de-DE" dirty="0">
              <a:effectLst/>
            </a:endParaRPr>
          </a:p>
          <a:p>
            <a:r>
              <a:rPr lang="de-DE" dirty="0"/>
              <a:t>Hinweis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Lerngruppe suchen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Grundlagenveranstaltungen werden nur einmal pro Jahr angeboten</a:t>
            </a:r>
          </a:p>
          <a:p>
            <a:endParaRPr lang="de-DE" sz="1600" dirty="0"/>
          </a:p>
          <a:p>
            <a:endParaRPr lang="de-DE" sz="1600" dirty="0">
              <a:effectLst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18</a:t>
            </a:fld>
            <a:endParaRPr lang="de-DE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CC3C0D9-B5E5-CDB5-E92A-2AE9B831C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68" y="6413945"/>
            <a:ext cx="2133600" cy="180000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954913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C1A24-D3CD-5C98-A375-3AF5B409F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584685"/>
            <a:ext cx="5479200" cy="468052"/>
          </a:xfrm>
        </p:spPr>
        <p:txBody>
          <a:bodyPr/>
          <a:lstStyle/>
          <a:p>
            <a:r>
              <a:rPr lang="de-DE" dirty="0"/>
              <a:t>Vorkurse Mathematik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88F4B-8BB5-1C52-4F22-582CA6DD4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1296144"/>
          </a:xfrm>
        </p:spPr>
        <p:txBody>
          <a:bodyPr/>
          <a:lstStyle/>
          <a:p>
            <a:r>
              <a:rPr lang="de-DE" sz="1800" dirty="0"/>
              <a:t>Dr. Peter </a:t>
            </a:r>
            <a:r>
              <a:rPr lang="de-DE" sz="1800" dirty="0" err="1"/>
              <a:t>Parczewski</a:t>
            </a:r>
            <a:r>
              <a:rPr lang="de-DE" sz="1800" dirty="0"/>
              <a:t> </a:t>
            </a:r>
            <a:endParaRPr lang="de-DE" sz="1800" dirty="0">
              <a:solidFill>
                <a:srgbClr val="FF0000"/>
              </a:solidFill>
            </a:endParaRPr>
          </a:p>
          <a:p>
            <a:r>
              <a:rPr lang="de-DE" sz="1800" dirty="0"/>
              <a:t>Inhaltlicher Einblick in Themen rund um die mathematischen Inhalte des Studiums</a:t>
            </a:r>
          </a:p>
          <a:p>
            <a:r>
              <a:rPr lang="en-US" sz="1800" dirty="0">
                <a:hlinkClick r:id="rId2"/>
              </a:rPr>
              <a:t>https://www.wim.uni-mannheim.de/neuenkirch/lehre/vorkurs-mathematik/#c443670</a:t>
            </a:r>
            <a:endParaRPr lang="en-US" sz="1800" dirty="0"/>
          </a:p>
          <a:p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 Man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schafft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 den Start ins Studium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auch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ohne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Vorkus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, falls man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ihn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verpasst</a:t>
            </a:r>
            <a:r>
              <a:rPr lang="en-US" sz="1800" b="1" dirty="0">
                <a:solidFill>
                  <a:srgbClr val="FF0000"/>
                </a:solidFill>
                <a:sym typeface="Wingdings" panose="05000000000000000000" pitchFamily="2" charset="2"/>
              </a:rPr>
              <a:t> hat.</a:t>
            </a:r>
            <a:endParaRPr lang="de-DE" sz="1800" b="1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540BFD-5F00-8CEC-7A5F-0192DCF53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19</a:t>
            </a:fld>
            <a:endParaRPr lang="de-DE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4F3BE83-D17D-B3EB-5E96-6092D7C6A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888252"/>
              </p:ext>
            </p:extLst>
          </p:nvPr>
        </p:nvGraphicFramePr>
        <p:xfrm>
          <a:off x="755576" y="2708920"/>
          <a:ext cx="6840760" cy="3416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190">
                  <a:extLst>
                    <a:ext uri="{9D8B030D-6E8A-4147-A177-3AD203B41FA5}">
                      <a16:colId xmlns:a16="http://schemas.microsoft.com/office/drawing/2014/main" val="1056849910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3285269669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1812396826"/>
                    </a:ext>
                  </a:extLst>
                </a:gridCol>
                <a:gridCol w="1710190">
                  <a:extLst>
                    <a:ext uri="{9D8B030D-6E8A-4147-A177-3AD203B41FA5}">
                      <a16:colId xmlns:a16="http://schemas.microsoft.com/office/drawing/2014/main" val="2720147863"/>
                    </a:ext>
                  </a:extLst>
                </a:gridCol>
              </a:tblGrid>
              <a:tr h="4125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Tag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Uhrzeit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 dirty="0"/>
                        <a:t>Ort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Themen (voraussichtlich)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3926401118"/>
                  </a:ext>
                </a:extLst>
              </a:tr>
              <a:tr h="4125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02.09.26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10:00–11:00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 dirty="0"/>
                        <a:t>SN 163 (Schloss Schneckenhof Nord)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Grundbegriffe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1210448706"/>
                  </a:ext>
                </a:extLst>
              </a:tr>
              <a:tr h="588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02.09.26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13:00–14:00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SN 169 Röchling Hörsaal (Schloss Schneckenhof Nord)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Übungen + Quizze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2001101938"/>
                  </a:ext>
                </a:extLst>
              </a:tr>
              <a:tr h="588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02.09.26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14:00–15:00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SN 169 Röchling Hörsaal (Schloss Schneckenhof Nord)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Grundbegriffe + Übungen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1086145901"/>
                  </a:ext>
                </a:extLst>
              </a:tr>
              <a:tr h="4125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03.09.26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10:00–11:00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B 144 Hörsaal (A 5, 6 Bauteil B)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Grundbegriffe + Beweise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2810183104"/>
                  </a:ext>
                </a:extLst>
              </a:tr>
              <a:tr h="4125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03.09.26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12:30–15:30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B 144 Hörsaal (A 5, 6 Bauteil B)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Übungen + Quizze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786297526"/>
                  </a:ext>
                </a:extLst>
              </a:tr>
              <a:tr h="58873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04.09.26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10:00–13:00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/>
                        <a:t>A 001 Großer Hörsaal (B 6, 23–25 Bauteil A)</a:t>
                      </a:r>
                    </a:p>
                  </a:txBody>
                  <a:tcPr marL="57221" marR="57221" marT="28611" marB="2861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100" dirty="0"/>
                        <a:t>Übungen + Ausblicke</a:t>
                      </a:r>
                    </a:p>
                  </a:txBody>
                  <a:tcPr marL="57221" marR="57221" marT="28611" marB="28611" anchor="ctr"/>
                </a:tc>
                <a:extLst>
                  <a:ext uri="{0D108BD9-81ED-4DB2-BD59-A6C34878D82A}">
                    <a16:rowId xmlns:a16="http://schemas.microsoft.com/office/drawing/2014/main" val="545970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591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1" y="188640"/>
            <a:ext cx="6528594" cy="432048"/>
          </a:xfrm>
        </p:spPr>
        <p:txBody>
          <a:bodyPr/>
          <a:lstStyle/>
          <a:p>
            <a:r>
              <a:rPr lang="en-AU" dirty="0"/>
              <a:t>Sanja Juric, Lisa Wessa, Dr. Harald Baum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75672B6-3B39-8BF5-B31F-99590B6F1467}"/>
              </a:ext>
            </a:extLst>
          </p:cNvPr>
          <p:cNvSpPr txBox="1">
            <a:spLocks/>
          </p:cNvSpPr>
          <p:nvPr/>
        </p:nvSpPr>
        <p:spPr>
          <a:xfrm>
            <a:off x="467544" y="1365779"/>
            <a:ext cx="5861084" cy="15437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b="1" dirty="0"/>
              <a:t>Sanja Juric</a:t>
            </a:r>
          </a:p>
          <a:p>
            <a:pPr marL="0" indent="0">
              <a:buNone/>
            </a:pPr>
            <a:r>
              <a:rPr lang="de-DE" sz="1350" dirty="0" err="1"/>
              <a:t>Studien­gangs­management</a:t>
            </a:r>
            <a:r>
              <a:rPr lang="de-DE" sz="1350" dirty="0"/>
              <a:t> Lehr­amt Gymnasien, B.Sc. und </a:t>
            </a:r>
            <a:r>
              <a:rPr lang="de-DE" sz="1350" dirty="0" err="1"/>
              <a:t>M.Sc</a:t>
            </a:r>
            <a:r>
              <a:rPr lang="de-DE" sz="1350" dirty="0"/>
              <a:t>. Wirtschafts­mathematik, </a:t>
            </a:r>
            <a:r>
              <a:rPr lang="de-DE" sz="1350" dirty="0" err="1"/>
              <a:t>M.Sc</a:t>
            </a:r>
            <a:r>
              <a:rPr lang="de-DE" sz="1350" dirty="0"/>
              <a:t>. Mathematik und MMSDS</a:t>
            </a:r>
            <a:br>
              <a:rPr lang="de-DE" sz="1350" i="1" dirty="0"/>
            </a:br>
            <a:r>
              <a:rPr lang="de-DE" sz="1350" i="1" dirty="0"/>
              <a:t>B 6, 26, Gebäudeteil B – Raum B 1.05, 68159 Mannheim </a:t>
            </a:r>
          </a:p>
          <a:p>
            <a:pPr marL="0" indent="0">
              <a:buNone/>
            </a:pPr>
            <a:r>
              <a:rPr lang="de-DE" sz="1350" b="1" dirty="0"/>
              <a:t>Tel.:</a:t>
            </a:r>
            <a:r>
              <a:rPr lang="de-DE" sz="1350" dirty="0"/>
              <a:t> </a:t>
            </a:r>
            <a:r>
              <a:rPr lang="de-DE" sz="1350" i="1" dirty="0"/>
              <a:t>+49 621 181-2640	</a:t>
            </a:r>
            <a:r>
              <a:rPr lang="de-DE" sz="1350" b="1" dirty="0"/>
              <a:t>E-Mail:</a:t>
            </a:r>
            <a:r>
              <a:rPr lang="de-DE" sz="1350" b="1" i="1" dirty="0"/>
              <a:t> </a:t>
            </a:r>
            <a:r>
              <a:rPr lang="de-DE" sz="1350" i="1" dirty="0"/>
              <a:t>juric@uni-mannheim.de </a:t>
            </a:r>
          </a:p>
          <a:p>
            <a:pPr marL="0" indent="0">
              <a:buNone/>
            </a:pPr>
            <a:r>
              <a:rPr lang="de-DE" sz="1350" b="1" dirty="0"/>
              <a:t>Sprechstunde:</a:t>
            </a:r>
            <a:r>
              <a:rPr lang="de-DE" sz="1350" b="1" i="1" dirty="0"/>
              <a:t> </a:t>
            </a:r>
            <a:r>
              <a:rPr lang="de-DE" sz="1350" i="1" dirty="0"/>
              <a:t>nach Vereinbarung 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E8C2117-63A9-C911-E9D7-1BA7609E7ACF}"/>
              </a:ext>
            </a:extLst>
          </p:cNvPr>
          <p:cNvSpPr txBox="1">
            <a:spLocks/>
          </p:cNvSpPr>
          <p:nvPr/>
        </p:nvSpPr>
        <p:spPr>
          <a:xfrm>
            <a:off x="467544" y="3140968"/>
            <a:ext cx="5935299" cy="24568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500" b="1" dirty="0"/>
              <a:t>Lisa Wessa</a:t>
            </a:r>
          </a:p>
          <a:p>
            <a:pPr marL="0" indent="0">
              <a:buNone/>
            </a:pPr>
            <a:r>
              <a:rPr lang="de-DE" sz="1350" dirty="0" err="1"/>
              <a:t>Studien­gangs­management</a:t>
            </a:r>
            <a:r>
              <a:rPr lang="de-DE" sz="1350" dirty="0"/>
              <a:t> B.Sc. Wirtschafts­informatik, </a:t>
            </a:r>
            <a:r>
              <a:rPr lang="de-DE" sz="1350" dirty="0" err="1"/>
              <a:t>M.Sc.Wirtschafts­informatik</a:t>
            </a:r>
            <a:r>
              <a:rPr lang="de-DE" sz="1350" dirty="0"/>
              <a:t>, MMDS und MMSDS</a:t>
            </a:r>
          </a:p>
          <a:p>
            <a:pPr marL="0" indent="0">
              <a:buNone/>
            </a:pPr>
            <a:r>
              <a:rPr lang="de-DE" sz="1350" i="1" dirty="0"/>
              <a:t>B 6, 26, Gebäudeteil B – Raum B 1.05, 68159 Mannheim </a:t>
            </a:r>
          </a:p>
          <a:p>
            <a:pPr marL="0" indent="0">
              <a:buNone/>
            </a:pPr>
            <a:r>
              <a:rPr lang="de-DE" sz="1350" b="1" dirty="0"/>
              <a:t>Tel.:</a:t>
            </a:r>
            <a:r>
              <a:rPr lang="de-DE" sz="1350" dirty="0"/>
              <a:t> </a:t>
            </a:r>
            <a:r>
              <a:rPr lang="de-DE" sz="1350" i="1" dirty="0"/>
              <a:t>+49 621 181-2441	</a:t>
            </a:r>
            <a:r>
              <a:rPr lang="de-DE" sz="1350" b="1" dirty="0"/>
              <a:t>E-Mail: </a:t>
            </a:r>
            <a:r>
              <a:rPr lang="de-DE" sz="1350" i="1" dirty="0"/>
              <a:t>lisa.wessa@uni-mannheim.de </a:t>
            </a:r>
          </a:p>
          <a:p>
            <a:pPr marL="0" indent="0">
              <a:buNone/>
            </a:pPr>
            <a:r>
              <a:rPr lang="de-DE" sz="1350" b="1" dirty="0"/>
              <a:t>Sprechstunde: </a:t>
            </a:r>
            <a:r>
              <a:rPr lang="de-DE" sz="1350" i="1" dirty="0"/>
              <a:t>nach Vereinbarung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C9BB731-81A2-D4FB-F4E6-641807BAB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592" y="2942695"/>
            <a:ext cx="1543725" cy="15437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E576D07-1E1B-7BFD-2984-A6BFF67AD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1924" y="1349546"/>
            <a:ext cx="1543725" cy="154372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A6F257A-663E-FB65-93AF-2D4DD7240CF4}"/>
              </a:ext>
            </a:extLst>
          </p:cNvPr>
          <p:cNvSpPr txBox="1"/>
          <p:nvPr/>
        </p:nvSpPr>
        <p:spPr>
          <a:xfrm>
            <a:off x="395536" y="4869160"/>
            <a:ext cx="6768752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1500" b="1" dirty="0">
                <a:solidFill>
                  <a:srgbClr val="003056"/>
                </a:solidFill>
              </a:rPr>
              <a:t>Dr. Harald Baum</a:t>
            </a:r>
            <a:br>
              <a:rPr lang="de-DE" sz="1350" dirty="0">
                <a:solidFill>
                  <a:srgbClr val="003056"/>
                </a:solidFill>
              </a:rPr>
            </a:br>
            <a:r>
              <a:rPr lang="de-DE" sz="1350" dirty="0">
                <a:solidFill>
                  <a:srgbClr val="003056"/>
                </a:solidFill>
              </a:rPr>
              <a:t>Fachstudienberater B.Sc. Wirtschaftsmathematik, </a:t>
            </a:r>
            <a:r>
              <a:rPr lang="de-DE" sz="1350" dirty="0" err="1">
                <a:solidFill>
                  <a:srgbClr val="003056"/>
                </a:solidFill>
              </a:rPr>
              <a:t>B.Ed</a:t>
            </a:r>
            <a:r>
              <a:rPr lang="de-DE" sz="1350" dirty="0">
                <a:solidFill>
                  <a:srgbClr val="003056"/>
                </a:solidFill>
              </a:rPr>
              <a:t>. Mathematik</a:t>
            </a:r>
          </a:p>
          <a:p>
            <a:pPr marL="0" indent="0">
              <a:buNone/>
            </a:pPr>
            <a:r>
              <a:rPr lang="de-DE" sz="1350" i="1" dirty="0">
                <a:solidFill>
                  <a:srgbClr val="003056"/>
                </a:solidFill>
              </a:rPr>
              <a:t>B 6, 26, Gebäudeteil B – Raum B 4.12, 68159 Mannheim </a:t>
            </a:r>
          </a:p>
          <a:p>
            <a:pPr marL="0" indent="0">
              <a:buNone/>
            </a:pPr>
            <a:r>
              <a:rPr lang="de-DE" sz="1350" b="1" i="1" dirty="0">
                <a:solidFill>
                  <a:srgbClr val="003056"/>
                </a:solidFill>
              </a:rPr>
              <a:t>Tel.:</a:t>
            </a:r>
            <a:r>
              <a:rPr lang="de-DE" sz="1350" i="1" dirty="0">
                <a:solidFill>
                  <a:srgbClr val="003056"/>
                </a:solidFill>
              </a:rPr>
              <a:t> + 49 621 181-2456 	</a:t>
            </a:r>
            <a:r>
              <a:rPr lang="de-DE" sz="1350" b="1" i="1" dirty="0">
                <a:solidFill>
                  <a:srgbClr val="003056"/>
                </a:solidFill>
              </a:rPr>
              <a:t>E-Mail:</a:t>
            </a:r>
            <a:r>
              <a:rPr lang="de-DE" sz="1350" i="1" dirty="0">
                <a:solidFill>
                  <a:srgbClr val="003056"/>
                </a:solidFill>
              </a:rPr>
              <a:t> harald.baum@uni-mannheim.de </a:t>
            </a:r>
          </a:p>
          <a:p>
            <a:pPr marL="0" indent="0">
              <a:buNone/>
            </a:pPr>
            <a:r>
              <a:rPr lang="de-DE" sz="1350" b="1" i="1" dirty="0">
                <a:solidFill>
                  <a:srgbClr val="003056"/>
                </a:solidFill>
              </a:rPr>
              <a:t>Sprechstunde: </a:t>
            </a:r>
            <a:r>
              <a:rPr lang="de-DE" sz="1350" i="1" dirty="0">
                <a:solidFill>
                  <a:srgbClr val="003056"/>
                </a:solidFill>
              </a:rPr>
              <a:t>nach Vereinbarung</a:t>
            </a:r>
          </a:p>
        </p:txBody>
      </p:sp>
    </p:spTree>
    <p:extLst>
      <p:ext uri="{BB962C8B-B14F-4D97-AF65-F5344CB8AC3E}">
        <p14:creationId xmlns:p14="http://schemas.microsoft.com/office/powerpoint/2010/main" val="103928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175D1-1DC3-D447-B314-7C75AC32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Wichtige Links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451C3-D89A-63B5-02BD-E9301B16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20</a:t>
            </a:fld>
            <a:endParaRPr lang="de-DE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BC5DE9-3A28-8075-BF00-F7B6DB887C1C}"/>
              </a:ext>
            </a:extLst>
          </p:cNvPr>
          <p:cNvGrpSpPr/>
          <p:nvPr/>
        </p:nvGrpSpPr>
        <p:grpSpPr bwMode="auto">
          <a:xfrm>
            <a:off x="770991" y="4728581"/>
            <a:ext cx="7446652" cy="567000"/>
            <a:chOff x="1027988" y="1908699"/>
            <a:chExt cx="9928869" cy="8256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1DD175F-D013-FBC5-533A-DE8974BAE668}"/>
                </a:ext>
              </a:extLst>
            </p:cNvPr>
            <p:cNvSpPr/>
            <p:nvPr/>
          </p:nvSpPr>
          <p:spPr bwMode="auto">
            <a:xfrm>
              <a:off x="1027988" y="1939770"/>
              <a:ext cx="9928869" cy="763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924989F-BB43-0074-4927-1683BCB87EC6}"/>
                </a:ext>
              </a:extLst>
            </p:cNvPr>
            <p:cNvSpPr/>
            <p:nvPr/>
          </p:nvSpPr>
          <p:spPr bwMode="auto">
            <a:xfrm>
              <a:off x="1028052" y="1908699"/>
              <a:ext cx="183943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b="1">
                  <a:solidFill>
                    <a:schemeClr val="tx1"/>
                  </a:solidFill>
                </a:rPr>
                <a:t>Uni Webmail</a:t>
              </a:r>
              <a:endParaRPr 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7201756-9580-5564-B263-29D46EDA7000}"/>
                </a:ext>
              </a:extLst>
            </p:cNvPr>
            <p:cNvSpPr/>
            <p:nvPr/>
          </p:nvSpPr>
          <p:spPr bwMode="auto">
            <a:xfrm>
              <a:off x="3009529" y="1908699"/>
              <a:ext cx="2991773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200" u="sng">
                  <a:solidFill>
                    <a:schemeClr val="accent1"/>
                  </a:solidFill>
                </a:rPr>
                <a:t>students.webmail.uni-mannheim.de</a:t>
              </a:r>
              <a:endParaRPr lang="en-US" sz="1200" u="sng">
                <a:solidFill>
                  <a:schemeClr val="accent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1BA0C89-2EEC-08FF-9A0F-7CD704C93527}"/>
                </a:ext>
              </a:extLst>
            </p:cNvPr>
            <p:cNvSpPr/>
            <p:nvPr/>
          </p:nvSpPr>
          <p:spPr bwMode="auto">
            <a:xfrm>
              <a:off x="6143349" y="1908699"/>
              <a:ext cx="474067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050" dirty="0">
                  <a:solidFill>
                    <a:schemeClr val="tx1"/>
                  </a:solidFill>
                </a:rPr>
                <a:t>Hier wartet euer Universitätspostfach auf euch. Wie immer könnt Ihr euch einfach mit eurer Kennung und eurem Passwort anmelden.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5F8CEA-336B-DF59-F784-983DF875302F}"/>
              </a:ext>
            </a:extLst>
          </p:cNvPr>
          <p:cNvGrpSpPr/>
          <p:nvPr/>
        </p:nvGrpSpPr>
        <p:grpSpPr bwMode="auto">
          <a:xfrm>
            <a:off x="770991" y="2162263"/>
            <a:ext cx="7446652" cy="567000"/>
            <a:chOff x="1027988" y="1908699"/>
            <a:chExt cx="9928869" cy="8256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9D02A82-71E1-24F8-90FB-D789B1B7D69A}"/>
                </a:ext>
              </a:extLst>
            </p:cNvPr>
            <p:cNvSpPr/>
            <p:nvPr/>
          </p:nvSpPr>
          <p:spPr bwMode="auto">
            <a:xfrm>
              <a:off x="1027988" y="1939770"/>
              <a:ext cx="9928869" cy="763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41F3C0A-B63D-D173-9B94-BF98F7B0C3DB}"/>
                </a:ext>
              </a:extLst>
            </p:cNvPr>
            <p:cNvSpPr/>
            <p:nvPr/>
          </p:nvSpPr>
          <p:spPr bwMode="auto">
            <a:xfrm>
              <a:off x="1028052" y="1908699"/>
              <a:ext cx="183943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b="1">
                  <a:solidFill>
                    <a:schemeClr val="tx1"/>
                  </a:solidFill>
                </a:rPr>
                <a:t>Portal 2</a:t>
              </a:r>
              <a:endParaRPr 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4126A7-F64B-4B25-9233-89EF663DA504}"/>
                </a:ext>
              </a:extLst>
            </p:cNvPr>
            <p:cNvSpPr/>
            <p:nvPr/>
          </p:nvSpPr>
          <p:spPr bwMode="auto">
            <a:xfrm>
              <a:off x="3009529" y="1908699"/>
              <a:ext cx="2991773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u="sng" dirty="0">
                  <a:solidFill>
                    <a:schemeClr val="accent1"/>
                  </a:solidFill>
                </a:rPr>
                <a:t>portal2.uni-mannheim.de</a:t>
              </a:r>
              <a:endParaRPr lang="en-US" sz="1350" u="sng" dirty="0">
                <a:solidFill>
                  <a:schemeClr val="accent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94DD82-ABE1-8D47-1ADC-87B5CA877A62}"/>
                </a:ext>
              </a:extLst>
            </p:cNvPr>
            <p:cNvSpPr/>
            <p:nvPr/>
          </p:nvSpPr>
          <p:spPr bwMode="auto">
            <a:xfrm>
              <a:off x="6143349" y="1908699"/>
              <a:ext cx="474067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050" dirty="0">
                  <a:solidFill>
                    <a:schemeClr val="tx1"/>
                  </a:solidFill>
                </a:rPr>
                <a:t>Im Portal zwei könnt ihr euer Studium managen. Hier werden eure Noten hochgeladen und Ihr könnt nachgucken, wo und wann welche Kurse von welchem Professor gehalten werden.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45174A-6E6B-A51A-DE7A-A4253891F802}"/>
              </a:ext>
            </a:extLst>
          </p:cNvPr>
          <p:cNvGrpSpPr/>
          <p:nvPr/>
        </p:nvGrpSpPr>
        <p:grpSpPr bwMode="auto">
          <a:xfrm>
            <a:off x="770991" y="2803843"/>
            <a:ext cx="7446652" cy="567000"/>
            <a:chOff x="1027988" y="1908699"/>
            <a:chExt cx="9928869" cy="8256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B01E45F-E8EC-2C48-B698-7C45BC5F3DCB}"/>
                </a:ext>
              </a:extLst>
            </p:cNvPr>
            <p:cNvSpPr/>
            <p:nvPr/>
          </p:nvSpPr>
          <p:spPr bwMode="auto">
            <a:xfrm>
              <a:off x="1027988" y="1939770"/>
              <a:ext cx="9928869" cy="763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78AC268-5A81-D985-693C-21AD97137981}"/>
                </a:ext>
              </a:extLst>
            </p:cNvPr>
            <p:cNvSpPr/>
            <p:nvPr/>
          </p:nvSpPr>
          <p:spPr bwMode="auto">
            <a:xfrm>
              <a:off x="1028052" y="1908699"/>
              <a:ext cx="183943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b="1">
                  <a:solidFill>
                    <a:schemeClr val="tx1"/>
                  </a:solidFill>
                </a:rPr>
                <a:t>ILIAS</a:t>
              </a:r>
              <a:endParaRPr 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A7596A-FCFD-C2CB-2FEF-E198ECD6ECBE}"/>
                </a:ext>
              </a:extLst>
            </p:cNvPr>
            <p:cNvSpPr/>
            <p:nvPr/>
          </p:nvSpPr>
          <p:spPr bwMode="auto">
            <a:xfrm>
              <a:off x="3009529" y="1908699"/>
              <a:ext cx="2991773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u="sng" dirty="0">
                  <a:solidFill>
                    <a:schemeClr val="accent1"/>
                  </a:solidFill>
                </a:rPr>
                <a:t>ilias.uni-mannheim.de</a:t>
              </a:r>
              <a:endParaRPr lang="en-US" sz="1350" u="sng" dirty="0">
                <a:solidFill>
                  <a:schemeClr val="accent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F25AB1B-8D60-01D0-0616-3830DB7EDB0E}"/>
                </a:ext>
              </a:extLst>
            </p:cNvPr>
            <p:cNvSpPr/>
            <p:nvPr/>
          </p:nvSpPr>
          <p:spPr bwMode="auto">
            <a:xfrm>
              <a:off x="6143349" y="1908699"/>
              <a:ext cx="474067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050">
                  <a:solidFill>
                    <a:schemeClr val="tx1"/>
                  </a:solidFill>
                </a:rPr>
                <a:t>Nachdem ihr im Portal einen Kurs „belegt“ habt, könnt ihr in ILIAS Unterlagen und Material zur Veranstaltung herunterladen.</a:t>
              </a:r>
              <a:endParaRPr lang="en-US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42D59D5-C7E4-9147-2C86-1A9E94FB0589}"/>
              </a:ext>
            </a:extLst>
          </p:cNvPr>
          <p:cNvGrpSpPr/>
          <p:nvPr/>
        </p:nvGrpSpPr>
        <p:grpSpPr bwMode="auto">
          <a:xfrm>
            <a:off x="770991" y="3445423"/>
            <a:ext cx="7446652" cy="567000"/>
            <a:chOff x="1027988" y="1908699"/>
            <a:chExt cx="9928869" cy="825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742397-D94F-5526-9AD9-BD8789E2E50B}"/>
                </a:ext>
              </a:extLst>
            </p:cNvPr>
            <p:cNvSpPr/>
            <p:nvPr/>
          </p:nvSpPr>
          <p:spPr bwMode="auto">
            <a:xfrm>
              <a:off x="1027988" y="1939770"/>
              <a:ext cx="9928869" cy="763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0970DDE-79C7-E162-694E-465684578853}"/>
                </a:ext>
              </a:extLst>
            </p:cNvPr>
            <p:cNvSpPr/>
            <p:nvPr/>
          </p:nvSpPr>
          <p:spPr bwMode="auto">
            <a:xfrm>
              <a:off x="1028052" y="1908699"/>
              <a:ext cx="183943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b="1">
                  <a:solidFill>
                    <a:schemeClr val="tx1"/>
                  </a:solidFill>
                </a:rPr>
                <a:t>Fachschaft</a:t>
              </a:r>
              <a:endParaRPr 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EAF6A2B-B7DC-6044-DF0B-EB274B7E0673}"/>
                </a:ext>
              </a:extLst>
            </p:cNvPr>
            <p:cNvSpPr/>
            <p:nvPr/>
          </p:nvSpPr>
          <p:spPr bwMode="auto">
            <a:xfrm>
              <a:off x="3009529" y="1908699"/>
              <a:ext cx="2991773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u="sng" dirty="0">
                  <a:solidFill>
                    <a:schemeClr val="accent1"/>
                  </a:solidFill>
                </a:rPr>
                <a:t>fim-uni-mannheim.de</a:t>
              </a:r>
              <a:endParaRPr lang="en-US" sz="1350" u="sng" dirty="0">
                <a:solidFill>
                  <a:schemeClr val="accent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DD9C25C-74D4-7A59-319A-7805B0F4ADF9}"/>
                </a:ext>
              </a:extLst>
            </p:cNvPr>
            <p:cNvSpPr/>
            <p:nvPr/>
          </p:nvSpPr>
          <p:spPr bwMode="auto">
            <a:xfrm>
              <a:off x="6143349" y="1908699"/>
              <a:ext cx="474067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050">
                  <a:solidFill>
                    <a:schemeClr val="tx1"/>
                  </a:solidFill>
                </a:rPr>
                <a:t>In der Erstiwoche besonders wichtig ist unsere Website. Hier haben wir für euch Übersichten erstellt über alle Veranstaltungen, die diese Woche anstehen.</a:t>
              </a:r>
              <a:endParaRPr lang="en-US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F66D5FB-7BCD-A4E1-A7B4-0BAC8C7091D8}"/>
              </a:ext>
            </a:extLst>
          </p:cNvPr>
          <p:cNvGrpSpPr/>
          <p:nvPr/>
        </p:nvGrpSpPr>
        <p:grpSpPr bwMode="auto">
          <a:xfrm>
            <a:off x="770991" y="4087003"/>
            <a:ext cx="7446652" cy="567000"/>
            <a:chOff x="1027988" y="1908699"/>
            <a:chExt cx="9928869" cy="825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78D7546-A070-56B5-2D97-2DE9B6E82125}"/>
                </a:ext>
              </a:extLst>
            </p:cNvPr>
            <p:cNvSpPr/>
            <p:nvPr/>
          </p:nvSpPr>
          <p:spPr bwMode="auto">
            <a:xfrm>
              <a:off x="1027988" y="1939770"/>
              <a:ext cx="9928869" cy="7634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4EAEDD9-B24A-B4B2-7830-6BC54813F88B}"/>
                </a:ext>
              </a:extLst>
            </p:cNvPr>
            <p:cNvSpPr/>
            <p:nvPr/>
          </p:nvSpPr>
          <p:spPr bwMode="auto">
            <a:xfrm>
              <a:off x="1028052" y="1908699"/>
              <a:ext cx="183943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b="1">
                  <a:solidFill>
                    <a:schemeClr val="tx1"/>
                  </a:solidFill>
                </a:rPr>
                <a:t>Fakultät</a:t>
              </a:r>
              <a:endParaRPr lang="en-US" sz="1350" b="1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D343A16-0F21-8FE5-61C7-F47E82B2402E}"/>
                </a:ext>
              </a:extLst>
            </p:cNvPr>
            <p:cNvSpPr/>
            <p:nvPr/>
          </p:nvSpPr>
          <p:spPr bwMode="auto">
            <a:xfrm>
              <a:off x="3009529" y="1908699"/>
              <a:ext cx="2991773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350" u="sng" dirty="0">
                  <a:solidFill>
                    <a:schemeClr val="accent1"/>
                  </a:solidFill>
                </a:rPr>
                <a:t>wim.uni-mannheim.de</a:t>
              </a:r>
              <a:endParaRPr lang="en-US" sz="1350" u="sng" dirty="0">
                <a:solidFill>
                  <a:schemeClr val="accent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FA1DB81-FD4B-5AD8-68C8-C26717E2F0A2}"/>
                </a:ext>
              </a:extLst>
            </p:cNvPr>
            <p:cNvSpPr/>
            <p:nvPr/>
          </p:nvSpPr>
          <p:spPr bwMode="auto">
            <a:xfrm>
              <a:off x="6143349" y="1908699"/>
              <a:ext cx="4740674" cy="8256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 sz="1050">
                  <a:solidFill>
                    <a:schemeClr val="tx1"/>
                  </a:solidFill>
                </a:rPr>
                <a:t>Auf dieser Seite findet Ihr Modulkataloge, Prüfungsordnungen sowie die Seiten der einzelnen Lehrstühle, an denen Ihr Fächer hört.</a:t>
              </a:r>
              <a:endParaRPr lang="en-US" sz="1050">
                <a:solidFill>
                  <a:schemeClr val="tx1"/>
                </a:solidFill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A855814-F740-5F66-1059-8D3DA864CE6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54244" y="2106216"/>
            <a:ext cx="0" cy="314928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2EB333C-2F2C-45CF-9B89-20C98C39F53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203881" y="2115660"/>
            <a:ext cx="0" cy="314928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Datumsplatzhalter 3">
            <a:extLst>
              <a:ext uri="{FF2B5EF4-FFF2-40B4-BE49-F238E27FC236}">
                <a16:creationId xmlns:a16="http://schemas.microsoft.com/office/drawing/2014/main" id="{6BD1E97B-66F7-9A67-1E72-8519A55E0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3020427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712584"/>
            <a:ext cx="7772400" cy="468000"/>
          </a:xfrm>
        </p:spPr>
        <p:txBody>
          <a:bodyPr/>
          <a:lstStyle/>
          <a:p>
            <a:r>
              <a:rPr lang="de-DE" dirty="0"/>
              <a:t>Vielen Dank für die Aufmerksamkeit!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569060"/>
            <a:ext cx="6400800" cy="396000"/>
          </a:xfrm>
        </p:spPr>
        <p:txBody>
          <a:bodyPr/>
          <a:lstStyle/>
          <a:p>
            <a:r>
              <a:rPr lang="de-DE" dirty="0"/>
              <a:t>Noch Fragen?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CC166-4E39-43B8-AB91-BDD1C4C9E22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0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305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73593FA-A9D3-ABD2-DA72-DFA0FA4E57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68" y="6413945"/>
            <a:ext cx="2133600" cy="180000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35445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24D0E59-5C50-89C1-355F-C54B9CB563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69" t="31499" r="9505" b="9171"/>
          <a:stretch>
            <a:fillRect/>
          </a:stretch>
        </p:blipFill>
        <p:spPr>
          <a:xfrm>
            <a:off x="741439" y="1808477"/>
            <a:ext cx="7535306" cy="40687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Fachschaft </a:t>
            </a:r>
            <a:br>
              <a:rPr lang="de-DE" dirty="0"/>
            </a:br>
            <a:r>
              <a:rPr lang="de-DE" dirty="0"/>
              <a:t>für Mathematik und Informatik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Die Arbeit der Fachschaft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In der Fachschaft engagieren wir uns in vier verschiedenen Bereichen. Dabei steht stets das Wohl und der Spaß der Studenten im Vordergrund.</a:t>
            </a:r>
            <a:endParaRPr lang="en-US"/>
          </a:p>
        </p:txBody>
      </p:sp>
      <p:grpSp>
        <p:nvGrpSpPr>
          <p:cNvPr id="19" name="Group 18"/>
          <p:cNvGrpSpPr/>
          <p:nvPr/>
        </p:nvGrpSpPr>
        <p:grpSpPr bwMode="auto">
          <a:xfrm>
            <a:off x="3076866" y="2178844"/>
            <a:ext cx="2835000" cy="2835000"/>
            <a:chOff x="4300488" y="2019300"/>
            <a:chExt cx="3780000" cy="3780000"/>
          </a:xfrm>
        </p:grpSpPr>
        <p:grpSp>
          <p:nvGrpSpPr>
            <p:cNvPr id="11" name="Group 10"/>
            <p:cNvGrpSpPr>
              <a:grpSpLocks noChangeAspect="1"/>
            </p:cNvGrpSpPr>
            <p:nvPr/>
          </p:nvGrpSpPr>
          <p:grpSpPr bwMode="auto">
            <a:xfrm>
              <a:off x="4300488" y="2019300"/>
              <a:ext cx="3780000" cy="3780000"/>
              <a:chOff x="4462488" y="2085975"/>
              <a:chExt cx="3060000" cy="3060000"/>
            </a:xfrm>
          </p:grpSpPr>
          <p:sp>
            <p:nvSpPr>
              <p:cNvPr id="5" name="Oval 4"/>
              <p:cNvSpPr>
                <a:spLocks noChangeAspect="1"/>
              </p:cNvSpPr>
              <p:nvPr/>
            </p:nvSpPr>
            <p:spPr bwMode="auto">
              <a:xfrm>
                <a:off x="4462488" y="2085975"/>
                <a:ext cx="3060000" cy="3060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350"/>
              </a:p>
            </p:txBody>
          </p:sp>
          <p:cxnSp>
            <p:nvCxnSpPr>
              <p:cNvPr id="7" name="Straight Connector 6"/>
              <p:cNvCxnSpPr>
                <a:cxnSpLocks/>
                <a:stCxn id="5" idx="0"/>
                <a:endCxn id="5" idx="4"/>
              </p:cNvCxnSpPr>
              <p:nvPr/>
            </p:nvCxnSpPr>
            <p:spPr bwMode="auto">
              <a:xfrm>
                <a:off x="5992488" y="2085975"/>
                <a:ext cx="0" cy="30600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>
                <a:cxnSpLocks/>
                <a:stCxn id="5" idx="6"/>
                <a:endCxn id="5" idx="2"/>
              </p:cNvCxnSpPr>
              <p:nvPr/>
            </p:nvCxnSpPr>
            <p:spPr bwMode="auto">
              <a:xfrm flipH="1">
                <a:off x="4462488" y="3615975"/>
                <a:ext cx="30600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984488" y="2610207"/>
              <a:ext cx="1008000" cy="10080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509907" y="2610207"/>
              <a:ext cx="1008000" cy="10080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4984488" y="4200394"/>
              <a:ext cx="1008000" cy="10080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509907" y="4232177"/>
              <a:ext cx="1008000" cy="1008000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 bwMode="auto">
          <a:xfrm>
            <a:off x="5911866" y="2307431"/>
            <a:ext cx="230582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50" b="1" u="sng">
                <a:latin typeface="Arial"/>
                <a:cs typeface="Arial"/>
              </a:rPr>
              <a:t>Unternehmenskooperationen</a:t>
            </a:r>
            <a:endParaRPr sz="1350"/>
          </a:p>
          <a:p>
            <a:pPr>
              <a:defRPr/>
            </a:pPr>
            <a:r>
              <a:rPr lang="de-DE" sz="1050">
                <a:latin typeface="Arial"/>
                <a:cs typeface="Arial"/>
              </a:rPr>
              <a:t>Wir ermöglichen euch zusammen mit führenden Unternehmen aus verschiedenen Branchen einen Einblick in interessante Themen.</a:t>
            </a:r>
            <a:endParaRPr sz="1350"/>
          </a:p>
        </p:txBody>
      </p:sp>
      <p:sp>
        <p:nvSpPr>
          <p:cNvPr id="23" name="TextBox 22"/>
          <p:cNvSpPr txBox="1"/>
          <p:nvPr/>
        </p:nvSpPr>
        <p:spPr bwMode="auto">
          <a:xfrm>
            <a:off x="5911866" y="3733623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50" b="1" u="sng">
                <a:latin typeface="Arial"/>
                <a:cs typeface="Arial"/>
              </a:rPr>
              <a:t>Ansprechpartner der Studenten</a:t>
            </a:r>
            <a:endParaRPr sz="1350"/>
          </a:p>
          <a:p>
            <a:pPr>
              <a:defRPr/>
            </a:pPr>
            <a:r>
              <a:rPr lang="de-DE" sz="1050">
                <a:latin typeface="Arial"/>
                <a:cs typeface="Arial"/>
              </a:rPr>
              <a:t>Ihr habt ein Problem mit einem Professor, Fragen zu eurem Studium, einem speziellen Fach oder habt das Gefühl, dass irgendwie gar nichts klappt.</a:t>
            </a:r>
            <a:endParaRPr sz="1350"/>
          </a:p>
          <a:p>
            <a:pPr>
              <a:defRPr/>
            </a:pPr>
            <a:r>
              <a:rPr lang="de-DE" sz="1050">
                <a:latin typeface="Arial"/>
                <a:cs typeface="Arial"/>
              </a:rPr>
              <a:t>Sprecht uns an! </a:t>
            </a:r>
            <a:endParaRPr sz="1350"/>
          </a:p>
        </p:txBody>
      </p:sp>
      <p:sp>
        <p:nvSpPr>
          <p:cNvPr id="24" name="TextBox 23"/>
          <p:cNvSpPr txBox="1"/>
          <p:nvPr/>
        </p:nvSpPr>
        <p:spPr bwMode="auto">
          <a:xfrm>
            <a:off x="764381" y="3733623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50" b="1" u="sng">
                <a:latin typeface="Arial"/>
                <a:cs typeface="Arial"/>
              </a:rPr>
              <a:t>Events</a:t>
            </a:r>
            <a:endParaRPr sz="1350"/>
          </a:p>
          <a:p>
            <a:pPr>
              <a:defRPr/>
            </a:pPr>
            <a:r>
              <a:rPr lang="de-DE" sz="1050">
                <a:latin typeface="Arial"/>
                <a:cs typeface="Arial"/>
              </a:rPr>
              <a:t>Euer Spaß steht bei uns im Vordergrund. Ob gemütlich ein Bier mit dem Prof beim Fakultätsgrillen oder hemmungsloses Feiern auf dem Schneckenhof. An uns führt kein Weg vorbei.</a:t>
            </a:r>
            <a:endParaRPr sz="1350"/>
          </a:p>
        </p:txBody>
      </p:sp>
      <p:sp>
        <p:nvSpPr>
          <p:cNvPr id="25" name="TextBox 24"/>
          <p:cNvSpPr txBox="1"/>
          <p:nvPr/>
        </p:nvSpPr>
        <p:spPr bwMode="auto">
          <a:xfrm>
            <a:off x="764381" y="2307431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50" b="1" u="sng" dirty="0">
                <a:latin typeface="Arial"/>
                <a:cs typeface="Arial"/>
              </a:rPr>
              <a:t>Gremienarbeit</a:t>
            </a:r>
            <a:endParaRPr sz="1350" dirty="0"/>
          </a:p>
          <a:p>
            <a:pPr>
              <a:defRPr/>
            </a:pPr>
            <a:r>
              <a:rPr lang="de-DE" sz="1050" dirty="0">
                <a:latin typeface="Arial"/>
                <a:cs typeface="Arial"/>
              </a:rPr>
              <a:t>Wir pflegen ein gutes Verhältnis zu unserer Fakultät und den Professoren. In verschiedenen Gremien versuchen wir dabei eure Interessen in die Gestaltung der Universität mit einzubringen.</a:t>
            </a:r>
            <a:endParaRPr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712584"/>
            <a:ext cx="7772400" cy="468000"/>
          </a:xfrm>
        </p:spPr>
        <p:txBody>
          <a:bodyPr/>
          <a:lstStyle/>
          <a:p>
            <a:r>
              <a:rPr lang="de-DE" dirty="0"/>
              <a:t>Vielen Dank für die Aufmerksamkeit!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569060"/>
            <a:ext cx="6400800" cy="396000"/>
          </a:xfrm>
        </p:spPr>
        <p:txBody>
          <a:bodyPr/>
          <a:lstStyle/>
          <a:p>
            <a:r>
              <a:rPr lang="de-DE" dirty="0"/>
              <a:t>Noch Fragen?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24</a:t>
            </a:fld>
            <a:endParaRPr lang="de-DE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73593FA-A9D3-ABD2-DA72-DFA0FA4E57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68" y="6413945"/>
            <a:ext cx="2133600" cy="180000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7058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aseline="0" dirty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412776"/>
            <a:ext cx="7920448" cy="412338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000" dirty="0"/>
              <a:t>Ansprechpartner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Aufbau des Studiums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Modulkatalog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effectLst/>
              </a:rPr>
              <a:t>Fach Mathematik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Fach Informatik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effectLst/>
              </a:rPr>
              <a:t>Orientierungsphase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Besonderheiten der Fächer Mathematik &amp; Informatik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Wichtige Hinweise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>
                <a:effectLst/>
              </a:rPr>
              <a:t>Vorkurse Mathematik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Wichtige Links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/>
              <a:t>Fachschaft für Mathematik &amp; Informatik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err="1"/>
              <a:t>Erstiwoche</a:t>
            </a:r>
            <a:endParaRPr lang="de-DE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3</a:t>
            </a:fld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CB76391-5671-E715-653B-9AAB1E5C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319826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84D6A-F033-04BD-920C-D69F1563A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Ansprechpartner</a:t>
            </a:r>
            <a:br>
              <a:rPr lang="de-DE" dirty="0"/>
            </a:br>
            <a:r>
              <a:rPr lang="de-DE" dirty="0"/>
              <a:t>Fachschaft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DCD44-4261-81C9-2C51-A6634E7DC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4</a:t>
            </a:fld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79015B9-ADD0-8B25-4774-4AD886B4C19D}"/>
              </a:ext>
            </a:extLst>
          </p:cNvPr>
          <p:cNvSpPr txBox="1">
            <a:spLocks/>
          </p:cNvSpPr>
          <p:nvPr/>
        </p:nvSpPr>
        <p:spPr>
          <a:xfrm>
            <a:off x="684000" y="2111982"/>
            <a:ext cx="7776000" cy="19442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i="1" dirty="0"/>
              <a:t>Fachschaft für Mathematik und Informatik</a:t>
            </a:r>
            <a:br>
              <a:rPr lang="de-DE" sz="1800" i="1" dirty="0"/>
            </a:br>
            <a:r>
              <a:rPr lang="de-DE" sz="1800" i="1" dirty="0"/>
              <a:t>B 6, 26, Gebäudeteil A – Raum A 2.07, 68159 Mannheim </a:t>
            </a:r>
          </a:p>
          <a:p>
            <a:pPr marL="0" indent="0">
              <a:buNone/>
            </a:pPr>
            <a:r>
              <a:rPr lang="de-DE" sz="1800" b="1" i="1" dirty="0"/>
              <a:t>Tel.:</a:t>
            </a:r>
            <a:r>
              <a:rPr lang="de-DE" sz="1800" i="1" dirty="0"/>
              <a:t> </a:t>
            </a:r>
            <a:r>
              <a:rPr lang="de-DE" sz="1800" i="1" u="sng" dirty="0"/>
              <a:t>+ 49 621 181-2426</a:t>
            </a:r>
          </a:p>
          <a:p>
            <a:r>
              <a:rPr lang="de-DE" sz="1800" b="1" i="1" dirty="0"/>
              <a:t>E-Mail:</a:t>
            </a:r>
            <a:r>
              <a:rPr lang="de-DE" sz="1800" b="1" dirty="0"/>
              <a:t> </a:t>
            </a:r>
            <a:r>
              <a:rPr lang="de-DE" sz="1800" b="1" i="1" dirty="0">
                <a:hlinkClick r:id="rId2"/>
              </a:rPr>
              <a:t>info@fim-uni-mannheim.de</a:t>
            </a:r>
            <a:endParaRPr lang="de-DE" sz="1800" b="1" i="1" dirty="0"/>
          </a:p>
          <a:p>
            <a:pPr marL="0" indent="0">
              <a:buNone/>
            </a:pPr>
            <a:r>
              <a:rPr lang="de-DE" sz="1800" b="1" i="1" dirty="0"/>
              <a:t>Instagram:</a:t>
            </a:r>
            <a:r>
              <a:rPr lang="de-DE" sz="1800" i="1" dirty="0"/>
              <a:t> @fim_unima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373F022B-1CDD-6DD5-2F85-AAAA5228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89632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Modulkatalog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28800"/>
            <a:ext cx="8208480" cy="418769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e-DE" sz="2000" dirty="0"/>
              <a:t>Zu finden auf den Seiten der Fakultät WIM </a:t>
            </a:r>
            <a:r>
              <a:rPr lang="de-DE" sz="2000" dirty="0">
                <a:hlinkClick r:id="rId2"/>
              </a:rPr>
              <a:t>https://www.wim.uni-mannheim.de/studium/studienorganisation/lehramtsstudium/#c110972</a:t>
            </a:r>
            <a:endParaRPr lang="de-DE" sz="2000" dirty="0"/>
          </a:p>
          <a:p>
            <a:pPr>
              <a:spcBef>
                <a:spcPts val="1200"/>
              </a:spcBef>
            </a:pPr>
            <a:r>
              <a:rPr lang="de-DE" sz="2000" dirty="0">
                <a:effectLst/>
              </a:rPr>
              <a:t>Gibt eine Übersicht über alle Kurse, die für den</a:t>
            </a:r>
            <a:r>
              <a:rPr lang="de-DE" sz="2000" dirty="0"/>
              <a:t> Studiengang relevant sind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effectLst/>
              </a:rPr>
              <a:t>Detaillierte Beschreibungen der Kurse im </a:t>
            </a:r>
            <a:r>
              <a:rPr lang="de-DE" sz="2000" b="1" dirty="0">
                <a:effectLst/>
              </a:rPr>
              <a:t>MK B.Sc. Wirtschaftsmathematik</a:t>
            </a:r>
            <a:r>
              <a:rPr lang="de-DE" sz="2000" dirty="0">
                <a:effectLst/>
              </a:rPr>
              <a:t> bzw. </a:t>
            </a:r>
            <a:r>
              <a:rPr lang="de-DE" sz="2000" b="1" dirty="0">
                <a:effectLst/>
              </a:rPr>
              <a:t>MK B.Sc. Wirtschaftsinformatik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Studienangebot wird ggf. aktualisiert (Appendix)</a:t>
            </a:r>
          </a:p>
          <a:p>
            <a:pPr>
              <a:spcBef>
                <a:spcPts val="1200"/>
              </a:spcBef>
            </a:pPr>
            <a:r>
              <a:rPr lang="de-DE" sz="2000" dirty="0"/>
              <a:t>Aktuelle Übersicht der Veranstaltungen des Semesters für Mathematik im </a:t>
            </a:r>
            <a:r>
              <a:rPr lang="de-DE" sz="2000" b="1" dirty="0"/>
              <a:t>mittelfristigen Vorlesungsverzeichnis</a:t>
            </a:r>
            <a:r>
              <a:rPr lang="de-DE" sz="2000" dirty="0"/>
              <a:t> (</a:t>
            </a:r>
            <a:r>
              <a:rPr lang="de-DE" sz="2000" dirty="0">
                <a:sym typeface="Wingdings" panose="05000000000000000000" pitchFamily="2" charset="2"/>
              </a:rPr>
              <a:t> Studium B.Sc. </a:t>
            </a:r>
            <a:r>
              <a:rPr lang="de-DE" sz="2000" dirty="0" err="1">
                <a:sym typeface="Wingdings" panose="05000000000000000000" pitchFamily="2" charset="2"/>
              </a:rPr>
              <a:t>Wima</a:t>
            </a:r>
            <a:r>
              <a:rPr lang="de-DE" sz="2000" dirty="0">
                <a:sym typeface="Wingdings" panose="05000000000000000000" pitchFamily="2" charset="2"/>
              </a:rPr>
              <a:t>)</a:t>
            </a:r>
            <a:endParaRPr lang="de-DE" sz="2000" dirty="0"/>
          </a:p>
          <a:p>
            <a:pPr marL="0" indent="0">
              <a:spcBef>
                <a:spcPts val="1200"/>
              </a:spcBef>
              <a:buNone/>
            </a:pPr>
            <a:endParaRPr lang="de-DE" sz="2000" dirty="0">
              <a:effectLst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5</a:t>
            </a:fld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A8EA686F-D133-7661-98FA-B336BA4D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68" y="6413945"/>
            <a:ext cx="2133600" cy="180000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168608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CA03A-D6F2-9085-3ACD-15078F727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Aufbau des Studiums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9DDF72-1B2D-6524-93A9-26B9A158F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6</a:t>
            </a:fld>
            <a:endParaRPr lang="de-DE"/>
          </a:p>
        </p:txBody>
      </p:sp>
      <p:graphicFrame>
        <p:nvGraphicFramePr>
          <p:cNvPr id="6" name="Inhaltsplatzhalter 7">
            <a:extLst>
              <a:ext uri="{FF2B5EF4-FFF2-40B4-BE49-F238E27FC236}">
                <a16:creationId xmlns:a16="http://schemas.microsoft.com/office/drawing/2014/main" id="{20C1B263-A503-C8BE-0043-886334DE52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576458"/>
              </p:ext>
            </p:extLst>
          </p:nvPr>
        </p:nvGraphicFramePr>
        <p:xfrm>
          <a:off x="684213" y="1982788"/>
          <a:ext cx="7775576" cy="2595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624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Studienaufbau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Fach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Fach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Fachdidaktik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Bildungswissenschaften und Orientierungspraktikum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Bachelorarbeit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1" dirty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D4F45AF9-6DE6-9D06-33FB-1B460DCD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77020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7CAD-102B-1AB9-3202-1FF28BBF64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Mathematik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49A873-329E-4CE6-ACD4-FEB14A1F1F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Aufbau des Fachs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51D70B-F888-A525-54CE-515C05C59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7</a:t>
            </a:fld>
            <a:endParaRPr lang="de-DE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674FDEDA-014B-2BFE-E42F-AA129FA266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44364"/>
              </p:ext>
            </p:extLst>
          </p:nvPr>
        </p:nvGraphicFramePr>
        <p:xfrm>
          <a:off x="684856" y="1697216"/>
          <a:ext cx="7775576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Pflichtmodule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Analysis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Analysis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Lineare Algebra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Lineare Algebra 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Lineare Algebra 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Stochastik 1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325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Numerik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6FABD461-3C76-45D8-5825-E4AAF15D78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030676"/>
              </p:ext>
            </p:extLst>
          </p:nvPr>
        </p:nvGraphicFramePr>
        <p:xfrm>
          <a:off x="683568" y="4393912"/>
          <a:ext cx="77755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Wahlmodule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Mathematische</a:t>
                      </a:r>
                      <a:r>
                        <a:rPr lang="de-DE" baseline="0" dirty="0"/>
                        <a:t> Vorlesung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Seminar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F53E483B-0A28-2BF1-FFFA-E6759466A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121236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7F5D-64E1-8347-5C03-DBBFFCB24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Fach Mathematik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881281-3E77-DEDA-BC8F-19CE0AE381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Studienverlauf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FBF35-CF9A-E48E-31FD-350CBA4C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8</a:t>
            </a:fld>
            <a:endParaRPr lang="de-DE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659CA943-AD11-08CA-15A0-57C35DF381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3991512-941F-D3AC-A845-8C2C1C46D9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21" t="26757" r="37919" b="28637"/>
          <a:stretch>
            <a:fillRect/>
          </a:stretch>
        </p:blipFill>
        <p:spPr bwMode="auto">
          <a:xfrm>
            <a:off x="467544" y="1447199"/>
            <a:ext cx="7056784" cy="4939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5842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1DD16-440A-0421-6E76-BDD49E969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Analysis I (10 ECTS)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B2B57-2CAE-50F0-9378-BFF8C9E0B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4000" y="2636912"/>
            <a:ext cx="3812400" cy="3185644"/>
          </a:xfrm>
        </p:spPr>
        <p:txBody>
          <a:bodyPr/>
          <a:lstStyle/>
          <a:p>
            <a:r>
              <a:rPr lang="de-DE" sz="2000" dirty="0"/>
              <a:t>Prof. Dr. Simone Rademacher</a:t>
            </a:r>
          </a:p>
          <a:p>
            <a:r>
              <a:rPr lang="de-DE" sz="2000" dirty="0"/>
              <a:t>Inhalte: Folgen, Reihen, Funktionen, Ableitungen, Integrale und ihre Eigenschaften</a:t>
            </a:r>
          </a:p>
          <a:p>
            <a:r>
              <a:rPr lang="de-DE" sz="2000" dirty="0"/>
              <a:t>Wöchentlich: 2 Vorlesungen + 1 Gr. Übung + 1 Tutorium</a:t>
            </a:r>
          </a:p>
          <a:p>
            <a:r>
              <a:rPr lang="de-DE" sz="2000" dirty="0"/>
              <a:t>Homepage: </a:t>
            </a:r>
            <a:r>
              <a:rPr lang="de-DE" sz="1800" dirty="0">
                <a:hlinkClick r:id="rId2"/>
              </a:rPr>
              <a:t>https://www.wim.uni-mannheim.de/rademacher/</a:t>
            </a:r>
            <a:endParaRPr lang="de-DE" sz="1800" dirty="0"/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765B50-F6E9-122A-9893-D7D4D7A67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04048" y="1954040"/>
            <a:ext cx="3812400" cy="359716"/>
          </a:xfrm>
        </p:spPr>
        <p:txBody>
          <a:bodyPr/>
          <a:lstStyle/>
          <a:p>
            <a:r>
              <a:rPr lang="de-DE" dirty="0"/>
              <a:t>Lineare Algebra I (9 ECTS)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10E595-8EE5-6318-4C1A-063612F40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4" y="2636912"/>
            <a:ext cx="4247455" cy="3185644"/>
          </a:xfrm>
        </p:spPr>
        <p:txBody>
          <a:bodyPr/>
          <a:lstStyle/>
          <a:p>
            <a:r>
              <a:rPr lang="de-DE" sz="2000" dirty="0"/>
              <a:t>Prof. Dr. Claus Hertling</a:t>
            </a:r>
          </a:p>
          <a:p>
            <a:r>
              <a:rPr lang="de-DE" sz="2000" dirty="0"/>
              <a:t>Inhalte: Körper, Matrizen, Vektoren und ihre Eigenschaften</a:t>
            </a:r>
          </a:p>
          <a:p>
            <a:r>
              <a:rPr lang="de-DE" sz="2000" dirty="0"/>
              <a:t>Wöchentlich: 2 Vorlesungen + 1 Gr. Übung + 1 Tutorium</a:t>
            </a:r>
          </a:p>
          <a:p>
            <a:r>
              <a:rPr lang="de-DE" sz="2000" dirty="0"/>
              <a:t>Homepage: </a:t>
            </a:r>
            <a:r>
              <a:rPr lang="de-DE" sz="1800" dirty="0">
                <a:hlinkClick r:id="rId3"/>
              </a:rPr>
              <a:t>https://www.wim.uni-mannheim.de/hertling/team/prof-dr-claus-hertling/</a:t>
            </a:r>
            <a:endParaRPr lang="de-DE" sz="1800" dirty="0"/>
          </a:p>
          <a:p>
            <a:endParaRPr lang="de-DE" sz="2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601B67-CD04-79A9-3353-B71C424C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9</a:t>
            </a:fld>
            <a:endParaRPr lang="de-D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DB1A1EB-567F-781F-B4FF-5FCE22338A91}"/>
              </a:ext>
            </a:extLst>
          </p:cNvPr>
          <p:cNvSpPr txBox="1">
            <a:spLocks/>
          </p:cNvSpPr>
          <p:nvPr/>
        </p:nvSpPr>
        <p:spPr>
          <a:xfrm>
            <a:off x="684000" y="584684"/>
            <a:ext cx="5479200" cy="46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00305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Fach Mathematik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2868C93-5E6E-9D97-4DFA-9B374DF2D6F6}"/>
              </a:ext>
            </a:extLst>
          </p:cNvPr>
          <p:cNvSpPr txBox="1">
            <a:spLocks/>
          </p:cNvSpPr>
          <p:nvPr/>
        </p:nvSpPr>
        <p:spPr>
          <a:xfrm>
            <a:off x="684000" y="1051200"/>
            <a:ext cx="5479200" cy="396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1. Semester</a:t>
            </a:r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D539A191-7F23-C7D7-8857-BB214C1B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6386513"/>
            <a:ext cx="2133600" cy="179387"/>
          </a:xfrm>
        </p:spPr>
        <p:txBody>
          <a:bodyPr/>
          <a:lstStyle/>
          <a:p>
            <a:r>
              <a:rPr lang="de-DE" dirty="0"/>
              <a:t>02.09.2026</a:t>
            </a:r>
          </a:p>
        </p:txBody>
      </p:sp>
    </p:spTree>
    <p:extLst>
      <p:ext uri="{BB962C8B-B14F-4D97-AF65-F5344CB8AC3E}">
        <p14:creationId xmlns:p14="http://schemas.microsoft.com/office/powerpoint/2010/main" val="2129536471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svorlage BWL D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Folienmaster_Wim_DEU.pptx" id="{83F2B203-5061-49FE-AB7A-AC9FCBA37794}" vid="{C601DF91-D91E-470E-A6C0-6F5AFE97C01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PPT_Folienmaster_Wim_DEU</Template>
  <TotalTime>0</TotalTime>
  <Words>1584</Words>
  <Application>Microsoft Office PowerPoint</Application>
  <PresentationFormat>Bildschirmpräsentation (4:3)</PresentationFormat>
  <Paragraphs>313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Malgun Gothic Semilight</vt:lpstr>
      <vt:lpstr>Arial</vt:lpstr>
      <vt:lpstr>Calibri</vt:lpstr>
      <vt:lpstr>Wingdings</vt:lpstr>
      <vt:lpstr>Präsentationsvorlage BWL DE</vt:lpstr>
      <vt:lpstr>Mathematik &amp; Informatik</vt:lpstr>
      <vt:lpstr>Sanja Juric, Lisa Wessa, Dr. Harald Baum</vt:lpstr>
      <vt:lpstr>Agenda</vt:lpstr>
      <vt:lpstr>Ansprechpartner Fachschaft</vt:lpstr>
      <vt:lpstr>Modulkatalog</vt:lpstr>
      <vt:lpstr>Aufbau des Studiums</vt:lpstr>
      <vt:lpstr>Fach Mathematik</vt:lpstr>
      <vt:lpstr>Fach Mathematik</vt:lpstr>
      <vt:lpstr>PowerPoint-Präsentation</vt:lpstr>
      <vt:lpstr>Fach Mathematik</vt:lpstr>
      <vt:lpstr>Fach Informatik</vt:lpstr>
      <vt:lpstr>Fach Informatik</vt:lpstr>
      <vt:lpstr>Fach Informatik</vt:lpstr>
      <vt:lpstr>PowerPoint-Präsentation</vt:lpstr>
      <vt:lpstr>Fach Informatik</vt:lpstr>
      <vt:lpstr>Fach Mathematik &amp; Informatik</vt:lpstr>
      <vt:lpstr>Orientierungsphase</vt:lpstr>
      <vt:lpstr>Besonderheiten der Fächer Mathematik &amp; Informatik</vt:lpstr>
      <vt:lpstr>Vorkurse Mathematik</vt:lpstr>
      <vt:lpstr>Wichtige Links</vt:lpstr>
      <vt:lpstr>Vielen Dank für die Aufmerksamkeit!</vt:lpstr>
      <vt:lpstr>Fachschaft  für Mathematik und Informatik</vt:lpstr>
      <vt:lpstr>Die Arbeit der Fachschaft</vt:lpstr>
      <vt:lpstr>Vielen Dank für die Aufmerksamkeit!</vt:lpstr>
    </vt:vector>
  </TitlesOfParts>
  <Company>Uni-Mannheim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cpurkl</dc:creator>
  <cp:lastModifiedBy>Sanja Juric</cp:lastModifiedBy>
  <cp:revision>113</cp:revision>
  <dcterms:created xsi:type="dcterms:W3CDTF">2019-08-21T08:30:55Z</dcterms:created>
  <dcterms:modified xsi:type="dcterms:W3CDTF">2026-09-02T09:39:58Z</dcterms:modified>
</cp:coreProperties>
</file>