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81" r:id="rId4"/>
    <p:sldId id="282" r:id="rId5"/>
    <p:sldId id="259" r:id="rId6"/>
    <p:sldId id="263" r:id="rId7"/>
    <p:sldId id="270" r:id="rId8"/>
    <p:sldId id="265" r:id="rId9"/>
    <p:sldId id="266" r:id="rId10"/>
    <p:sldId id="29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1" r:id="rId22"/>
    <p:sldId id="292" r:id="rId23"/>
    <p:sldId id="294" r:id="rId24"/>
    <p:sldId id="295" r:id="rId25"/>
    <p:sldId id="297" r:id="rId26"/>
    <p:sldId id="286" r:id="rId27"/>
    <p:sldId id="288" r:id="rId28"/>
    <p:sldId id="289" r:id="rId29"/>
    <p:sldId id="280" r:id="rId30"/>
    <p:sldId id="285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Fakultät WIM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uni-mannheim.de/it/anleitungen/ecum/#c13791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orname.nachname@students.uni-mannheim.de" TargetMode="External"/><Relationship Id="rId2" Type="http://schemas.openxmlformats.org/officeDocument/2006/relationships/hyperlink" Target="https://exchange.uni-mannheim.de/owa/auth/logon.aspx?replaceCurrent=1&amp;url=https%3a%2f%2fexchange.uni-mannheim.de%2fowa%2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h@wim.uni-mannheim.de" TargetMode="External"/><Relationship Id="rId2" Type="http://schemas.openxmlformats.org/officeDocument/2006/relationships/hyperlink" Target="mailto:juric@wim.uni-mannheim.de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://www.bib.uni-mannheim.de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i-mannheim.de/studium/von-mannheim-ins-ausland/austauschstudium/vor-der-bewerbun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m.uni-mannheim.de/internationales/" TargetMode="External"/><Relationship Id="rId2" Type="http://schemas.openxmlformats.org/officeDocument/2006/relationships/hyperlink" Target="https://www.uni-mannheim.de/universitaet/einrichtungen/akademisches-auslandsam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mannheim.de/studium/von-mannheim-ins-ausland/austauschstudium/bewerbung/#c52196" TargetMode="External"/><Relationship Id="rId5" Type="http://schemas.openxmlformats.org/officeDocument/2006/relationships/hyperlink" Target="https://www.wim.uni-mannheim.de/internationales/informationen-fuer-outgoings/partneruniversitaeten-der-fakultaet/" TargetMode="External"/><Relationship Id="rId4" Type="http://schemas.openxmlformats.org/officeDocument/2006/relationships/hyperlink" Target="https://www.service4mobility.com/mannheim/MobilitySearchServlet?identifier=MANNHEI01&amp;kz_bew_pers=S&amp;kz_bew_art=OUT&amp;sprache=d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fim@fim.uni-mannheim.d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m.uni-mannheim.de/" TargetMode="External"/><Relationship Id="rId2" Type="http://schemas.openxmlformats.org/officeDocument/2006/relationships/hyperlink" Target="http://www.fim.uni-mannheim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ias.uni-mannheim.de/" TargetMode="External"/><Relationship Id="rId5" Type="http://schemas.openxmlformats.org/officeDocument/2006/relationships/hyperlink" Target="http://www.portal2.uni-mannheim.de/" TargetMode="External"/><Relationship Id="rId4" Type="http://schemas.openxmlformats.org/officeDocument/2006/relationships/hyperlink" Target="http://www.uni-mannheim.de/studienbuero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iboehme@mail.uni-mannheim.de" TargetMode="External"/><Relationship Id="rId2" Type="http://schemas.openxmlformats.org/officeDocument/2006/relationships/hyperlink" Target="mailto:felix.schamon@students.uni-mannheim.de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wim.uni-mannheim.de/studium/studienorganisation/m-sc-wirtschaftsmathematik/#c109976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studium/im-studium/pruefungen/pruefungsordnungen/masterpruefungsordnung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2.uni-mannheim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Einführungsveranstaltung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M.Sc. Wirtschaftsmathematik </a:t>
            </a:r>
          </a:p>
          <a:p>
            <a:r>
              <a:rPr lang="de-DE" dirty="0"/>
              <a:t>M.Sc. Mathematik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des Studiums Master Mathematik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Prüfungsleistungen im Umfang von </a:t>
            </a:r>
            <a:r>
              <a:rPr lang="de-DE" b="1" dirty="0"/>
              <a:t>120-127 ECTS</a:t>
            </a:r>
            <a:r>
              <a:rPr lang="de-DE" dirty="0"/>
              <a:t>, davon</a:t>
            </a:r>
          </a:p>
          <a:p>
            <a:r>
              <a:rPr lang="de-DE" dirty="0"/>
              <a:t>Reine Mathematik: 16-32 ECTS</a:t>
            </a:r>
          </a:p>
          <a:p>
            <a:r>
              <a:rPr lang="de-DE" dirty="0"/>
              <a:t>Angewandte Mathematik: 14-28 ECTS</a:t>
            </a:r>
          </a:p>
          <a:p>
            <a:r>
              <a:rPr lang="de-DE" dirty="0"/>
              <a:t>Spezialisierungskurse: Wahlprüfungen von mindestens 22 ECTS und 2 Seminare von insgesamt 8 ECTS</a:t>
            </a:r>
          </a:p>
          <a:p>
            <a:r>
              <a:rPr lang="de-DE" dirty="0"/>
              <a:t>Masterarbeit: 30 ECTS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50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 Studienplan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37B5D96-C0D1-4E96-B5F1-6B1C1302D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5865772" cy="45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Studiu</a:t>
            </a:r>
            <a:r>
              <a:rPr lang="de-DE" dirty="0"/>
              <a:t>m - Ansprechpartner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F5728C16-21A9-4899-9DE7-6EF56C603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121727"/>
              </p:ext>
            </p:extLst>
          </p:nvPr>
        </p:nvGraphicFramePr>
        <p:xfrm>
          <a:off x="684213" y="1982788"/>
          <a:ext cx="777557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788">
                  <a:extLst>
                    <a:ext uri="{9D8B030D-6E8A-4147-A177-3AD203B41FA5}">
                      <a16:colId xmlns:a16="http://schemas.microsoft.com/office/drawing/2014/main" val="2584924093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2219038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Professoren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Algebra, Spieltheorie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Hertling, Seiler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60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M. Schmidt, 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0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Scientific Computing, Numerik, Optimierung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Göttlich, Neuenkirch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77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Finanz- &amp; Versicherungsmathematik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Prömel, K.D. Schmidt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9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Stochastik, Statistik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Schlather</a:t>
                      </a:r>
                      <a:r>
                        <a:rPr lang="de-DE" dirty="0"/>
                        <a:t>, Döring, Prömel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73318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62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9C26F-8E61-40B6-8F4C-4758A6A2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 – Anmeldung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88407B-2C55-4543-8EE6-9F1F0A13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Klausuranmeldung erfolgt online über das Studierendenportal</a:t>
            </a:r>
          </a:p>
          <a:p>
            <a:r>
              <a:rPr lang="de-DE" dirty="0"/>
              <a:t>Anmeldezeitraum: Mitte April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Nach Anmeldeschluss: Nachmeldung/Ummeldung mit Attest bis 3 Tage vor Ersttermin möglich</a:t>
            </a:r>
          </a:p>
          <a:p>
            <a:r>
              <a:rPr lang="de-DE" dirty="0"/>
              <a:t>Klausurzulassung kann (v.a. in Mathefächern) abhängig sein von Punktzahl auf Übungsblättern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94754C-E64B-412D-92D3-81BC6C74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0CDBE-3BC0-4FC0-9456-E61E51EC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160EDA-C91E-4FF6-BC03-6DDE6AC4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30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A65CE-009C-4D9B-A507-4C1C445B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 – nicht antreten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583DE2-6276-4160-950E-9C66C53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(folgenloser) Rücktritt von der Prüfung: bis zwei Tage vor Prüfungstermin</a:t>
            </a:r>
          </a:p>
          <a:p>
            <a:r>
              <a:rPr lang="de-DE" dirty="0"/>
              <a:t>Krankheit</a:t>
            </a:r>
          </a:p>
          <a:p>
            <a:pPr lvl="1"/>
            <a:r>
              <a:rPr lang="de-DE" dirty="0"/>
              <a:t>Ärztliches Attest und ausgefülltes </a:t>
            </a:r>
            <a:r>
              <a:rPr lang="de-DE" dirty="0" err="1"/>
              <a:t>Attestformular</a:t>
            </a:r>
            <a:r>
              <a:rPr lang="de-DE" dirty="0"/>
              <a:t> spätestens 3 Werktage nach der Prüfung</a:t>
            </a:r>
          </a:p>
          <a:p>
            <a:pPr lvl="1"/>
            <a:r>
              <a:rPr lang="de-DE" dirty="0"/>
              <a:t>Per Post, am Express-Schalter oder beim Studienbüro I (L1) abgeben</a:t>
            </a:r>
          </a:p>
          <a:p>
            <a:r>
              <a:rPr lang="de-DE" dirty="0"/>
              <a:t>Verspätet oder kein Attest </a:t>
            </a:r>
            <a:r>
              <a:rPr lang="de-DE" dirty="0">
                <a:sym typeface="Wingdings" panose="05000000000000000000" pitchFamily="2" charset="2"/>
              </a:rPr>
              <a:t> 5,0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1CBEC1-CF9B-47E6-8E30-F0B6C40A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1EFF6-D549-4576-836A-B6889306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A8475E-58B3-4C4E-8CB8-9019B3C3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03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E1241-27D3-45CF-AB91-5FD193F5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 – Wiederholung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D371B1-F522-4FD2-8F6C-E40EE991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Jede Prüfung kann genau einmal wiederholt werden, i.d.R. direkt vor der nächsten Vorlesungszeit</a:t>
            </a:r>
          </a:p>
          <a:p>
            <a:r>
              <a:rPr lang="de-DE" sz="2000" dirty="0"/>
              <a:t>Ausnahme: „Joker“</a:t>
            </a:r>
          </a:p>
          <a:p>
            <a:pPr lvl="1"/>
            <a:r>
              <a:rPr lang="de-DE" sz="1800" dirty="0"/>
              <a:t>Maximal zwei</a:t>
            </a:r>
          </a:p>
          <a:p>
            <a:pPr lvl="1"/>
            <a:r>
              <a:rPr lang="de-DE" sz="1800" dirty="0"/>
              <a:t>Prüfung kann ein zweites Mal wiederholt werden</a:t>
            </a:r>
          </a:p>
          <a:p>
            <a:pPr lvl="1"/>
            <a:r>
              <a:rPr lang="de-DE" sz="1800" dirty="0"/>
              <a:t>Zweite Wiederholung meistens erst ein Jahr später</a:t>
            </a:r>
          </a:p>
          <a:p>
            <a:pPr lvl="1"/>
            <a:r>
              <a:rPr lang="de-DE" sz="1800" dirty="0"/>
              <a:t>Dritte Prüfungswiederholung nicht möglich</a:t>
            </a:r>
          </a:p>
          <a:p>
            <a:r>
              <a:rPr lang="de-DE" sz="2000" dirty="0"/>
              <a:t>2. Wiederholung nicht bestanden oder alle Joker verbraucht?</a:t>
            </a:r>
          </a:p>
          <a:p>
            <a:pPr lvl="1"/>
            <a:r>
              <a:rPr lang="de-DE" sz="1800" dirty="0"/>
              <a:t>Exmatrikulation und Verlust des Prüfungsanspruches für Wirtschaftsmathematik an allen dt. Universitäten</a:t>
            </a:r>
          </a:p>
          <a:p>
            <a:r>
              <a:rPr lang="de-DE" sz="2000" dirty="0"/>
              <a:t>Bestandene Prüfungen können nicht wiederholt werden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000674-2432-448B-A55F-F89C1D9C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B341B-E499-427B-B059-162CE0CC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EC7487-0493-44A9-8397-7979C369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6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459F7-18D2-4185-8E65-ADF552BF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Rund ums Studium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B032B-54A5-452B-8DF8-DE67C8F8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Studienjahr</a:t>
            </a:r>
          </a:p>
          <a:p>
            <a:r>
              <a:rPr lang="de-DE" dirty="0" err="1"/>
              <a:t>ecUM</a:t>
            </a:r>
            <a:endParaRPr lang="de-DE" dirty="0"/>
          </a:p>
          <a:p>
            <a:r>
              <a:rPr lang="de-DE" dirty="0"/>
              <a:t>Hörsaalpass</a:t>
            </a:r>
          </a:p>
          <a:p>
            <a:r>
              <a:rPr lang="de-DE" dirty="0"/>
              <a:t>Benutzerkennung</a:t>
            </a:r>
          </a:p>
          <a:p>
            <a:r>
              <a:rPr lang="de-DE" dirty="0"/>
              <a:t>Bibliotheken</a:t>
            </a:r>
          </a:p>
          <a:p>
            <a:r>
              <a:rPr lang="de-DE" dirty="0"/>
              <a:t>Newsletter</a:t>
            </a:r>
          </a:p>
          <a:p>
            <a:r>
              <a:rPr lang="de-DE" dirty="0"/>
              <a:t>Wichtige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4A9EB6-E91A-4447-AA2D-85AFE673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441EB1-3038-4236-A04C-9F29BC0C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1D336-3937-4BF2-83B4-08D56725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93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D266B-465B-4D01-AC5D-7BF6CA72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Studienjahr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ADD1FB-5E7D-4B00-B252-54F8F441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7C7922-9CA1-4BD7-9F15-05CDD5D0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CE3836-F133-4B0D-8FE0-2D2F0B31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17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6D1A8E4-B9A2-42A0-A8A8-B6ADCCFAC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97884"/>
            <a:ext cx="7487301" cy="35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5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FD5E-1A5C-4739-B6C0-322239B4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ecUM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05DBD7-9A8D-41F8-8153-8ECF33032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982490"/>
            <a:ext cx="4320048" cy="3834000"/>
          </a:xfrm>
        </p:spPr>
        <p:txBody>
          <a:bodyPr/>
          <a:lstStyle/>
          <a:p>
            <a:r>
              <a:rPr lang="de-DE" dirty="0"/>
              <a:t>Erhältlich im InfoCenter des RUM </a:t>
            </a:r>
            <a:r>
              <a:rPr lang="de-DE" dirty="0">
                <a:hlinkClick r:id="rId2"/>
              </a:rPr>
              <a:t>https://www.uni-mannheim.de/it/anleitungen/ecum/#c137912</a:t>
            </a:r>
            <a:endParaRPr lang="de-DE" dirty="0"/>
          </a:p>
          <a:p>
            <a:r>
              <a:rPr lang="de-DE" dirty="0"/>
              <a:t>Studentenausweis</a:t>
            </a:r>
          </a:p>
          <a:p>
            <a:r>
              <a:rPr lang="de-DE" dirty="0"/>
              <a:t>Bibliotheksausweis</a:t>
            </a:r>
          </a:p>
          <a:p>
            <a:r>
              <a:rPr lang="de-DE" dirty="0"/>
              <a:t>Bezahlkarte</a:t>
            </a:r>
          </a:p>
          <a:p>
            <a:r>
              <a:rPr lang="de-DE" dirty="0"/>
              <a:t>Zugangsberechtigung</a:t>
            </a:r>
          </a:p>
          <a:p>
            <a:r>
              <a:rPr lang="de-DE" dirty="0"/>
              <a:t>Semesterticket</a:t>
            </a:r>
          </a:p>
          <a:p>
            <a:pPr lvl="1"/>
            <a:r>
              <a:rPr lang="de-DE" dirty="0"/>
              <a:t>Abend- und Wochenendregelung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4D50D8-C301-4B50-AF16-E66CCBC7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11E0AA-20CA-42ED-8EB0-64A345D1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B464AE-C2B8-4845-8F27-EC70E9E7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1E1B25-C30F-4293-90C2-A21C94CDA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3495" r="18529" b="2485"/>
          <a:stretch/>
        </p:blipFill>
        <p:spPr>
          <a:xfrm>
            <a:off x="5290767" y="2420888"/>
            <a:ext cx="3310134" cy="210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C36FDEB1-0851-4536-82E9-992367E573AA}"/>
              </a:ext>
            </a:extLst>
          </p:cNvPr>
          <p:cNvSpPr/>
          <p:nvPr/>
        </p:nvSpPr>
        <p:spPr>
          <a:xfrm>
            <a:off x="5436096" y="3486981"/>
            <a:ext cx="1512168" cy="299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41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79A89-9816-42BE-A0CE-A6753626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Benutzerkennung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9B1C8B-4C3A-46ED-8ABC-C96F615DC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Rechenzentrums-/RUM-Kennung</a:t>
            </a:r>
          </a:p>
          <a:p>
            <a:r>
              <a:rPr lang="de-DE" dirty="0"/>
              <a:t>Login-Daten für Portal², ILIAS, WLAN etc.</a:t>
            </a:r>
          </a:p>
          <a:p>
            <a:r>
              <a:rPr lang="de-DE" dirty="0">
                <a:hlinkClick r:id="rId2"/>
              </a:rPr>
              <a:t>Outlook</a:t>
            </a:r>
            <a:r>
              <a:rPr lang="de-DE" dirty="0"/>
              <a:t> </a:t>
            </a:r>
          </a:p>
          <a:p>
            <a:pPr lvl="1"/>
            <a:r>
              <a:rPr lang="de-DE" i="1" dirty="0">
                <a:hlinkClick r:id="rId3"/>
              </a:rPr>
              <a:t>Vorname.nachname</a:t>
            </a:r>
            <a:r>
              <a:rPr lang="de-DE" dirty="0">
                <a:hlinkClick r:id="rId3"/>
              </a:rPr>
              <a:t>@students.uni-mannheim.de</a:t>
            </a:r>
            <a:endParaRPr lang="de-DE" dirty="0"/>
          </a:p>
          <a:p>
            <a:pPr lvl="1"/>
            <a:r>
              <a:rPr lang="de-DE" dirty="0"/>
              <a:t>Wichtige Informationen zu Prüfungsanmeldung, Rückmeldung etc. erhaltet ihr über die Uni-Mail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1D05C7-A44E-4817-9361-79110B4E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ECCF06-BC21-4E6F-B1B2-40DA9999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8EFE4E-7CC4-45E8-84FD-2292408C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98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- Dekanat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1916832"/>
            <a:ext cx="3812400" cy="390572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Sanja Juric</a:t>
            </a:r>
          </a:p>
          <a:p>
            <a:pPr marL="0" indent="0">
              <a:buNone/>
            </a:pPr>
            <a:r>
              <a:rPr lang="de-DE" sz="2000" i="1" dirty="0" err="1"/>
              <a:t>Studiengangsmanagerin</a:t>
            </a:r>
            <a:r>
              <a:rPr lang="de-DE" sz="1800" i="1" dirty="0"/>
              <a:t> </a:t>
            </a:r>
          </a:p>
          <a:p>
            <a:pPr marL="0" indent="0">
              <a:buNone/>
            </a:pPr>
            <a:endParaRPr lang="de-DE" sz="1800" i="1" dirty="0">
              <a:cs typeface="Arial"/>
            </a:endParaRPr>
          </a:p>
          <a:p>
            <a:pPr marL="0" indent="0">
              <a:buNone/>
            </a:pPr>
            <a:endParaRPr lang="de-DE" sz="2000" i="1" dirty="0">
              <a:cs typeface="Arial"/>
            </a:endParaRPr>
          </a:p>
          <a:p>
            <a:r>
              <a:rPr lang="de-DE" sz="1800" i="1" dirty="0"/>
              <a:t>B6, 26 – B 1.04, digital</a:t>
            </a:r>
          </a:p>
          <a:p>
            <a:r>
              <a:rPr lang="de-DE" sz="1800" i="1" dirty="0"/>
              <a:t>Sprechstunde: nach Vereinbarung</a:t>
            </a:r>
          </a:p>
          <a:p>
            <a:r>
              <a:rPr lang="de-DE" sz="1800" i="1" dirty="0"/>
              <a:t>E-Mail: </a:t>
            </a:r>
            <a:r>
              <a:rPr lang="de-DE" sz="1800" i="1" u="sng" dirty="0">
                <a:hlinkClick r:id="rId2"/>
              </a:rPr>
              <a:t>juric@uni-mannheim.de</a:t>
            </a:r>
            <a:endParaRPr lang="de-DE" sz="1800" i="1" u="sng" dirty="0"/>
          </a:p>
          <a:p>
            <a:r>
              <a:rPr lang="de-DE" sz="1800" i="1" dirty="0"/>
              <a:t>Telefon: 0621 181-2640</a:t>
            </a:r>
            <a:br>
              <a:rPr lang="de-DE" sz="1800" i="1" dirty="0"/>
            </a:br>
            <a:r>
              <a:rPr lang="de-DE" sz="1800" i="1" dirty="0"/>
              <a:t>               0621 181-1782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3600"/>
            <a:ext cx="3812400" cy="383895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Juliane Roth</a:t>
            </a:r>
          </a:p>
          <a:p>
            <a:pPr marL="0" indent="0">
              <a:buNone/>
            </a:pPr>
            <a:r>
              <a:rPr lang="de-DE" sz="2000" i="1" dirty="0"/>
              <a:t>Auslandskoordinatorin</a:t>
            </a:r>
          </a:p>
          <a:p>
            <a:pPr marL="0" indent="0">
              <a:buNone/>
            </a:pPr>
            <a:endParaRPr lang="de-DE" sz="2000" i="1" dirty="0">
              <a:cs typeface="Arial"/>
            </a:endParaRPr>
          </a:p>
          <a:p>
            <a:pPr marL="0" indent="0">
              <a:buNone/>
            </a:pPr>
            <a:endParaRPr lang="de-DE" sz="1200" i="1" dirty="0">
              <a:cs typeface="Arial"/>
            </a:endParaRPr>
          </a:p>
          <a:p>
            <a:r>
              <a:rPr lang="de-DE" sz="1800" i="1" dirty="0"/>
              <a:t>B6, 26 – B 1.05, digital</a:t>
            </a:r>
          </a:p>
          <a:p>
            <a:r>
              <a:rPr lang="de-DE" sz="1800" i="1" dirty="0"/>
              <a:t>Sprechstunde: nach Vereinbarung</a:t>
            </a:r>
          </a:p>
          <a:p>
            <a:r>
              <a:rPr lang="de-DE" sz="1800" i="1" dirty="0"/>
              <a:t>E-Mail: </a:t>
            </a:r>
            <a:r>
              <a:rPr lang="de-DE" sz="1800" i="1" dirty="0">
                <a:hlinkClick r:id="rId3"/>
              </a:rPr>
              <a:t>roth@uni-mannheim.de</a:t>
            </a:r>
            <a:endParaRPr lang="de-DE" sz="1800" i="1" dirty="0"/>
          </a:p>
          <a:p>
            <a:r>
              <a:rPr lang="de-DE" sz="1800" i="1" dirty="0"/>
              <a:t>Telefon: 0621 181-2340</a:t>
            </a:r>
            <a:endParaRPr lang="de-DE" sz="1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31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Bibliotheken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Both"/>
            </a:pPr>
            <a:r>
              <a:rPr lang="de-DE" sz="2000" dirty="0"/>
              <a:t>Learning Center: Schloss Schneckenhof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/>
              <a:t>VWL, Jura: Schloss Mittelbau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/>
              <a:t>Mediathek: A3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/>
              <a:t>Mathematik, Informatik: A5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/>
              <a:t>Ausleihzentrum + Lehrbuchsammlung: Schloss Westflügel</a:t>
            </a:r>
          </a:p>
          <a:p>
            <a:pPr marL="0" indent="0">
              <a:buNone/>
            </a:pPr>
            <a:r>
              <a:rPr lang="de-DE" sz="2000" dirty="0"/>
              <a:t>Online: </a:t>
            </a:r>
            <a:r>
              <a:rPr lang="de-DE" sz="2000" dirty="0">
                <a:hlinkClick r:id="rId2"/>
              </a:rPr>
              <a:t>www.bib.uni-mannheim.de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20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54799A9-9A8E-4FCC-AB48-7CFD7F689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3600"/>
            <a:ext cx="3827414" cy="32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9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6EC81-0413-46EB-B678-9C8C93FF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7704856" cy="540060"/>
          </a:xfrm>
        </p:spPr>
        <p:txBody>
          <a:bodyPr/>
          <a:lstStyle/>
          <a:p>
            <a:r>
              <a:rPr lang="de-DE" dirty="0"/>
              <a:t>Auslandssemester - Wohin soll es gehen?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937D0A-57A8-495A-95D8-EEB195F22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3812400" cy="4404824"/>
          </a:xfrm>
        </p:spPr>
        <p:txBody>
          <a:bodyPr/>
          <a:lstStyle/>
          <a:p>
            <a:r>
              <a:rPr lang="de-DE" dirty="0"/>
              <a:t>Über 450 Partneruniversitäten in     60 Ländern </a:t>
            </a:r>
          </a:p>
          <a:p>
            <a:r>
              <a:rPr lang="de-DE" dirty="0"/>
              <a:t>72 dieser Universitäten </a:t>
            </a:r>
            <a:br>
              <a:rPr lang="de-DE" dirty="0"/>
            </a:br>
            <a:r>
              <a:rPr lang="de-DE" dirty="0"/>
              <a:t>sind fakultätseigene Partneruniversitäten</a:t>
            </a:r>
          </a:p>
          <a:p>
            <a:r>
              <a:rPr lang="de-DE" dirty="0"/>
              <a:t>Auch weniger bekannte Regionen sind spannende Auslandsziele (mit weniger Bewerberkonkurrenz)!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3A77741-8C15-45E9-AEFB-4900DDCF02A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>
          <a:xfrm>
            <a:off x="4279900" y="1412875"/>
            <a:ext cx="4395788" cy="4405313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4DC9D4-9CA6-4CB4-A40D-6C352778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8664C1-1F47-4201-8553-2FC9B211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6C04EF-F670-4BF7-9235-D7487324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44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730DB-7E4D-4450-80FE-FC900C60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6938428" cy="540060"/>
          </a:xfrm>
        </p:spPr>
        <p:txBody>
          <a:bodyPr/>
          <a:lstStyle/>
          <a:p>
            <a:r>
              <a:rPr lang="de-DE" dirty="0"/>
              <a:t>Bewerbungsfristen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BD70F7-8185-4B3F-A522-FEAF3247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/>
          <a:lstStyle/>
          <a:p>
            <a:r>
              <a:rPr lang="de-DE" dirty="0"/>
              <a:t>Die Austauschuniversitäten werden in zwei Regionen eingeteilt: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Sollten Sie als Masterstudent im übernächsten Herbstsemester oder im Frühjahrssemester 2025 nach Übersee Nord wollen, müssen Sie sich bis zum 15.10.22 bewerben!</a:t>
            </a:r>
          </a:p>
          <a:p>
            <a:r>
              <a:rPr lang="de-DE" dirty="0"/>
              <a:t>Damit Sie keinen Termin verpassen, informieren Sie sich gleich über unsere </a:t>
            </a:r>
            <a:r>
              <a:rPr lang="de-DE" b="1" dirty="0">
                <a:hlinkClick r:id="rId2"/>
              </a:rPr>
              <a:t>Einführungs­veranstaltungen zum Auslands­studium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17081B2-95F9-4AEE-B493-0BC3B56B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0E34A6-5DA9-4C46-B825-2ED135F5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B1BF67-1DC8-4AF2-B41C-EFCA788E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63CC76-6023-EE4F-AF69-A2FD50FD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72816"/>
            <a:ext cx="5118650" cy="17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8B95D-88DE-4C4A-9C3C-CADD3D22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7200800" cy="612068"/>
          </a:xfrm>
        </p:spPr>
        <p:txBody>
          <a:bodyPr/>
          <a:lstStyle/>
          <a:p>
            <a:r>
              <a:rPr lang="de-DE" dirty="0"/>
              <a:t>Wichtige</a:t>
            </a:r>
            <a:r>
              <a:rPr lang="en-GB" dirty="0"/>
              <a:t> Links: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5D7F1D-6382-4E72-B448-580A2AB5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619738"/>
          </a:xfrm>
        </p:spPr>
        <p:txBody>
          <a:bodyPr/>
          <a:lstStyle/>
          <a:p>
            <a:r>
              <a:rPr lang="de-DE" dirty="0">
                <a:hlinkClick r:id="rId2"/>
              </a:rPr>
              <a:t>Akademisches Auslandsamt</a:t>
            </a:r>
            <a:endParaRPr lang="de-DE" dirty="0"/>
          </a:p>
          <a:p>
            <a:r>
              <a:rPr lang="de-DE" dirty="0">
                <a:hlinkClick r:id="rId3"/>
              </a:rPr>
              <a:t>WIM Internationales</a:t>
            </a:r>
            <a:endParaRPr lang="de-DE" dirty="0"/>
          </a:p>
          <a:p>
            <a:r>
              <a:rPr lang="de-DE" dirty="0">
                <a:hlinkClick r:id="rId4"/>
              </a:rPr>
              <a:t>Datenbank aller Partneruniversitäten</a:t>
            </a:r>
            <a:endParaRPr lang="de-DE" dirty="0"/>
          </a:p>
          <a:p>
            <a:r>
              <a:rPr lang="de-DE" dirty="0">
                <a:hlinkClick r:id="rId5"/>
              </a:rPr>
              <a:t>Datenbank der fakultätseigenen Partneruniversitäten</a:t>
            </a:r>
            <a:endParaRPr lang="de-DE" dirty="0"/>
          </a:p>
          <a:p>
            <a:r>
              <a:rPr lang="de-DE" dirty="0">
                <a:hlinkClick r:id="rId6"/>
              </a:rPr>
              <a:t>Bewerbungsfristen auf einen Blick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025EF-0053-4311-A841-0C2C3BDD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23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2F84F7-F9CA-4FF4-8179-43E5C98D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A024F2-0560-4CE6-9985-7EB91A62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</p:spTree>
    <p:extLst>
      <p:ext uri="{BB962C8B-B14F-4D97-AF65-F5344CB8AC3E}">
        <p14:creationId xmlns:p14="http://schemas.microsoft.com/office/powerpoint/2010/main" val="48610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C4A29-04E1-4DF9-B031-BA64EABE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6938428" cy="612068"/>
          </a:xfrm>
        </p:spPr>
        <p:txBody>
          <a:bodyPr/>
          <a:lstStyle/>
          <a:p>
            <a:r>
              <a:rPr lang="de-DE" dirty="0"/>
              <a:t>Kontakt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0CE1155-7DD5-4738-BE77-08E4BDDE2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272808" cy="4943808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148691-AF49-45EB-BE80-5D5B1B8F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E25068-A4A4-452A-9B8F-79B6B786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740F9C-A01B-4248-A848-D4A1B42C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10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D954B-A4CB-3127-A109-5816F6C1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</p:spPr>
        <p:txBody>
          <a:bodyPr anchor="t">
            <a:normAutofit/>
          </a:bodyPr>
          <a:lstStyle/>
          <a:p>
            <a:r>
              <a:rPr lang="de-DE" dirty="0"/>
              <a:t>Eure Fachschaft</a:t>
            </a:r>
          </a:p>
        </p:txBody>
      </p:sp>
      <p:pic>
        <p:nvPicPr>
          <p:cNvPr id="8" name="Inhaltsplatzhalter 7" descr="Ein Bild, das Person, Gruppe, Personen, darstellend enthält.&#10;&#10;Automatisch generierte Beschreibung">
            <a:extLst>
              <a:ext uri="{FF2B5EF4-FFF2-40B4-BE49-F238E27FC236}">
                <a16:creationId xmlns:a16="http://schemas.microsoft.com/office/drawing/2014/main" id="{877C8CAE-1716-6224-296D-74921B400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2" b="6697"/>
          <a:stretch/>
        </p:blipFill>
        <p:spPr>
          <a:xfrm>
            <a:off x="684000" y="1982490"/>
            <a:ext cx="7776000" cy="3834000"/>
          </a:xfr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96B7BC-2291-6E33-641E-CF85E9AC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10.02.2023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7E2020-B234-0D29-168E-A74A579C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28956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100CA0-055C-4E0E-A1F6-4E14BBA8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3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83DDB-6F61-49CC-9F70-C77B1553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Freizeitangebot an der Uni Mannheim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3AB0B7-F6C3-4E53-AF51-171DDD8E3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Fachschaften: Fachschaft für Mathematik und Informatik (FIM)</a:t>
            </a:r>
          </a:p>
          <a:p>
            <a:r>
              <a:rPr lang="de-DE" dirty="0"/>
              <a:t>Initiativen: STADS, </a:t>
            </a:r>
            <a:r>
              <a:rPr lang="de-DE" dirty="0" err="1"/>
              <a:t>vinUM</a:t>
            </a:r>
            <a:r>
              <a:rPr lang="de-DE" dirty="0"/>
              <a:t>, INTEGRA, AKB, …</a:t>
            </a:r>
          </a:p>
          <a:p>
            <a:r>
              <a:rPr lang="de-DE" dirty="0"/>
              <a:t>Sprachkurse: Studium Generale</a:t>
            </a:r>
          </a:p>
          <a:p>
            <a:r>
              <a:rPr lang="de-DE" dirty="0"/>
              <a:t>Sportkurse: Institut für Sport</a:t>
            </a:r>
          </a:p>
          <a:p>
            <a:r>
              <a:rPr lang="de-DE" dirty="0"/>
              <a:t>Internationale/Austauschstudierende: VISUM/ESN</a:t>
            </a:r>
          </a:p>
          <a:p>
            <a:r>
              <a:rPr lang="de-DE" dirty="0"/>
              <a:t>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9754B-D907-40D7-9F5C-4EB7ECAC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96DBA4-CEB6-4091-9B29-8932E353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83C7B1-622C-4EDE-B205-2AB169FC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5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 der Fachschaft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Gremienarbeit</a:t>
            </a:r>
          </a:p>
          <a:p>
            <a:r>
              <a:rPr lang="de-DE" dirty="0"/>
              <a:t>Betreuung der Studenten</a:t>
            </a:r>
          </a:p>
          <a:p>
            <a:pPr lvl="1"/>
            <a:r>
              <a:rPr lang="de-DE" dirty="0"/>
              <a:t>Einführungsveranstaltungen</a:t>
            </a:r>
          </a:p>
          <a:p>
            <a:pPr lvl="1"/>
            <a:r>
              <a:rPr lang="de-DE" dirty="0"/>
              <a:t>Sammlung von Klausuren und Prüfungsprotokollen</a:t>
            </a:r>
          </a:p>
          <a:p>
            <a:pPr lvl="1"/>
            <a:r>
              <a:rPr lang="de-DE" dirty="0"/>
              <a:t>Information (Website, Mailinglisten, Aushänge)</a:t>
            </a:r>
          </a:p>
          <a:p>
            <a:pPr lvl="1"/>
            <a:r>
              <a:rPr lang="de-DE" dirty="0"/>
              <a:t>Studienberatung</a:t>
            </a:r>
          </a:p>
          <a:p>
            <a:r>
              <a:rPr lang="de-DE" dirty="0"/>
              <a:t>Unternehmenskooperationen</a:t>
            </a:r>
          </a:p>
          <a:p>
            <a:pPr lvl="1"/>
            <a:r>
              <a:rPr lang="de-DE" dirty="0"/>
              <a:t>Firmenvorträge</a:t>
            </a:r>
          </a:p>
          <a:p>
            <a:pPr lvl="1"/>
            <a:r>
              <a:rPr lang="de-DE" dirty="0"/>
              <a:t>Workshops</a:t>
            </a:r>
          </a:p>
          <a:p>
            <a:r>
              <a:rPr lang="de-DE" dirty="0"/>
              <a:t>Feten und Events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9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3E83F-B25B-4103-ACA1-866E9560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Mitarbeit in der Fachschaft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0F9ECD-9C8F-42A8-82A7-E764A770F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Jeder ist herzlich willkommen</a:t>
            </a:r>
          </a:p>
          <a:p>
            <a:r>
              <a:rPr lang="de-DE" dirty="0"/>
              <a:t>Freiwillige Mitarbeit</a:t>
            </a:r>
          </a:p>
          <a:p>
            <a:r>
              <a:rPr lang="de-DE" dirty="0"/>
              <a:t>Wöchentliche Sitzungen im Semester</a:t>
            </a:r>
          </a:p>
          <a:p>
            <a:r>
              <a:rPr lang="de-DE" dirty="0"/>
              <a:t>Kontakt:</a:t>
            </a:r>
          </a:p>
          <a:p>
            <a:pPr lvl="1"/>
            <a:r>
              <a:rPr lang="de-DE" dirty="0" err="1"/>
              <a:t>Fachschaftsraum</a:t>
            </a:r>
            <a:r>
              <a:rPr lang="de-DE" dirty="0"/>
              <a:t>: B6 A 207</a:t>
            </a:r>
          </a:p>
          <a:p>
            <a:pPr lvl="1"/>
            <a:r>
              <a:rPr lang="de-DE" dirty="0"/>
              <a:t>Mail: </a:t>
            </a:r>
            <a:r>
              <a:rPr lang="de-DE" dirty="0">
                <a:hlinkClick r:id="rId2"/>
              </a:rPr>
              <a:t>fim@fim.uni-mannheim.de</a:t>
            </a:r>
            <a:endParaRPr lang="de-DE" dirty="0"/>
          </a:p>
          <a:p>
            <a:pPr lvl="1"/>
            <a:r>
              <a:rPr lang="de-DE" dirty="0"/>
              <a:t>Website: fim.uni-mannheim.de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125C0C-3DF5-44AF-8B89-F19B7D4F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4F9BDB-EC9A-4CB7-8D4B-A0CF3C7E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95A3D8-9BA4-4D0E-B4D0-0D6D8126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829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6056A-13C7-4F65-9E8B-04C3A73D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7BB5C8-7FAF-4752-B5AC-1CA0E05E1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Fachschaft FIM</a:t>
            </a:r>
          </a:p>
          <a:p>
            <a:pPr lvl="1"/>
            <a:r>
              <a:rPr lang="de-DE" dirty="0">
                <a:hlinkClick r:id="rId2"/>
              </a:rPr>
              <a:t>www.fim.uni-mannheim.de</a:t>
            </a:r>
            <a:endParaRPr lang="de-DE" dirty="0"/>
          </a:p>
          <a:p>
            <a:r>
              <a:rPr lang="de-DE" dirty="0"/>
              <a:t>Fakultät WIM</a:t>
            </a:r>
          </a:p>
          <a:p>
            <a:pPr lvl="1"/>
            <a:r>
              <a:rPr lang="de-DE" dirty="0">
                <a:hlinkClick r:id="rId3"/>
              </a:rPr>
              <a:t>www.wim.uni-mannheim.de</a:t>
            </a:r>
            <a:endParaRPr lang="de-DE" dirty="0"/>
          </a:p>
          <a:p>
            <a:r>
              <a:rPr lang="de-DE" dirty="0"/>
              <a:t>Studienbüros</a:t>
            </a:r>
          </a:p>
          <a:p>
            <a:pPr lvl="1"/>
            <a:r>
              <a:rPr lang="de-DE" dirty="0">
                <a:hlinkClick r:id="rId4"/>
              </a:rPr>
              <a:t>www.uni-mannheim.de/studienbueros</a:t>
            </a:r>
            <a:endParaRPr lang="de-DE" dirty="0"/>
          </a:p>
          <a:p>
            <a:r>
              <a:rPr lang="de-DE" dirty="0"/>
              <a:t>Portal²</a:t>
            </a:r>
          </a:p>
          <a:p>
            <a:pPr lvl="1"/>
            <a:r>
              <a:rPr lang="de-DE" dirty="0">
                <a:hlinkClick r:id="rId5"/>
              </a:rPr>
              <a:t>www.portal2.uni-mannheim.de</a:t>
            </a:r>
            <a:endParaRPr lang="de-DE" dirty="0"/>
          </a:p>
          <a:p>
            <a:r>
              <a:rPr lang="de-DE" dirty="0"/>
              <a:t>ILIAS</a:t>
            </a:r>
          </a:p>
          <a:p>
            <a:pPr lvl="1"/>
            <a:r>
              <a:rPr lang="de-DE" dirty="0">
                <a:hlinkClick r:id="rId6"/>
              </a:rPr>
              <a:t>www.ilias.uni-mannheim.de</a:t>
            </a:r>
            <a:r>
              <a:rPr lang="de-DE" dirty="0"/>
              <a:t>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7D692B-2656-4713-A99E-41B23C9A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1BE2DB-484E-4DC2-AD32-EB3B4DD1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A7181-E413-4DBF-A124-2386A786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47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4F9B1-8C3B-43E5-B075-1D31990C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– Fachschaft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C33CCF-04B3-4CFF-9712-740E27B22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568" y="2085600"/>
            <a:ext cx="3812400" cy="359716"/>
          </a:xfrm>
        </p:spPr>
        <p:txBody>
          <a:bodyPr/>
          <a:lstStyle/>
          <a:p>
            <a:r>
              <a:rPr lang="de-DE" b="0" dirty="0"/>
              <a:t>Felix Schamoni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F05D10E-CCE5-4BAD-9862-5771FAF9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4AC1DA-7A3D-4797-88C2-360343D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730" y="6134400"/>
            <a:ext cx="2895600" cy="180000"/>
          </a:xfrm>
        </p:spPr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B55965-D4B8-403A-82EE-F72F056C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267120-3E34-4AD6-9A49-B83F4493F797}"/>
              </a:ext>
            </a:extLst>
          </p:cNvPr>
          <p:cNvSpPr txBox="1"/>
          <p:nvPr/>
        </p:nvSpPr>
        <p:spPr>
          <a:xfrm>
            <a:off x="609328" y="244531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M. Sc. Mathematik</a:t>
            </a:r>
          </a:p>
          <a:p>
            <a:r>
              <a:rPr lang="de-DE" dirty="0">
                <a:hlinkClick r:id="rId2"/>
              </a:rPr>
              <a:t>felix.schamoni@students.uni-mannheim.de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652B6ED-061E-4CF2-96E0-25059400A087}"/>
              </a:ext>
            </a:extLst>
          </p:cNvPr>
          <p:cNvSpPr txBox="1">
            <a:spLocks/>
          </p:cNvSpPr>
          <p:nvPr/>
        </p:nvSpPr>
        <p:spPr>
          <a:xfrm>
            <a:off x="683568" y="3708833"/>
            <a:ext cx="3812400" cy="3597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BD95E8B5-0D26-472C-8343-0F6C9AD5E6F5}"/>
              </a:ext>
            </a:extLst>
          </p:cNvPr>
          <p:cNvSpPr txBox="1">
            <a:spLocks/>
          </p:cNvSpPr>
          <p:nvPr/>
        </p:nvSpPr>
        <p:spPr>
          <a:xfrm>
            <a:off x="4975141" y="2085600"/>
            <a:ext cx="3812400" cy="3597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Timo Böhme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5063A9E-ED24-48C5-99EE-0487399ED4F4}"/>
              </a:ext>
            </a:extLst>
          </p:cNvPr>
          <p:cNvSpPr txBox="1"/>
          <p:nvPr/>
        </p:nvSpPr>
        <p:spPr>
          <a:xfrm>
            <a:off x="4896379" y="244531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M. Sc. Wirtschaftsmathematik</a:t>
            </a:r>
          </a:p>
          <a:p>
            <a:r>
              <a:rPr lang="de-DE" dirty="0">
                <a:hlinkClick r:id="rId3"/>
              </a:rPr>
              <a:t>timo.boehme@students.uni-mannheim.de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374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12584"/>
            <a:ext cx="7772400" cy="468000"/>
          </a:xfrm>
        </p:spPr>
        <p:txBody>
          <a:bodyPr/>
          <a:lstStyle/>
          <a:p>
            <a:r>
              <a:rPr lang="de-DE" dirty="0"/>
              <a:t>Vielen Dank für Eure Aufmerksamkeit!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Programm für heute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Begrüßung durch </a:t>
            </a:r>
            <a:r>
              <a:rPr lang="de-DE" dirty="0" err="1"/>
              <a:t>Studiengangsmanagement</a:t>
            </a:r>
            <a:r>
              <a:rPr lang="de-DE" dirty="0"/>
              <a:t> und Fachschaft</a:t>
            </a:r>
          </a:p>
          <a:p>
            <a:pPr lvl="1"/>
            <a:r>
              <a:rPr lang="de-DE" dirty="0"/>
              <a:t>Allgemeine Informationen</a:t>
            </a:r>
          </a:p>
          <a:p>
            <a:pPr lvl="1"/>
            <a:r>
              <a:rPr lang="de-DE" dirty="0">
                <a:effectLst/>
              </a:rPr>
              <a:t>Informationen </a:t>
            </a:r>
            <a:r>
              <a:rPr lang="de-DE" dirty="0"/>
              <a:t>zu Studiengängen M. Sc. Wirtschaftsmathematik &amp; Mathematik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14400"/>
            <a:ext cx="2232248" cy="180000"/>
          </a:xfrm>
        </p:spPr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2895600" cy="180000"/>
          </a:xfrm>
        </p:spPr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15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000" y="1772816"/>
            <a:ext cx="7776000" cy="4320480"/>
          </a:xfrm>
        </p:spPr>
        <p:txBody>
          <a:bodyPr/>
          <a:lstStyle/>
          <a:p>
            <a:r>
              <a:rPr lang="de-DE" dirty="0"/>
              <a:t>Modulkatalog</a:t>
            </a:r>
          </a:p>
          <a:p>
            <a:r>
              <a:rPr lang="de-DE" dirty="0"/>
              <a:t>Studierendenportal – Portal²</a:t>
            </a:r>
          </a:p>
          <a:p>
            <a:r>
              <a:rPr lang="de-DE" dirty="0"/>
              <a:t>Aufbau des Studiums</a:t>
            </a:r>
          </a:p>
          <a:p>
            <a:r>
              <a:rPr lang="de-DE" dirty="0"/>
              <a:t>Prüfungsordnung</a:t>
            </a:r>
          </a:p>
          <a:p>
            <a:r>
              <a:rPr lang="de-DE" dirty="0"/>
              <a:t>Prüfungen</a:t>
            </a:r>
          </a:p>
          <a:p>
            <a:r>
              <a:rPr lang="de-DE" dirty="0"/>
              <a:t>Rund ums Studium</a:t>
            </a:r>
          </a:p>
          <a:p>
            <a:r>
              <a:rPr lang="de-DE" dirty="0"/>
              <a:t>Auslandssemester</a:t>
            </a:r>
          </a:p>
          <a:p>
            <a:r>
              <a:rPr lang="de-DE" dirty="0"/>
              <a:t>Freizeitangebot an der Uni Mannheim</a:t>
            </a:r>
          </a:p>
          <a:p>
            <a:r>
              <a:rPr lang="de-DE" dirty="0"/>
              <a:t>Fachschaft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69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Modulkatalog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7776000" cy="4248472"/>
          </a:xfrm>
        </p:spPr>
        <p:txBody>
          <a:bodyPr/>
          <a:lstStyle/>
          <a:p>
            <a:r>
              <a:rPr lang="de-DE" sz="2000" dirty="0"/>
              <a:t>Gibt eine Übersicht über</a:t>
            </a:r>
            <a:br>
              <a:rPr lang="de-DE" sz="2000" dirty="0"/>
            </a:br>
            <a:r>
              <a:rPr lang="de-DE" sz="2000" dirty="0"/>
              <a:t>alle Kurse, die für den </a:t>
            </a:r>
            <a:br>
              <a:rPr lang="de-DE" sz="2000" dirty="0"/>
            </a:br>
            <a:r>
              <a:rPr lang="de-DE" sz="2000" dirty="0"/>
              <a:t>Studiengang relevant sind</a:t>
            </a:r>
          </a:p>
          <a:p>
            <a:r>
              <a:rPr lang="de-DE" sz="2000" dirty="0"/>
              <a:t>Detaillierte Beschreibungen</a:t>
            </a:r>
            <a:br>
              <a:rPr lang="de-DE" sz="2000" dirty="0"/>
            </a:br>
            <a:r>
              <a:rPr lang="de-DE" sz="2000" dirty="0"/>
              <a:t>der Kurse</a:t>
            </a:r>
          </a:p>
          <a:p>
            <a:r>
              <a:rPr lang="de-DE" sz="2000" dirty="0"/>
              <a:t>Werden laufend aktualisiert</a:t>
            </a:r>
            <a:br>
              <a:rPr lang="de-DE" sz="2000" dirty="0"/>
            </a:br>
            <a:r>
              <a:rPr lang="de-DE" sz="2000" dirty="0"/>
              <a:t>(Appendix)</a:t>
            </a:r>
          </a:p>
          <a:p>
            <a:r>
              <a:rPr lang="de-DE" sz="2000" dirty="0"/>
              <a:t>Zu finden auf den Seiten</a:t>
            </a:r>
            <a:br>
              <a:rPr lang="de-DE" sz="2000" dirty="0"/>
            </a:br>
            <a:r>
              <a:rPr lang="de-DE" sz="2000" dirty="0"/>
              <a:t>der Fakultät WIM</a:t>
            </a:r>
            <a:br>
              <a:rPr lang="de-DE" sz="2000" dirty="0"/>
            </a:br>
            <a:r>
              <a:rPr lang="de-DE" sz="1600" dirty="0">
                <a:hlinkClick r:id="rId2"/>
              </a:rPr>
              <a:t>https://www.wim.uni-mannheim.de/studium/studienorganisation/m-sc-wirtschaftsmathematik/#c109976</a:t>
            </a:r>
            <a:endParaRPr lang="de-DE" sz="1600" dirty="0"/>
          </a:p>
          <a:p>
            <a:r>
              <a:rPr lang="de-DE" sz="2000" dirty="0"/>
              <a:t>Übersicht über Veranstaltungen im Semester über das </a:t>
            </a:r>
            <a:r>
              <a:rPr lang="de-DE" sz="2000" b="1" dirty="0"/>
              <a:t>mittelfristige Vorlesungsverzeichnis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213833E-40E3-462E-A6A4-ED5E05192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320048" cy="2826754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42573638-05AB-49B5-ADEE-EFF4CC8EEE0B}"/>
              </a:ext>
            </a:extLst>
          </p:cNvPr>
          <p:cNvSpPr/>
          <p:nvPr/>
        </p:nvSpPr>
        <p:spPr>
          <a:xfrm>
            <a:off x="4788024" y="3933056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39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Prüfungsordnung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000" y="1982490"/>
            <a:ext cx="7992456" cy="3834000"/>
          </a:xfrm>
        </p:spPr>
        <p:txBody>
          <a:bodyPr/>
          <a:lstStyle/>
          <a:p>
            <a:r>
              <a:rPr lang="de-DE" dirty="0"/>
              <a:t>Regelt den Ablauf des Studiums</a:t>
            </a:r>
          </a:p>
          <a:p>
            <a:r>
              <a:rPr lang="de-DE" dirty="0">
                <a:effectLst/>
              </a:rPr>
              <a:t>Enthält z.B. Informationen zu den während des Studiums zu erbringenden Leistungen</a:t>
            </a:r>
          </a:p>
          <a:p>
            <a:r>
              <a:rPr lang="de-DE" dirty="0"/>
              <a:t>Hilft bei Erstellung des Stundenplans</a:t>
            </a:r>
          </a:p>
          <a:p>
            <a:r>
              <a:rPr lang="de-DE" dirty="0">
                <a:effectLst/>
              </a:rPr>
              <a:t>Zum Herunterladen </a:t>
            </a:r>
            <a:r>
              <a:rPr lang="de-DE" sz="2000" dirty="0">
                <a:hlinkClick r:id="rId2"/>
              </a:rPr>
              <a:t>https://www.uni-mannheim.de/studium/im-studium/pruefungen/pruefungsordnungen/masterpruefungsordnungen/</a:t>
            </a:r>
            <a:endParaRPr lang="de-DE" sz="1600" dirty="0">
              <a:effectLst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10.02.2023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18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Studierendenportal – Portal²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https://portal2.uni-mannheim.de/</a:t>
            </a:r>
            <a:endParaRPr lang="de-DE" dirty="0"/>
          </a:p>
          <a:p>
            <a:r>
              <a:rPr lang="de-DE" dirty="0"/>
              <a:t>Übersicht über Veranstaltungen</a:t>
            </a:r>
          </a:p>
          <a:p>
            <a:pPr lvl="1"/>
            <a:r>
              <a:rPr lang="de-DE" dirty="0"/>
              <a:t>Termine</a:t>
            </a:r>
          </a:p>
          <a:p>
            <a:pPr lvl="1"/>
            <a:r>
              <a:rPr lang="de-DE" dirty="0">
                <a:effectLst/>
              </a:rPr>
              <a:t>Räume</a:t>
            </a:r>
          </a:p>
          <a:p>
            <a:r>
              <a:rPr lang="de-DE" dirty="0"/>
              <a:t>Prüfungsanmeldung</a:t>
            </a:r>
            <a:endParaRPr lang="de-DE" dirty="0">
              <a:effectLst/>
            </a:endParaRPr>
          </a:p>
          <a:p>
            <a:r>
              <a:rPr lang="de-DE" dirty="0"/>
              <a:t>Notenspiegel</a:t>
            </a:r>
          </a:p>
          <a:p>
            <a:r>
              <a:rPr lang="de-DE" dirty="0"/>
              <a:t>Link zu Ilias</a:t>
            </a:r>
          </a:p>
          <a:p>
            <a:endParaRPr lang="de-DE" sz="1600" dirty="0">
              <a:effectLst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91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Aufbau des Studiums Master</a:t>
            </a:r>
            <a:br>
              <a:rPr lang="de-DE" baseline="0" dirty="0"/>
            </a:br>
            <a:r>
              <a:rPr lang="de-DE" baseline="0" dirty="0"/>
              <a:t>Wirtschaftsmathematik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Prüfungsleistungen im Umfang von </a:t>
            </a:r>
            <a:r>
              <a:rPr lang="de-DE" b="1" dirty="0"/>
              <a:t>120-127 ECTS</a:t>
            </a:r>
            <a:r>
              <a:rPr lang="de-DE" dirty="0"/>
              <a:t>, davon</a:t>
            </a:r>
          </a:p>
          <a:p>
            <a:r>
              <a:rPr lang="de-DE" dirty="0">
                <a:effectLst/>
              </a:rPr>
              <a:t>Allgemeine Mathematik: mindestens 16 ECTS</a:t>
            </a:r>
          </a:p>
          <a:p>
            <a:r>
              <a:rPr lang="de-DE" dirty="0"/>
              <a:t>Schwerpunkt: mindestens 14 ECTS</a:t>
            </a:r>
          </a:p>
          <a:p>
            <a:pPr lvl="1"/>
            <a:r>
              <a:rPr lang="de-DE" dirty="0">
                <a:effectLst/>
              </a:rPr>
              <a:t>Kurse in Ökonometrie sowie Kryptographie</a:t>
            </a:r>
            <a:r>
              <a:rPr lang="de-DE" dirty="0"/>
              <a:t>/Komplexitätstheorie möglich</a:t>
            </a:r>
          </a:p>
          <a:p>
            <a:r>
              <a:rPr lang="de-DE" dirty="0">
                <a:effectLst/>
              </a:rPr>
              <a:t>Wirt</a:t>
            </a:r>
            <a:r>
              <a:rPr lang="de-DE" dirty="0"/>
              <a:t>schaftswissenschaften: 31-40 ECTS, maximal 24 ECTS in BWL</a:t>
            </a:r>
          </a:p>
          <a:p>
            <a:r>
              <a:rPr lang="de-DE" dirty="0"/>
              <a:t>Masterarbeit: 30 ECTS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10.02.2023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17802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PPT_Folienmaster_Wim_DEU</Template>
  <TotalTime>0</TotalTime>
  <Words>1073</Words>
  <Application>Microsoft Office PowerPoint</Application>
  <PresentationFormat>Bildschirmpräsentation (4:3)</PresentationFormat>
  <Paragraphs>287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Arial</vt:lpstr>
      <vt:lpstr>Calibri</vt:lpstr>
      <vt:lpstr>Präsentationsvorlage BWL DE</vt:lpstr>
      <vt:lpstr>Einführungsveranstaltung</vt:lpstr>
      <vt:lpstr>Ansprechpartner - Dekanat</vt:lpstr>
      <vt:lpstr>Ansprechpartner – Fachschaft</vt:lpstr>
      <vt:lpstr>Programm für heute</vt:lpstr>
      <vt:lpstr>Agenda</vt:lpstr>
      <vt:lpstr>Modulkatalog</vt:lpstr>
      <vt:lpstr>Prüfungsordnung</vt:lpstr>
      <vt:lpstr>Studierendenportal – Portal²</vt:lpstr>
      <vt:lpstr>Aufbau des Studiums Master Wirtschaftsmathematik</vt:lpstr>
      <vt:lpstr>Aufbau des Studiums Master Mathematik</vt:lpstr>
      <vt:lpstr>Beispiel Studienplan</vt:lpstr>
      <vt:lpstr>Studium - Ansprechpartner</vt:lpstr>
      <vt:lpstr>Prüfungen – Anmeldung</vt:lpstr>
      <vt:lpstr>Prüfungen – nicht antreten</vt:lpstr>
      <vt:lpstr>Prüfungen – Wiederholung </vt:lpstr>
      <vt:lpstr>Rund ums Studium</vt:lpstr>
      <vt:lpstr>Studienjahr</vt:lpstr>
      <vt:lpstr>ecUM</vt:lpstr>
      <vt:lpstr>Benutzerkennung</vt:lpstr>
      <vt:lpstr>Bibliotheken</vt:lpstr>
      <vt:lpstr>Auslandssemester - Wohin soll es gehen?</vt:lpstr>
      <vt:lpstr>Bewerbungsfristen</vt:lpstr>
      <vt:lpstr>Wichtige Links:</vt:lpstr>
      <vt:lpstr>Kontakt</vt:lpstr>
      <vt:lpstr>Eure Fachschaft</vt:lpstr>
      <vt:lpstr>Freizeitangebot an der Uni Mannheim</vt:lpstr>
      <vt:lpstr>Arbeit der Fachschaft</vt:lpstr>
      <vt:lpstr>Mitarbeit in der Fachschaft</vt:lpstr>
      <vt:lpstr>Wichtige Links</vt:lpstr>
      <vt:lpstr>Vielen Dank für Eure Aufmerksamkeit!</vt:lpstr>
    </vt:vector>
  </TitlesOfParts>
  <Company>Uni-Mannheim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cpurkl</dc:creator>
  <cp:lastModifiedBy>Sanja Juric</cp:lastModifiedBy>
  <cp:revision>64</cp:revision>
  <dcterms:created xsi:type="dcterms:W3CDTF">2019-08-21T08:30:55Z</dcterms:created>
  <dcterms:modified xsi:type="dcterms:W3CDTF">2023-02-09T10:45:48Z</dcterms:modified>
</cp:coreProperties>
</file>