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3" r:id="rId3"/>
    <p:sldId id="269" r:id="rId4"/>
    <p:sldId id="268" r:id="rId5"/>
  </p:sldIdLst>
  <p:sldSz cx="9144000" cy="5715000" type="screen16x10"/>
  <p:notesSz cx="9144000" cy="5715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84"/>
    <p:restoredTop sz="94626"/>
  </p:normalViewPr>
  <p:slideViewPr>
    <p:cSldViewPr>
      <p:cViewPr varScale="1">
        <p:scale>
          <a:sx n="113" d="100"/>
          <a:sy n="113" d="100"/>
        </p:scale>
        <p:origin x="184" y="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55" d="100"/>
          <a:sy n="155" d="100"/>
        </p:scale>
        <p:origin x="196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A21D-D537-BE47-BC64-5649A5B545E4}" type="datetimeFigureOut">
              <a:rPr lang="en-DE" smtClean="0"/>
              <a:t>31.08.22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714375"/>
            <a:ext cx="3086100" cy="1928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751138"/>
            <a:ext cx="7315200" cy="2249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542925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5429250"/>
            <a:ext cx="3962400" cy="2857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0E7CD-4628-2C4C-BDCF-D15452D9E49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7049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_1/3 Farbe_Log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0"/>
            <a:ext cx="9144000" cy="192749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0000" tIns="0" rIns="24000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48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rgbClr val="003056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79B21E98-FEA7-87C5-72D6-6A8254D5D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90429" y="894007"/>
            <a:ext cx="2954696" cy="117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66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folie_1/3_Farb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0"/>
            <a:ext cx="9144000" cy="1927490"/>
          </a:xfrm>
          <a:prstGeom prst="rect">
            <a:avLst/>
          </a:prstGeom>
          <a:solidFill>
            <a:srgbClr val="00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0000" tIns="0" rIns="240000" bIns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endParaRPr lang="de-DE" sz="150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48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en-GB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ite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5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288001" y="960000"/>
            <a:ext cx="8569325" cy="21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>
              <a:buFontTx/>
              <a:buNone/>
              <a:defRPr sz="1500"/>
            </a:lvl2pPr>
            <a:lvl3pPr marL="761970" indent="0">
              <a:buFontTx/>
              <a:buNone/>
              <a:defRPr sz="1500"/>
            </a:lvl3pPr>
            <a:lvl4pPr marL="1142954" indent="0">
              <a:buFontTx/>
              <a:buNone/>
              <a:defRPr sz="1500"/>
            </a:lvl4pPr>
            <a:lvl5pPr marL="1523939" indent="0">
              <a:buFontTx/>
              <a:buNone/>
              <a:defRPr sz="1500"/>
            </a:lvl5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6" name="Textplatzhalter 11"/>
          <p:cNvSpPr>
            <a:spLocks noGrp="1"/>
          </p:cNvSpPr>
          <p:nvPr>
            <p:ph type="body" sz="quarter" idx="13"/>
          </p:nvPr>
        </p:nvSpPr>
        <p:spPr bwMode="auto">
          <a:xfrm>
            <a:off x="287339" y="1404000"/>
            <a:ext cx="8569325" cy="35881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latin typeface="Calibri"/>
                <a:ea typeface="Calibri"/>
                <a:cs typeface="Calibri"/>
              </a:defRPr>
            </a:lvl1pPr>
            <a:lvl2pPr marL="179910" indent="0">
              <a:buNone/>
              <a:defRPr sz="1600">
                <a:latin typeface="Calibri"/>
                <a:ea typeface="Calibri"/>
                <a:cs typeface="Calibri"/>
              </a:defRPr>
            </a:lvl2pPr>
            <a:lvl3pPr marL="359819" indent="0">
              <a:buNone/>
              <a:defRPr sz="1400">
                <a:latin typeface="Calibri"/>
                <a:ea typeface="Calibri"/>
                <a:cs typeface="Calibri"/>
              </a:defRPr>
            </a:lvl3pPr>
            <a:lvl4pPr marL="539729" indent="0">
              <a:buNone/>
              <a:defRPr sz="1300">
                <a:latin typeface="Calibri"/>
                <a:ea typeface="Calibri"/>
                <a:cs typeface="Calibri"/>
              </a:defRPr>
            </a:lvl4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  <a:p>
            <a:pPr lvl="1">
              <a:defRPr/>
            </a:pPr>
            <a:r>
              <a:rPr lang="en-GB" dirty="0" err="1"/>
              <a:t>Zweite</a:t>
            </a:r>
            <a:r>
              <a:rPr lang="en-GB" dirty="0"/>
              <a:t> Ebene</a:t>
            </a:r>
            <a:endParaRPr dirty="0"/>
          </a:p>
          <a:p>
            <a:pPr lvl="2">
              <a:defRPr/>
            </a:pPr>
            <a:r>
              <a:rPr lang="en-GB" dirty="0" err="1"/>
              <a:t>Dritte</a:t>
            </a:r>
            <a:r>
              <a:rPr lang="en-GB" dirty="0"/>
              <a:t> Ebene</a:t>
            </a:r>
            <a:endParaRPr dirty="0"/>
          </a:p>
          <a:p>
            <a:pPr lvl="3">
              <a:defRPr/>
            </a:pPr>
            <a:r>
              <a:rPr lang="en-GB" dirty="0" err="1"/>
              <a:t>Vierte</a:t>
            </a:r>
            <a:r>
              <a:rPr lang="en-GB" dirty="0"/>
              <a:t> Ebene</a:t>
            </a:r>
            <a:endParaRPr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platzhalter 11"/>
          <p:cNvSpPr>
            <a:spLocks noGrp="1"/>
          </p:cNvSpPr>
          <p:nvPr>
            <p:ph type="body" sz="quarter" idx="13"/>
          </p:nvPr>
        </p:nvSpPr>
        <p:spPr bwMode="auto">
          <a:xfrm>
            <a:off x="287339" y="959999"/>
            <a:ext cx="8569325" cy="40321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latin typeface="Calibri"/>
                <a:ea typeface="Calibri"/>
                <a:cs typeface="Calibri"/>
              </a:defRPr>
            </a:lvl1pPr>
            <a:lvl2pPr marL="179910" indent="0">
              <a:buNone/>
              <a:defRPr sz="1600">
                <a:latin typeface="Calibri"/>
                <a:ea typeface="Calibri"/>
                <a:cs typeface="Calibri"/>
              </a:defRPr>
            </a:lvl2pPr>
            <a:lvl3pPr marL="359819" indent="0">
              <a:buNone/>
              <a:defRPr sz="1400">
                <a:latin typeface="Calibri"/>
                <a:ea typeface="Calibri"/>
                <a:cs typeface="Calibri"/>
              </a:defRPr>
            </a:lvl3pPr>
            <a:lvl4pPr marL="539729" indent="0">
              <a:buNone/>
              <a:defRPr sz="1300">
                <a:latin typeface="Calibri"/>
                <a:ea typeface="Calibri"/>
                <a:cs typeface="Calibri"/>
              </a:defRPr>
            </a:lvl4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  <a:p>
            <a:pPr lvl="1">
              <a:defRPr/>
            </a:pPr>
            <a:r>
              <a:rPr lang="en-GB" dirty="0" err="1"/>
              <a:t>Zweite</a:t>
            </a:r>
            <a:r>
              <a:rPr lang="en-GB" dirty="0"/>
              <a:t> Ebene</a:t>
            </a:r>
            <a:endParaRPr dirty="0"/>
          </a:p>
          <a:p>
            <a:pPr lvl="2">
              <a:defRPr/>
            </a:pPr>
            <a:r>
              <a:rPr lang="en-GB" dirty="0" err="1"/>
              <a:t>Dritte</a:t>
            </a:r>
            <a:r>
              <a:rPr lang="en-GB" dirty="0"/>
              <a:t> Ebene</a:t>
            </a:r>
            <a:endParaRPr dirty="0"/>
          </a:p>
          <a:p>
            <a:pPr lvl="3">
              <a:defRPr/>
            </a:pPr>
            <a:r>
              <a:rPr lang="en-GB" dirty="0" err="1"/>
              <a:t>Vierte</a:t>
            </a:r>
            <a:r>
              <a:rPr lang="en-GB" dirty="0"/>
              <a:t> Ebene</a:t>
            </a:r>
            <a:endParaRPr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er_Titel_Diagram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5" name="Textplatzhalter 24"/>
          <p:cNvSpPr>
            <a:spLocks noGrp="1"/>
          </p:cNvSpPr>
          <p:nvPr>
            <p:ph type="body" sz="quarter" idx="11"/>
          </p:nvPr>
        </p:nvSpPr>
        <p:spPr bwMode="auto">
          <a:xfrm>
            <a:off x="288001" y="960000"/>
            <a:ext cx="8569325" cy="21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>
              <a:buFontTx/>
              <a:buNone/>
              <a:defRPr sz="1500"/>
            </a:lvl2pPr>
            <a:lvl3pPr marL="761970" indent="0">
              <a:buFontTx/>
              <a:buNone/>
              <a:defRPr sz="1500"/>
            </a:lvl3pPr>
            <a:lvl4pPr marL="1142954" indent="0">
              <a:buFontTx/>
              <a:buNone/>
              <a:defRPr sz="1500"/>
            </a:lvl4pPr>
            <a:lvl5pPr marL="1523939" indent="0">
              <a:buFontTx/>
              <a:buNone/>
              <a:defRPr sz="1500"/>
            </a:lvl5pPr>
          </a:lstStyle>
          <a:p>
            <a:pPr lvl="0">
              <a:defRPr/>
            </a:pPr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dirty="0"/>
          </a:p>
        </p:txBody>
      </p:sp>
      <p:sp>
        <p:nvSpPr>
          <p:cNvPr id="6" name="Diagrammplatzhalter 8"/>
          <p:cNvSpPr>
            <a:spLocks noGrp="1"/>
          </p:cNvSpPr>
          <p:nvPr>
            <p:ph type="chart" sz="quarter" idx="13"/>
          </p:nvPr>
        </p:nvSpPr>
        <p:spPr bwMode="auto">
          <a:xfrm>
            <a:off x="287339" y="1404000"/>
            <a:ext cx="8569325" cy="346456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latin typeface="Calibri"/>
                <a:ea typeface="Calibri"/>
                <a:cs typeface="Calibri"/>
              </a:defRPr>
            </a:lvl1pPr>
          </a:lstStyle>
          <a:p>
            <a:pPr lvl="0">
              <a:defRPr/>
            </a:pPr>
            <a:r>
              <a:rPr lang="en-GB" dirty="0" err="1"/>
              <a:t>Diagramm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auf Symbol </a:t>
            </a:r>
            <a:r>
              <a:rPr lang="en-GB" dirty="0" err="1"/>
              <a:t>hinzufügen</a:t>
            </a:r>
            <a:endParaRPr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634BB218-B394-FC70-238E-91FAC7EB1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r Verbinder 12"/>
          <p:cNvCxnSpPr>
            <a:cxnSpLocks/>
          </p:cNvCxnSpPr>
          <p:nvPr userDrawn="1"/>
        </p:nvCxnSpPr>
        <p:spPr bwMode="auto">
          <a:xfrm>
            <a:off x="287339" y="503369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48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mittig, horizontale Lin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Gerader Verbinder 9"/>
          <p:cNvCxnSpPr>
            <a:cxnSpLocks/>
          </p:cNvCxnSpPr>
          <p:nvPr userDrawn="1"/>
        </p:nvCxnSpPr>
        <p:spPr bwMode="auto">
          <a:xfrm>
            <a:off x="287339" y="2530740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ctrTitle"/>
          </p:nvPr>
        </p:nvSpPr>
        <p:spPr bwMode="auto">
          <a:xfrm>
            <a:off x="288000" y="2073000"/>
            <a:ext cx="8568000" cy="450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8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 bwMode="auto">
          <a:xfrm>
            <a:off x="288000" y="2664000"/>
            <a:ext cx="8568000" cy="13798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80985" indent="0" algn="ctr">
              <a:buNone/>
              <a:defRPr sz="1650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50"/>
            </a:lvl4pPr>
            <a:lvl5pPr marL="1523939" indent="0" algn="ctr">
              <a:buNone/>
              <a:defRPr sz="1350"/>
            </a:lvl5pPr>
            <a:lvl6pPr marL="1904924" indent="0" algn="ctr">
              <a:buNone/>
              <a:defRPr sz="1350"/>
            </a:lvl6pPr>
            <a:lvl7pPr marL="2285909" indent="0" algn="ctr">
              <a:buNone/>
              <a:defRPr sz="1350"/>
            </a:lvl7pPr>
            <a:lvl8pPr marL="2666893" indent="0" algn="ctr">
              <a:buNone/>
              <a:defRPr sz="1350"/>
            </a:lvl8pPr>
            <a:lvl9pPr marL="3047878" indent="0" algn="ctr">
              <a:buNone/>
              <a:defRPr sz="1350"/>
            </a:lvl9pPr>
          </a:lstStyle>
          <a:p>
            <a:pPr>
              <a:defRPr/>
            </a:pPr>
            <a:r>
              <a:rPr lang="de-DE" dirty="0"/>
              <a:t>Formatvorlage des Untertitelmasters durch Klicken bearbeiten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Header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9130F50-1A0D-1CF6-F255-031DD5E681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88000" y="168000"/>
            <a:ext cx="8568000" cy="453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000" b="1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E4F4A276-BBC2-4098-BCB1-D93EC575E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2EE4C4E-BF28-42CF-0C24-DD97AC729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2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5" name="Gerader Verbinder 10"/>
          <p:cNvCxnSpPr>
            <a:cxnSpLocks/>
          </p:cNvCxnSpPr>
          <p:nvPr/>
        </p:nvCxnSpPr>
        <p:spPr bwMode="auto">
          <a:xfrm>
            <a:off x="287339" y="678657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11"/>
          <p:cNvCxnSpPr>
            <a:cxnSpLocks/>
          </p:cNvCxnSpPr>
          <p:nvPr/>
        </p:nvCxnSpPr>
        <p:spPr bwMode="auto">
          <a:xfrm>
            <a:off x="287339" y="5033698"/>
            <a:ext cx="8569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45897" y="5209384"/>
            <a:ext cx="916438" cy="304271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000">
                <a:solidFill>
                  <a:srgbClr val="00305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5FACEA9-A2BD-FC62-EA80-7A669DE0BB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95" t="18766" r="9494" b="24201"/>
          <a:stretch/>
        </p:blipFill>
        <p:spPr>
          <a:xfrm>
            <a:off x="6645897" y="62707"/>
            <a:ext cx="2197101" cy="6159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50" r:id="rId3"/>
    <p:sldLayoutId id="2147483651" r:id="rId4"/>
    <p:sldLayoutId id="2147483652" r:id="rId5"/>
    <p:sldLayoutId id="2147483655" r:id="rId6"/>
    <p:sldLayoutId id="2147483656" r:id="rId7"/>
    <p:sldLayoutId id="2147483667" r:id="rId8"/>
    <p:sldLayoutId id="2147483668" r:id="rId9"/>
  </p:sldLayoutIdLst>
  <p:hf hdr="0" ftr="0" dt="0"/>
  <p:txStyles>
    <p:titleStyle>
      <a:lvl1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ea typeface="+mj-ea"/>
          <a:cs typeface="Arial"/>
        </a:defRPr>
      </a:lvl1pPr>
      <a:lvl2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2pPr>
      <a:lvl3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3pPr>
      <a:lvl4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4pPr>
      <a:lvl5pPr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5pPr>
      <a:lvl6pPr marL="380985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6pPr>
      <a:lvl7pPr marL="761970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7pPr>
      <a:lvl8pPr marL="1142954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8pPr>
      <a:lvl9pPr marL="1523939" algn="l">
        <a:lnSpc>
          <a:spcPct val="90000"/>
        </a:lnSpc>
        <a:spcBef>
          <a:spcPts val="0"/>
        </a:spcBef>
        <a:spcAft>
          <a:spcPts val="0"/>
        </a:spcAft>
        <a:defRPr sz="3650">
          <a:solidFill>
            <a:schemeClr val="tx1"/>
          </a:solidFill>
          <a:latin typeface="Arial"/>
          <a:cs typeface="Arial"/>
        </a:defRPr>
      </a:lvl9pPr>
    </p:titleStyle>
    <p:bodyStyle>
      <a:lvl1pPr marL="179909" indent="-179909" algn="l" defTabSz="179909">
        <a:spcBef>
          <a:spcPts val="0"/>
        </a:spcBef>
        <a:spcAft>
          <a:spcPts val="0"/>
        </a:spcAft>
        <a:buClr>
          <a:schemeClr val="tx2"/>
        </a:buClr>
        <a:buFont typeface="Arial"/>
        <a:buChar char="•"/>
        <a:defRPr>
          <a:solidFill>
            <a:schemeClr val="tx1"/>
          </a:solidFill>
          <a:latin typeface="Arial"/>
          <a:ea typeface="+mn-ea"/>
          <a:cs typeface="Arial"/>
        </a:defRPr>
      </a:lvl1pPr>
      <a:lvl2pPr marL="359819" indent="-179909" algn="l">
        <a:spcBef>
          <a:spcPts val="0"/>
        </a:spcBef>
        <a:spcAft>
          <a:spcPts val="0"/>
        </a:spcAft>
        <a:buClr>
          <a:schemeClr val="tx2"/>
        </a:buClr>
        <a:buFont typeface="Symbo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2pPr>
      <a:lvl3pPr marL="539728" indent="-179909" algn="l" defTabSz="179909">
        <a:spcBef>
          <a:spcPts val="0"/>
        </a:spcBef>
        <a:spcAft>
          <a:spcPts val="0"/>
        </a:spcAft>
        <a:buClr>
          <a:schemeClr val="tx2"/>
        </a:buClr>
        <a:buSzPct val="80000"/>
        <a:buFont typeface="Wingdings"/>
        <a:buChar char="§"/>
        <a:defRPr sz="1350">
          <a:solidFill>
            <a:schemeClr val="tx1"/>
          </a:solidFill>
          <a:latin typeface="Arial"/>
          <a:ea typeface="+mn-ea"/>
          <a:cs typeface="Arial"/>
        </a:defRPr>
      </a:lvl3pPr>
      <a:lvl4pPr marL="719638" indent="-179909" algn="l" defTabSz="179909">
        <a:spcBef>
          <a:spcPts val="0"/>
        </a:spcBef>
        <a:spcAft>
          <a:spcPts val="0"/>
        </a:spcAft>
        <a:buClr>
          <a:schemeClr val="tx2"/>
        </a:buClr>
        <a:buSzPct val="100000"/>
        <a:buFont typeface="Aria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4pPr>
      <a:lvl5pPr marL="719638" indent="-179909" algn="l">
        <a:lnSpc>
          <a:spcPct val="90000"/>
        </a:lnSpc>
        <a:spcBef>
          <a:spcPts val="0"/>
        </a:spcBef>
        <a:spcAft>
          <a:spcPts val="0"/>
        </a:spcAft>
        <a:buClr>
          <a:schemeClr val="tx2"/>
        </a:buClr>
        <a:buFont typeface="Arial"/>
        <a:buChar char="-"/>
        <a:defRPr sz="1350">
          <a:solidFill>
            <a:schemeClr val="tx1"/>
          </a:solidFill>
          <a:latin typeface="Arial"/>
          <a:ea typeface="+mn-ea"/>
          <a:cs typeface="Arial"/>
        </a:defRPr>
      </a:lvl5pPr>
      <a:lvl6pPr marL="2095416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>
        <a:lnSpc>
          <a:spcPct val="90000"/>
        </a:lnSpc>
        <a:spcBef>
          <a:spcPts val="417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>
        <a:defRPr sz="15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gghead.io/courses/introduction-to-smart-contracts-with-ethereum-and-solidity-0a40bba0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794805-6CA6-2663-FC92-A6BE273DD0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blockchain-based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CCEBB2-F3E4-0145-BB48-FB0D1C8987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Team Project Fall/Winter 2022-23</a:t>
            </a:r>
          </a:p>
          <a:p>
            <a:r>
              <a:rPr lang="en-US" dirty="0"/>
              <a:t>Chair of Data Science in the Economic and Social Sciences</a:t>
            </a:r>
            <a:endParaRPr lang="de-DE" dirty="0"/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C234CBC2-477B-FECF-C884-596220CD223D}"/>
              </a:ext>
            </a:extLst>
          </p:cNvPr>
          <p:cNvSpPr/>
          <p:nvPr/>
        </p:nvSpPr>
        <p:spPr bwMode="auto">
          <a:xfrm>
            <a:off x="288000" y="4657700"/>
            <a:ext cx="3100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Supervisor: Markus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Strohmaier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5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/>
              <a:t>Let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traditional </a:t>
            </a:r>
            <a:r>
              <a:rPr lang="de-DE" dirty="0" err="1"/>
              <a:t>university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</a:t>
            </a:r>
            <a:r>
              <a:rPr lang="de-DE" dirty="0" err="1"/>
              <a:t>exercises</a:t>
            </a:r>
            <a:endParaRPr lang="de-DE" i="1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7339" y="1404000"/>
            <a:ext cx="8677149" cy="358813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code </a:t>
            </a:r>
            <a:r>
              <a:rPr lang="de-DE" dirty="0" err="1"/>
              <a:t>before</a:t>
            </a:r>
            <a:r>
              <a:rPr lang="de-DE" dirty="0"/>
              <a:t> a </a:t>
            </a:r>
            <a:r>
              <a:rPr lang="de-DE" dirty="0" err="1"/>
              <a:t>deadline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Code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executed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Code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graded</a:t>
            </a:r>
            <a:r>
              <a:rPr lang="de-DE" dirty="0"/>
              <a:t> </a:t>
            </a:r>
            <a:r>
              <a:rPr lang="de-DE" dirty="0" err="1"/>
              <a:t>according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grading</a:t>
            </a:r>
            <a:r>
              <a:rPr lang="de-DE" dirty="0"/>
              <a:t> </a:t>
            </a:r>
            <a:r>
              <a:rPr lang="de-DE" dirty="0" err="1"/>
              <a:t>scheme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proof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original </a:t>
            </a:r>
            <a:r>
              <a:rPr lang="de-DE" dirty="0" err="1"/>
              <a:t>submission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/>
              <a:t>Many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modeled</a:t>
            </a:r>
            <a:r>
              <a:rPr lang="de-DE" dirty="0"/>
              <a:t> and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blockchain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b="1" dirty="0" err="1"/>
              <a:t>Idea</a:t>
            </a:r>
            <a:r>
              <a:rPr lang="de-DE" dirty="0"/>
              <a:t>: </a:t>
            </a:r>
            <a:r>
              <a:rPr lang="de-DE" dirty="0" err="1"/>
              <a:t>Build</a:t>
            </a:r>
            <a:r>
              <a:rPr lang="de-DE" dirty="0"/>
              <a:t> a </a:t>
            </a:r>
            <a:r>
              <a:rPr lang="de-DE" dirty="0" err="1"/>
              <a:t>blockchain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 and </a:t>
            </a:r>
            <a:r>
              <a:rPr lang="de-DE" dirty="0" err="1"/>
              <a:t>decentralized</a:t>
            </a:r>
            <a:r>
              <a:rPr lang="de-DE" dirty="0"/>
              <a:t>.</a:t>
            </a:r>
          </a:p>
          <a:p>
            <a:pPr marL="46566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University </a:t>
            </a:r>
            <a:r>
              <a:rPr lang="de-DE" dirty="0" err="1"/>
              <a:t>of</a:t>
            </a:r>
            <a:r>
              <a:rPr lang="de-DE" dirty="0"/>
              <a:t> Mannheim</a:t>
            </a:r>
          </a:p>
          <a:p>
            <a:pPr marL="46566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anyone</a:t>
            </a:r>
            <a:r>
              <a:rPr lang="de-DE" dirty="0"/>
              <a:t> </a:t>
            </a:r>
            <a:r>
              <a:rPr lang="de-DE" dirty="0" err="1"/>
              <a:t>else</a:t>
            </a:r>
            <a:endParaRPr lang="de-DE" dirty="0"/>
          </a:p>
          <a:p>
            <a:pPr marL="465660" lvl="1" indent="-285750">
              <a:buFont typeface="Arial" panose="020B0604020202020204" pitchFamily="34" charset="0"/>
              <a:buChar char="•"/>
            </a:pP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operated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University </a:t>
            </a:r>
            <a:r>
              <a:rPr lang="de-DE" dirty="0" err="1"/>
              <a:t>of</a:t>
            </a:r>
            <a:r>
              <a:rPr lang="de-DE" dirty="0"/>
              <a:t> Mannheim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anyone</a:t>
            </a:r>
            <a:r>
              <a:rPr lang="de-DE" dirty="0"/>
              <a:t> </a:t>
            </a:r>
            <a:r>
              <a:rPr lang="de-DE" dirty="0" err="1"/>
              <a:t>else</a:t>
            </a:r>
            <a:r>
              <a:rPr lang="de-DE" dirty="0"/>
              <a:t>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11AEC2-099C-D4C0-A2CA-E621D442E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0448EE69-B0DA-CE8C-5AAF-C943D785807E}"/>
              </a:ext>
            </a:extLst>
          </p:cNvPr>
          <p:cNvSpPr/>
          <p:nvPr/>
        </p:nvSpPr>
        <p:spPr>
          <a:xfrm>
            <a:off x="5148064" y="1404000"/>
            <a:ext cx="1368152" cy="373380"/>
          </a:xfrm>
          <a:prstGeom prst="wedgeRoundRectCallout">
            <a:avLst>
              <a:gd name="adj1" fmla="val -59345"/>
              <a:gd name="adj2" fmla="val 436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  <a:r>
              <a:rPr lang="en-DE" dirty="0"/>
              <a:t>lock ids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B5A664B2-A7F6-E987-A4A1-13EE3C630C56}"/>
              </a:ext>
            </a:extLst>
          </p:cNvPr>
          <p:cNvSpPr/>
          <p:nvPr/>
        </p:nvSpPr>
        <p:spPr>
          <a:xfrm>
            <a:off x="5364088" y="1699317"/>
            <a:ext cx="1872208" cy="373380"/>
          </a:xfrm>
          <a:prstGeom prst="wedgeRoundRectCallout">
            <a:avLst>
              <a:gd name="adj1" fmla="val -64487"/>
              <a:gd name="adj2" fmla="val 460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Smart contracts</a:t>
            </a:r>
            <a:endParaRPr lang="en-DE" dirty="0"/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0AC6E69E-461D-5F64-519A-406E9626C402}"/>
              </a:ext>
            </a:extLst>
          </p:cNvPr>
          <p:cNvSpPr/>
          <p:nvPr/>
        </p:nvSpPr>
        <p:spPr>
          <a:xfrm>
            <a:off x="6084168" y="2020815"/>
            <a:ext cx="1872208" cy="373380"/>
          </a:xfrm>
          <a:prstGeom prst="wedgeRoundRectCallout">
            <a:avLst>
              <a:gd name="adj1" fmla="val -64487"/>
              <a:gd name="adj2" fmla="val 460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Grading tokens</a:t>
            </a:r>
            <a:endParaRPr lang="en-DE" dirty="0"/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E2CF7A88-AA80-E5ED-FCC2-D4A07EA76456}"/>
              </a:ext>
            </a:extLst>
          </p:cNvPr>
          <p:cNvSpPr/>
          <p:nvPr/>
        </p:nvSpPr>
        <p:spPr>
          <a:xfrm>
            <a:off x="6228184" y="2342313"/>
            <a:ext cx="1872208" cy="373380"/>
          </a:xfrm>
          <a:prstGeom prst="wedgeRoundRectCallout">
            <a:avLst>
              <a:gd name="adj1" fmla="val -64487"/>
              <a:gd name="adj2" fmla="val 460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Private keys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485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blockchain-based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Ethereum </a:t>
            </a:r>
            <a:r>
              <a:rPr lang="de-DE" dirty="0" err="1"/>
              <a:t>blockchain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will</a:t>
            </a:r>
            <a:endParaRPr lang="de-DE" i="1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7339" y="1404000"/>
            <a:ext cx="8101085" cy="358813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Set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 Ethereum </a:t>
            </a:r>
            <a:r>
              <a:rPr lang="de-DE" dirty="0" err="1"/>
              <a:t>client</a:t>
            </a:r>
            <a:r>
              <a:rPr lang="de-DE" dirty="0"/>
              <a:t> and </a:t>
            </a:r>
            <a:r>
              <a:rPr lang="de-DE" dirty="0" err="1"/>
              <a:t>testnet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Specify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Specify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principles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Decentralized</a:t>
            </a:r>
            <a:r>
              <a:rPr lang="de-DE" dirty="0"/>
              <a:t> </a:t>
            </a:r>
            <a:r>
              <a:rPr lang="de-DE" dirty="0" err="1"/>
              <a:t>Autonomous</a:t>
            </a:r>
            <a:r>
              <a:rPr lang="de-DE" dirty="0"/>
              <a:t> </a:t>
            </a:r>
            <a:r>
              <a:rPr lang="de-DE" dirty="0" err="1"/>
              <a:t>Organizations</a:t>
            </a:r>
            <a:r>
              <a:rPr lang="de-DE" dirty="0"/>
              <a:t> (DAOs)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Implement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ethereum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programming</a:t>
            </a:r>
            <a:r>
              <a:rPr lang="de-DE" dirty="0"/>
              <a:t> </a:t>
            </a:r>
            <a:r>
              <a:rPr lang="de-DE" dirty="0" err="1"/>
              <a:t>language</a:t>
            </a:r>
            <a:r>
              <a:rPr lang="de-DE" dirty="0"/>
              <a:t> Solidity</a:t>
            </a:r>
            <a:r>
              <a:rPr lang="de-DE" baseline="30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Develop</a:t>
            </a:r>
            <a:r>
              <a:rPr lang="de-DE" dirty="0"/>
              <a:t> smart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execute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Develop</a:t>
            </a:r>
            <a:r>
              <a:rPr lang="de-DE" dirty="0"/>
              <a:t> smart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execute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 and </a:t>
            </a:r>
            <a:r>
              <a:rPr lang="de-DE" dirty="0" err="1"/>
              <a:t>grading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Deploy smart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own </a:t>
            </a:r>
            <a:r>
              <a:rPr lang="de-DE" dirty="0" err="1"/>
              <a:t>testnet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, </a:t>
            </a:r>
            <a:r>
              <a:rPr lang="de-DE" dirty="0" err="1"/>
              <a:t>testing</a:t>
            </a:r>
            <a:r>
              <a:rPr lang="de-DE" dirty="0"/>
              <a:t> and </a:t>
            </a:r>
            <a:r>
              <a:rPr lang="de-DE" dirty="0" err="1"/>
              <a:t>grading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, </a:t>
            </a:r>
            <a:r>
              <a:rPr lang="de-DE" dirty="0" err="1"/>
              <a:t>your</a:t>
            </a:r>
            <a:r>
              <a:rPr lang="de-DE" dirty="0"/>
              <a:t> code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support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exercises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„Public Blockchains“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year</a:t>
            </a:r>
            <a:r>
              <a:rPr lang="de-DE" dirty="0"/>
              <a:t> (SS 2023).</a:t>
            </a:r>
          </a:p>
          <a:p>
            <a:endParaRPr lang="de-DE" dirty="0"/>
          </a:p>
          <a:p>
            <a:r>
              <a:rPr lang="de-DE" sz="1400" baseline="30000" dirty="0"/>
              <a:t>1 </a:t>
            </a:r>
            <a:r>
              <a:rPr lang="de-DE" sz="1400" dirty="0"/>
              <a:t>e.g. </a:t>
            </a:r>
            <a:r>
              <a:rPr lang="de-DE" sz="1400" dirty="0">
                <a:hlinkClick r:id="rId2"/>
              </a:rPr>
              <a:t>https://egghead.io/courses/introduction-to-smart-contracts-with-ethereum-and-solidity-0a40bba0</a:t>
            </a:r>
            <a:r>
              <a:rPr lang="de-DE" sz="1400" dirty="0"/>
              <a:t>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11AEC2-099C-D4C0-A2CA-E621D442E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# </a:t>
            </a:r>
            <a:fld id="{643B6938-699C-734A-AADA-439B90F52D3B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 descr="ethereum · GitHub">
            <a:extLst>
              <a:ext uri="{FF2B5EF4-FFF2-40B4-BE49-F238E27FC236}">
                <a16:creationId xmlns:a16="http://schemas.microsoft.com/office/drawing/2014/main" id="{7C2A38F5-D08B-8D54-EB31-1D3D67C53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94500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43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52FE0-E782-3087-37A5-980EC8D98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blockchain-based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 </a:t>
            </a:r>
            <a:r>
              <a:rPr lang="de-DE" dirty="0" err="1"/>
              <a:t>submissions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F876D4-4942-4E01-DDDE-5B583794A0E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Brief </a:t>
            </a:r>
            <a:r>
              <a:rPr lang="de-DE" dirty="0" err="1"/>
              <a:t>Logistics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606C6F4-7C85-FAF8-796B-7F8DB5996E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Responsible</a:t>
            </a:r>
            <a:r>
              <a:rPr lang="fr-FR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person</a:t>
            </a:r>
            <a:r>
              <a:rPr lang="fr-FR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Markus </a:t>
            </a:r>
            <a:r>
              <a:rPr lang="fr-FR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Strohmaier</a:t>
            </a:r>
            <a:r>
              <a:rPr lang="fr-FR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fr-FR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with</a:t>
            </a:r>
            <a:r>
              <a:rPr lang="fr-FR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help of Stefano </a:t>
            </a:r>
            <a:r>
              <a:rPr lang="fr-FR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Balietti</a:t>
            </a:r>
            <a:r>
              <a:rPr lang="fr-FR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Language: English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Duration: 6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months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Min/Max number of participants: 3-5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Prerequisites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 Strong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programming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skills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knowledge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in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blockchains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software</a:t>
            </a:r>
            <a:r>
              <a:rPr lang="de-DE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de-DE" sz="16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engineering</a:t>
            </a:r>
            <a:endParaRPr lang="de-DE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de-DE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Work </a:t>
            </a:r>
            <a:r>
              <a:rPr lang="de-DE" sz="1600" dirty="0" err="1"/>
              <a:t>process</a:t>
            </a:r>
            <a:r>
              <a:rPr lang="de-DE" sz="1600" dirty="0"/>
              <a:t>: </a:t>
            </a: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/>
              <a:t>Regular </a:t>
            </a:r>
            <a:r>
              <a:rPr lang="de-DE" sz="1400" dirty="0" err="1"/>
              <a:t>meetings</a:t>
            </a:r>
            <a:r>
              <a:rPr lang="de-DE" sz="1400" dirty="0"/>
              <a:t> </a:t>
            </a:r>
            <a:r>
              <a:rPr lang="de-DE" sz="1400" dirty="0" err="1"/>
              <a:t>with</a:t>
            </a:r>
            <a:r>
              <a:rPr lang="de-DE" sz="1400" dirty="0"/>
              <a:t> </a:t>
            </a:r>
            <a:r>
              <a:rPr lang="de-DE" sz="1400" dirty="0" err="1"/>
              <a:t>supervisor</a:t>
            </a:r>
            <a:endParaRPr lang="de-DE" sz="1400" dirty="0"/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 err="1"/>
              <a:t>Two</a:t>
            </a:r>
            <a:r>
              <a:rPr lang="de-DE" sz="1400" dirty="0"/>
              <a:t> </a:t>
            </a:r>
            <a:r>
              <a:rPr lang="de-DE" sz="1400" dirty="0" err="1"/>
              <a:t>mandatory</a:t>
            </a:r>
            <a:r>
              <a:rPr lang="de-DE" sz="1400" dirty="0"/>
              <a:t> </a:t>
            </a:r>
            <a:r>
              <a:rPr lang="de-DE" sz="1400" dirty="0" err="1"/>
              <a:t>presentations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present</a:t>
            </a:r>
            <a:r>
              <a:rPr lang="de-DE" sz="1400" dirty="0"/>
              <a:t> </a:t>
            </a:r>
            <a:r>
              <a:rPr lang="de-DE" sz="1400" dirty="0" err="1"/>
              <a:t>you</a:t>
            </a:r>
            <a:r>
              <a:rPr lang="de-DE" sz="1400" dirty="0"/>
              <a:t> </a:t>
            </a:r>
            <a:r>
              <a:rPr lang="de-DE" sz="1400" dirty="0" err="1"/>
              <a:t>work</a:t>
            </a:r>
            <a:r>
              <a:rPr lang="de-DE" sz="1400" dirty="0"/>
              <a:t> (</a:t>
            </a:r>
            <a:r>
              <a:rPr lang="de-DE" sz="1400" dirty="0" err="1"/>
              <a:t>midterm</a:t>
            </a:r>
            <a:r>
              <a:rPr lang="de-DE" sz="1400" dirty="0"/>
              <a:t> and </a:t>
            </a:r>
            <a:r>
              <a:rPr lang="de-DE" sz="1400" dirty="0" err="1"/>
              <a:t>endterm</a:t>
            </a:r>
            <a:r>
              <a:rPr lang="de-DE" sz="1400" dirty="0"/>
              <a:t>)</a:t>
            </a:r>
          </a:p>
          <a:p>
            <a:pPr marL="465660" lvl="1" indent="-285750">
              <a:buFont typeface="Courier New" panose="02070309020205020404" pitchFamily="49" charset="0"/>
              <a:buChar char="o"/>
            </a:pPr>
            <a:r>
              <a:rPr lang="de-DE" sz="1400" dirty="0" err="1"/>
              <a:t>Written</a:t>
            </a:r>
            <a:r>
              <a:rPr lang="de-DE" sz="1400" dirty="0"/>
              <a:t> </a:t>
            </a:r>
            <a:r>
              <a:rPr lang="de-DE" sz="1400" dirty="0" err="1"/>
              <a:t>report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be</a:t>
            </a:r>
            <a:r>
              <a:rPr lang="de-DE" sz="1400" dirty="0"/>
              <a:t> </a:t>
            </a:r>
            <a:r>
              <a:rPr lang="de-DE" sz="1400" dirty="0" err="1"/>
              <a:t>submitted</a:t>
            </a:r>
            <a:r>
              <a:rPr lang="de-DE" sz="1400" dirty="0"/>
              <a:t> at </a:t>
            </a:r>
            <a:r>
              <a:rPr lang="de-DE" sz="1400" dirty="0" err="1"/>
              <a:t>the</a:t>
            </a:r>
            <a:r>
              <a:rPr lang="de-DE" sz="1400" dirty="0"/>
              <a:t> end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A11AEC2-099C-D4C0-A2CA-E621D442E3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 </a:t>
            </a:r>
            <a:fld id="{643B6938-699C-734A-AADA-439B90F52D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76291"/>
      </p:ext>
    </p:extLst>
  </p:cSld>
  <p:clrMapOvr>
    <a:masterClrMapping/>
  </p:clrMapOvr>
</p:sld>
</file>

<file path=ppt/theme/theme1.xml><?xml version="1.0" encoding="utf-8"?>
<a:theme xmlns:a="http://schemas.openxmlformats.org/drawingml/2006/main" name="1_Präsentation_Master_RWTH_Verwaltung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prstGeom prst="rect">
          <a:avLst/>
        </a:prstGeom>
        <a:noFill/>
      </a:spPr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354</Words>
  <Application>Microsoft Macintosh PowerPoint</Application>
  <DocSecurity>0</DocSecurity>
  <PresentationFormat>On-screen Show (16:10)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Symbol</vt:lpstr>
      <vt:lpstr>Wingdings</vt:lpstr>
      <vt:lpstr>1_Präsentation_Master_RWTH_Verwaltung</vt:lpstr>
      <vt:lpstr>A blockchain-based system for course submissions</vt:lpstr>
      <vt:lpstr>A system for course submissions?</vt:lpstr>
      <vt:lpstr>A blockchain-based system for course submissions</vt:lpstr>
      <vt:lpstr>A blockchain-based system for course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Albert-László Barabási</dc:creator>
  <cp:keywords/>
  <dc:description/>
  <cp:lastModifiedBy>Markus Strohmaier</cp:lastModifiedBy>
  <cp:revision>609</cp:revision>
  <cp:lastPrinted>2022-03-09T11:22:52Z</cp:lastPrinted>
  <dcterms:created xsi:type="dcterms:W3CDTF">2013-06-03T05:58:59Z</dcterms:created>
  <dcterms:modified xsi:type="dcterms:W3CDTF">2022-08-31T14:03:55Z</dcterms:modified>
  <cp:category/>
  <dc:identifier/>
  <cp:contentStatus/>
  <dc:language/>
  <cp:version/>
</cp:coreProperties>
</file>