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62" r:id="rId2"/>
    <p:sldId id="263" r:id="rId3"/>
    <p:sldId id="266" r:id="rId4"/>
    <p:sldId id="267" r:id="rId5"/>
    <p:sldId id="268" r:id="rId6"/>
    <p:sldId id="269" r:id="rId7"/>
  </p:sldIdLst>
  <p:sldSz cx="9144000" cy="5715000" type="screen16x10"/>
  <p:notesSz cx="9144000" cy="5715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11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7" d="100"/>
          <a:sy n="137" d="100"/>
        </p:scale>
        <p:origin x="17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85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85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F1CF5-7E3F-4D22-A8C2-FD91067029D5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714375"/>
            <a:ext cx="3086100" cy="1928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2751138"/>
            <a:ext cx="7315200" cy="2249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5429250"/>
            <a:ext cx="3962400" cy="285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80013" y="5429250"/>
            <a:ext cx="3962400" cy="285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9E095-44DD-4872-A7C6-5DE8BD3638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372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9E095-44DD-4872-A7C6-5DE8BD3638A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9179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9E095-44DD-4872-A7C6-5DE8BD3638A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8276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EA192A5F-2C4A-B2F7-BEB0-D9EB9D077F1D}"/>
              </a:ext>
            </a:extLst>
          </p:cNvPr>
          <p:cNvSpPr/>
          <p:nvPr userDrawn="1"/>
        </p:nvSpPr>
        <p:spPr bwMode="auto">
          <a:xfrm>
            <a:off x="0" y="0"/>
            <a:ext cx="9144000" cy="1927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0000" tIns="0" rIns="240000" bIns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de-DE" sz="1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483FED4-7E47-4233-04BE-1A7D8FB18F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01981" y="29905"/>
            <a:ext cx="2954019" cy="124341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7F4CEFC-CDC1-AFB7-D77B-287962A7C752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288000" y="2073000"/>
            <a:ext cx="8568000" cy="45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ctr">
              <a:defRPr sz="3000" b="1">
                <a:solidFill>
                  <a:srgbClr val="003056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500598B-6BDA-C61A-8CF5-0921657E1F75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288000" y="2629826"/>
            <a:ext cx="8568000" cy="1379802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rgbClr val="003056"/>
                </a:solidFill>
                <a:latin typeface="Calibri"/>
                <a:cs typeface="Calibri"/>
              </a:defRPr>
            </a:lvl1pPr>
            <a:lvl2pPr marL="380985" indent="0" algn="ctr">
              <a:buNone/>
              <a:defRPr sz="1650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50"/>
            </a:lvl4pPr>
            <a:lvl5pPr marL="1523939" indent="0" algn="ctr">
              <a:buNone/>
              <a:defRPr sz="1350"/>
            </a:lvl5pPr>
            <a:lvl6pPr marL="1904924" indent="0" algn="ctr">
              <a:buNone/>
              <a:defRPr sz="1350"/>
            </a:lvl6pPr>
            <a:lvl7pPr marL="2285909" indent="0" algn="ctr">
              <a:buNone/>
              <a:defRPr sz="1350"/>
            </a:lvl7pPr>
            <a:lvl8pPr marL="2666893" indent="0" algn="ctr">
              <a:buNone/>
              <a:defRPr sz="1350"/>
            </a:lvl8pPr>
            <a:lvl9pPr marL="3047878" indent="0" algn="ctr">
              <a:buNone/>
              <a:defRPr sz="1350"/>
            </a:lvl9pPr>
          </a:lstStyle>
          <a:p>
            <a:pPr>
              <a:defRPr/>
            </a:pPr>
            <a:r>
              <a:rPr lang="en-GB" dirty="0" err="1"/>
              <a:t>Formatvorlage</a:t>
            </a:r>
            <a:r>
              <a:rPr lang="en-GB" dirty="0"/>
              <a:t> des </a:t>
            </a:r>
            <a:r>
              <a:rPr lang="en-GB" dirty="0" err="1"/>
              <a:t>Untertitelmasters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802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_Slide_Colorbloc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auto">
          <a:xfrm>
            <a:off x="0" y="0"/>
            <a:ext cx="9144000" cy="1927490"/>
          </a:xfrm>
          <a:prstGeom prst="rect">
            <a:avLst/>
          </a:prstGeom>
          <a:solidFill>
            <a:srgbClr val="003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0000" tIns="0" rIns="240000" bIns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de-DE" sz="1500">
              <a:solidFill>
                <a:schemeClr val="bg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 bwMode="auto">
          <a:xfrm>
            <a:off x="288000" y="2073000"/>
            <a:ext cx="8568000" cy="45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000" b="1">
                <a:solidFill>
                  <a:srgbClr val="003056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 bwMode="auto">
          <a:xfrm>
            <a:off x="288000" y="2484000"/>
            <a:ext cx="8568000" cy="137980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rgbClr val="003056"/>
                </a:solidFill>
                <a:latin typeface="Calibri"/>
                <a:cs typeface="Calibri"/>
              </a:defRPr>
            </a:lvl1pPr>
            <a:lvl2pPr marL="380985" indent="0" algn="ctr">
              <a:buNone/>
              <a:defRPr sz="1650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50"/>
            </a:lvl4pPr>
            <a:lvl5pPr marL="1523939" indent="0" algn="ctr">
              <a:buNone/>
              <a:defRPr sz="1350"/>
            </a:lvl5pPr>
            <a:lvl6pPr marL="1904924" indent="0" algn="ctr">
              <a:buNone/>
              <a:defRPr sz="1350"/>
            </a:lvl6pPr>
            <a:lvl7pPr marL="2285909" indent="0" algn="ctr">
              <a:buNone/>
              <a:defRPr sz="1350"/>
            </a:lvl7pPr>
            <a:lvl8pPr marL="2666893" indent="0" algn="ctr">
              <a:buNone/>
              <a:defRPr sz="1350"/>
            </a:lvl8pPr>
            <a:lvl9pPr marL="3047878" indent="0" algn="ctr">
              <a:buNone/>
              <a:defRPr sz="1350"/>
            </a:lvl9pPr>
          </a:lstStyle>
          <a:p>
            <a:pPr>
              <a:defRPr/>
            </a:pPr>
            <a:r>
              <a:rPr lang="en-GB" dirty="0" err="1"/>
              <a:t>Formatvorlage</a:t>
            </a:r>
            <a:r>
              <a:rPr lang="en-GB" dirty="0"/>
              <a:t> des </a:t>
            </a:r>
            <a:r>
              <a:rPr lang="en-GB" dirty="0" err="1"/>
              <a:t>Untertitelmasters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er_Tite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288000" y="168000"/>
            <a:ext cx="8568000" cy="453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000" b="1">
                <a:solidFill>
                  <a:srgbClr val="003056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en-GB"/>
              <a:t>Titelmasterformat durch Klicken bearbeiten</a:t>
            </a:r>
            <a:endParaRPr/>
          </a:p>
        </p:txBody>
      </p:sp>
      <p:sp>
        <p:nvSpPr>
          <p:cNvPr id="5" name="Textplatzhalter 24"/>
          <p:cNvSpPr>
            <a:spLocks noGrp="1"/>
          </p:cNvSpPr>
          <p:nvPr>
            <p:ph type="body" sz="quarter" idx="11"/>
          </p:nvPr>
        </p:nvSpPr>
        <p:spPr bwMode="auto">
          <a:xfrm>
            <a:off x="288001" y="960000"/>
            <a:ext cx="8569325" cy="21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800" b="1">
                <a:solidFill>
                  <a:srgbClr val="003056"/>
                </a:solidFill>
                <a:latin typeface="Calibri"/>
                <a:cs typeface="Calibri"/>
              </a:defRPr>
            </a:lvl1pPr>
            <a:lvl2pPr marL="380985" indent="0">
              <a:buFontTx/>
              <a:buNone/>
              <a:defRPr sz="1500"/>
            </a:lvl2pPr>
            <a:lvl3pPr marL="761970" indent="0">
              <a:buFontTx/>
              <a:buNone/>
              <a:defRPr sz="1500"/>
            </a:lvl3pPr>
            <a:lvl4pPr marL="1142954" indent="0">
              <a:buFontTx/>
              <a:buNone/>
              <a:defRPr sz="1500"/>
            </a:lvl4pPr>
            <a:lvl5pPr marL="1523939" indent="0">
              <a:buFontTx/>
              <a:buNone/>
              <a:defRPr sz="1500"/>
            </a:lvl5pPr>
          </a:lstStyle>
          <a:p>
            <a:pPr lvl="0">
              <a:defRPr/>
            </a:pPr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dirty="0"/>
          </a:p>
        </p:txBody>
      </p:sp>
      <p:sp>
        <p:nvSpPr>
          <p:cNvPr id="6" name="Textplatzhalter 11"/>
          <p:cNvSpPr>
            <a:spLocks noGrp="1"/>
          </p:cNvSpPr>
          <p:nvPr>
            <p:ph type="body" sz="quarter" idx="13"/>
          </p:nvPr>
        </p:nvSpPr>
        <p:spPr bwMode="auto">
          <a:xfrm>
            <a:off x="287339" y="1404000"/>
            <a:ext cx="8569325" cy="35881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rgbClr val="003056"/>
                </a:solidFill>
                <a:latin typeface="Calibri"/>
                <a:ea typeface="Calibri"/>
                <a:cs typeface="Calibri"/>
              </a:defRPr>
            </a:lvl1pPr>
            <a:lvl2pPr marL="179910" indent="0">
              <a:buNone/>
              <a:defRPr sz="1600">
                <a:solidFill>
                  <a:srgbClr val="003056"/>
                </a:solidFill>
                <a:latin typeface="Calibri"/>
                <a:ea typeface="Calibri"/>
                <a:cs typeface="Calibri"/>
              </a:defRPr>
            </a:lvl2pPr>
            <a:lvl3pPr marL="359819" indent="0">
              <a:buNone/>
              <a:defRPr sz="1400">
                <a:solidFill>
                  <a:srgbClr val="003056"/>
                </a:solidFill>
                <a:latin typeface="Calibri"/>
                <a:ea typeface="Calibri"/>
                <a:cs typeface="Calibri"/>
              </a:defRPr>
            </a:lvl3pPr>
            <a:lvl4pPr marL="539729" indent="0">
              <a:buNone/>
              <a:defRPr sz="1300">
                <a:solidFill>
                  <a:srgbClr val="003056"/>
                </a:solidFill>
                <a:latin typeface="Calibri"/>
                <a:ea typeface="Calibri"/>
                <a:cs typeface="Calibri"/>
              </a:defRPr>
            </a:lvl4pPr>
          </a:lstStyle>
          <a:p>
            <a:pPr lvl="0">
              <a:defRPr/>
            </a:pPr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dirty="0"/>
          </a:p>
          <a:p>
            <a:pPr lvl="1">
              <a:defRPr/>
            </a:pPr>
            <a:r>
              <a:rPr lang="en-GB" dirty="0" err="1"/>
              <a:t>Zweite</a:t>
            </a:r>
            <a:r>
              <a:rPr lang="en-GB" dirty="0"/>
              <a:t> Ebene</a:t>
            </a:r>
            <a:endParaRPr dirty="0"/>
          </a:p>
          <a:p>
            <a:pPr lvl="2">
              <a:defRPr/>
            </a:pPr>
            <a:r>
              <a:rPr lang="en-GB" dirty="0" err="1"/>
              <a:t>Dritte</a:t>
            </a:r>
            <a:r>
              <a:rPr lang="en-GB" dirty="0"/>
              <a:t> Ebene</a:t>
            </a:r>
            <a:endParaRPr dirty="0"/>
          </a:p>
          <a:p>
            <a:pPr lvl="3">
              <a:defRPr/>
            </a:pPr>
            <a:r>
              <a:rPr lang="en-GB" dirty="0" err="1"/>
              <a:t>Vierte</a:t>
            </a:r>
            <a:r>
              <a:rPr lang="en-GB" dirty="0"/>
              <a:t> Ebene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er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platzhalter 11"/>
          <p:cNvSpPr>
            <a:spLocks noGrp="1"/>
          </p:cNvSpPr>
          <p:nvPr>
            <p:ph type="body" sz="quarter" idx="13"/>
          </p:nvPr>
        </p:nvSpPr>
        <p:spPr bwMode="auto">
          <a:xfrm>
            <a:off x="287339" y="959999"/>
            <a:ext cx="8569325" cy="403213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rgbClr val="003056"/>
                </a:solidFill>
                <a:latin typeface="Calibri"/>
                <a:ea typeface="Calibri"/>
                <a:cs typeface="Calibri"/>
              </a:defRPr>
            </a:lvl1pPr>
            <a:lvl2pPr marL="179910" indent="0">
              <a:buNone/>
              <a:defRPr sz="1600">
                <a:solidFill>
                  <a:srgbClr val="003056"/>
                </a:solidFill>
                <a:latin typeface="Calibri"/>
                <a:ea typeface="Calibri"/>
                <a:cs typeface="Calibri"/>
              </a:defRPr>
            </a:lvl2pPr>
            <a:lvl3pPr marL="359819" indent="0">
              <a:buNone/>
              <a:defRPr sz="1400">
                <a:solidFill>
                  <a:srgbClr val="003056"/>
                </a:solidFill>
                <a:latin typeface="Calibri"/>
                <a:ea typeface="Calibri"/>
                <a:cs typeface="Calibri"/>
              </a:defRPr>
            </a:lvl3pPr>
            <a:lvl4pPr marL="539729" indent="0">
              <a:buNone/>
              <a:defRPr sz="1300">
                <a:solidFill>
                  <a:srgbClr val="003056"/>
                </a:solidFill>
                <a:latin typeface="Calibri"/>
                <a:ea typeface="Calibri"/>
                <a:cs typeface="Calibri"/>
              </a:defRPr>
            </a:lvl4pPr>
          </a:lstStyle>
          <a:p>
            <a:pPr lvl="0">
              <a:defRPr/>
            </a:pPr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dirty="0"/>
          </a:p>
          <a:p>
            <a:pPr lvl="1">
              <a:defRPr/>
            </a:pPr>
            <a:r>
              <a:rPr lang="en-GB" dirty="0" err="1"/>
              <a:t>Zweite</a:t>
            </a:r>
            <a:r>
              <a:rPr lang="en-GB" dirty="0"/>
              <a:t> Ebene</a:t>
            </a:r>
            <a:endParaRPr dirty="0"/>
          </a:p>
          <a:p>
            <a:pPr lvl="2">
              <a:defRPr/>
            </a:pPr>
            <a:r>
              <a:rPr lang="en-GB" dirty="0" err="1"/>
              <a:t>Dritte</a:t>
            </a:r>
            <a:r>
              <a:rPr lang="en-GB" dirty="0"/>
              <a:t> Ebene</a:t>
            </a:r>
            <a:endParaRPr dirty="0"/>
          </a:p>
          <a:p>
            <a:pPr lvl="3">
              <a:defRPr/>
            </a:pPr>
            <a:r>
              <a:rPr lang="en-GB" dirty="0" err="1"/>
              <a:t>Vierte</a:t>
            </a:r>
            <a:r>
              <a:rPr lang="en-GB" dirty="0"/>
              <a:t> Ebene</a:t>
            </a:r>
            <a:endParaRPr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288000" y="168000"/>
            <a:ext cx="8568000" cy="453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000" b="1">
                <a:solidFill>
                  <a:srgbClr val="003056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en-GB"/>
              <a:t>Titelmasterformat durch Klicken bearbeiten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er_Titel_Diagram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288000" y="168000"/>
            <a:ext cx="8568000" cy="453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000" b="1">
                <a:solidFill>
                  <a:srgbClr val="003056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en-GB"/>
              <a:t>Titelmasterformat durch Klicken bearbeiten</a:t>
            </a:r>
            <a:endParaRPr/>
          </a:p>
        </p:txBody>
      </p:sp>
      <p:sp>
        <p:nvSpPr>
          <p:cNvPr id="5" name="Textplatzhalter 24"/>
          <p:cNvSpPr>
            <a:spLocks noGrp="1"/>
          </p:cNvSpPr>
          <p:nvPr>
            <p:ph type="body" sz="quarter" idx="11"/>
          </p:nvPr>
        </p:nvSpPr>
        <p:spPr bwMode="auto">
          <a:xfrm>
            <a:off x="288001" y="960000"/>
            <a:ext cx="8569325" cy="21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800" b="1">
                <a:solidFill>
                  <a:srgbClr val="003056"/>
                </a:solidFill>
                <a:latin typeface="Calibri"/>
                <a:cs typeface="Calibri"/>
              </a:defRPr>
            </a:lvl1pPr>
            <a:lvl2pPr marL="380985" indent="0">
              <a:buFontTx/>
              <a:buNone/>
              <a:defRPr sz="1500"/>
            </a:lvl2pPr>
            <a:lvl3pPr marL="761970" indent="0">
              <a:buFontTx/>
              <a:buNone/>
              <a:defRPr sz="1500"/>
            </a:lvl3pPr>
            <a:lvl4pPr marL="1142954" indent="0">
              <a:buFontTx/>
              <a:buNone/>
              <a:defRPr sz="1500"/>
            </a:lvl4pPr>
            <a:lvl5pPr marL="1523939" indent="0">
              <a:buFontTx/>
              <a:buNone/>
              <a:defRPr sz="1500"/>
            </a:lvl5pPr>
          </a:lstStyle>
          <a:p>
            <a:pPr lvl="0">
              <a:defRPr/>
            </a:pPr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dirty="0"/>
          </a:p>
        </p:txBody>
      </p:sp>
      <p:sp>
        <p:nvSpPr>
          <p:cNvPr id="6" name="Diagrammplatzhalter 8"/>
          <p:cNvSpPr>
            <a:spLocks noGrp="1"/>
          </p:cNvSpPr>
          <p:nvPr>
            <p:ph type="chart" sz="quarter" idx="13"/>
          </p:nvPr>
        </p:nvSpPr>
        <p:spPr bwMode="auto">
          <a:xfrm>
            <a:off x="287339" y="1404000"/>
            <a:ext cx="8569325" cy="34645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rgbClr val="003056"/>
                </a:solidFill>
                <a:latin typeface="Calibri"/>
                <a:ea typeface="Calibri"/>
                <a:cs typeface="Calibri"/>
              </a:defRPr>
            </a:lvl1pPr>
          </a:lstStyle>
          <a:p>
            <a:pPr lvl="0">
              <a:defRPr/>
            </a:pPr>
            <a:r>
              <a:rPr lang="en-GB" dirty="0" err="1"/>
              <a:t>Diagramm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auf Symbol </a:t>
            </a:r>
            <a:r>
              <a:rPr lang="en-GB" dirty="0" err="1"/>
              <a:t>hinzufügen</a:t>
            </a:r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4" name="Gerader Verbinder 12"/>
          <p:cNvCxnSpPr>
            <a:cxnSpLocks/>
          </p:cNvCxnSpPr>
          <p:nvPr userDrawn="1"/>
        </p:nvCxnSpPr>
        <p:spPr bwMode="auto">
          <a:xfrm>
            <a:off x="287339" y="5033698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ctrTitle"/>
          </p:nvPr>
        </p:nvSpPr>
        <p:spPr bwMode="auto">
          <a:xfrm>
            <a:off x="288000" y="2073000"/>
            <a:ext cx="8568000" cy="45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800" b="1">
                <a:solidFill>
                  <a:srgbClr val="003056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 bwMode="auto">
          <a:xfrm>
            <a:off x="288000" y="2484000"/>
            <a:ext cx="8568000" cy="137980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rgbClr val="003056"/>
                </a:solidFill>
                <a:latin typeface="Calibri"/>
                <a:cs typeface="Calibri"/>
              </a:defRPr>
            </a:lvl1pPr>
            <a:lvl2pPr marL="380985" indent="0" algn="ctr">
              <a:buNone/>
              <a:defRPr sz="1650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50"/>
            </a:lvl4pPr>
            <a:lvl5pPr marL="1523939" indent="0" algn="ctr">
              <a:buNone/>
              <a:defRPr sz="1350"/>
            </a:lvl5pPr>
            <a:lvl6pPr marL="1904924" indent="0" algn="ctr">
              <a:buNone/>
              <a:defRPr sz="1350"/>
            </a:lvl6pPr>
            <a:lvl7pPr marL="2285909" indent="0" algn="ctr">
              <a:buNone/>
              <a:defRPr sz="1350"/>
            </a:lvl7pPr>
            <a:lvl8pPr marL="2666893" indent="0" algn="ctr">
              <a:buNone/>
              <a:defRPr sz="1350"/>
            </a:lvl8pPr>
            <a:lvl9pPr marL="3047878" indent="0" algn="ctr">
              <a:buNone/>
              <a:defRPr sz="1350"/>
            </a:lvl9pPr>
          </a:lstStyle>
          <a:p>
            <a:pPr>
              <a:defRPr/>
            </a:pPr>
            <a:r>
              <a:rPr lang="de-DE" dirty="0"/>
              <a:t>Formatvorlage des Untertitelmasters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 mittig, horizontale Lin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4" name="Gerader Verbinder 9"/>
          <p:cNvCxnSpPr>
            <a:cxnSpLocks/>
          </p:cNvCxnSpPr>
          <p:nvPr userDrawn="1"/>
        </p:nvCxnSpPr>
        <p:spPr bwMode="auto">
          <a:xfrm>
            <a:off x="287339" y="2530740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ctrTitle"/>
          </p:nvPr>
        </p:nvSpPr>
        <p:spPr bwMode="auto">
          <a:xfrm>
            <a:off x="288000" y="2073000"/>
            <a:ext cx="8568000" cy="45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800" b="1">
                <a:solidFill>
                  <a:srgbClr val="003056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 bwMode="auto">
          <a:xfrm>
            <a:off x="288000" y="2664000"/>
            <a:ext cx="8568000" cy="137980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rgbClr val="003056"/>
                </a:solidFill>
                <a:latin typeface="Calibri"/>
                <a:cs typeface="Calibri"/>
              </a:defRPr>
            </a:lvl1pPr>
            <a:lvl2pPr marL="380985" indent="0" algn="ctr">
              <a:buNone/>
              <a:defRPr sz="1650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50"/>
            </a:lvl4pPr>
            <a:lvl5pPr marL="1523939" indent="0" algn="ctr">
              <a:buNone/>
              <a:defRPr sz="1350"/>
            </a:lvl5pPr>
            <a:lvl6pPr marL="1904924" indent="0" algn="ctr">
              <a:buNone/>
              <a:defRPr sz="1350"/>
            </a:lvl6pPr>
            <a:lvl7pPr marL="2285909" indent="0" algn="ctr">
              <a:buNone/>
              <a:defRPr sz="1350"/>
            </a:lvl7pPr>
            <a:lvl8pPr marL="2666893" indent="0" algn="ctr">
              <a:buNone/>
              <a:defRPr sz="1350"/>
            </a:lvl8pPr>
            <a:lvl9pPr marL="3047878" indent="0" algn="ctr">
              <a:buNone/>
              <a:defRPr sz="1350"/>
            </a:lvl9pPr>
          </a:lstStyle>
          <a:p>
            <a:pPr>
              <a:defRPr/>
            </a:pPr>
            <a:r>
              <a:rPr lang="de-DE" dirty="0"/>
              <a:t>Formatvorlage des Untertitelmasters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lanc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5" name="Gerader Verbinder 10"/>
          <p:cNvCxnSpPr>
            <a:cxnSpLocks/>
          </p:cNvCxnSpPr>
          <p:nvPr/>
        </p:nvCxnSpPr>
        <p:spPr bwMode="auto">
          <a:xfrm>
            <a:off x="287339" y="678657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11"/>
          <p:cNvCxnSpPr>
            <a:cxnSpLocks/>
          </p:cNvCxnSpPr>
          <p:nvPr/>
        </p:nvCxnSpPr>
        <p:spPr bwMode="auto">
          <a:xfrm>
            <a:off x="287339" y="5033698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93B3B4F-1923-67B3-9E94-337EC69780EC}"/>
              </a:ext>
            </a:extLst>
          </p:cNvPr>
          <p:cNvSpPr txBox="1">
            <a:spLocks/>
          </p:cNvSpPr>
          <p:nvPr userDrawn="1"/>
        </p:nvSpPr>
        <p:spPr>
          <a:xfrm>
            <a:off x="7092280" y="5233764"/>
            <a:ext cx="1406313" cy="18004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defPPr>
              <a:defRPr lang="en-US"/>
            </a:defPPr>
            <a:lvl1pPr marL="0" algn="r" defTabSz="457200">
              <a:defRPr sz="1200">
                <a:solidFill>
                  <a:srgbClr val="003056"/>
                </a:solidFill>
                <a:latin typeface="+mn-lt"/>
                <a:ea typeface="+mn-ea"/>
                <a:cs typeface="+mn-cs"/>
              </a:defRPr>
            </a:lvl1pPr>
            <a:lvl2pPr marL="457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05" rtl="0"/>
            <a:fld id="{FC0CC166-4E39-43B8-AB91-BDD1C4C9E224}" type="slidenum">
              <a:rPr lang="de-DE" kern="1200" smtClean="0">
                <a:latin typeface="Calibri"/>
              </a:rPr>
              <a:pPr defTabSz="914305" rtl="0"/>
              <a:t>‹Nr.›</a:t>
            </a:fld>
            <a:endParaRPr lang="de-DE" kern="1200" dirty="0">
              <a:latin typeface="Calibri"/>
            </a:endParaRPr>
          </a:p>
        </p:txBody>
      </p:sp>
      <p:sp>
        <p:nvSpPr>
          <p:cNvPr id="10" name="Datumsplatzhalter 3">
            <a:extLst>
              <a:ext uri="{FF2B5EF4-FFF2-40B4-BE49-F238E27FC236}">
                <a16:creationId xmlns:a16="http://schemas.microsoft.com/office/drawing/2014/main" id="{1C149CDC-373D-62EC-DA20-91DE4217ADB1}"/>
              </a:ext>
            </a:extLst>
          </p:cNvPr>
          <p:cNvSpPr txBox="1">
            <a:spLocks/>
          </p:cNvSpPr>
          <p:nvPr userDrawn="1"/>
        </p:nvSpPr>
        <p:spPr>
          <a:xfrm>
            <a:off x="422163" y="5305772"/>
            <a:ext cx="2845541" cy="18004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defPPr>
              <a:defRPr lang="de-DE"/>
            </a:defPPr>
            <a:lvl1pPr marL="0" algn="l" defTabSz="914305" rtl="0" eaLnBrk="1" latinLnBrk="0" hangingPunct="1">
              <a:defRPr sz="1200" kern="1200">
                <a:solidFill>
                  <a:srgbClr val="003056"/>
                </a:solidFill>
                <a:latin typeface="+mn-lt"/>
                <a:ea typeface="+mn-ea"/>
                <a:cs typeface="+mn-cs"/>
              </a:defRPr>
            </a:lvl1pPr>
            <a:lvl2pPr marL="457152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5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57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0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61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14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66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19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>
                <a:latin typeface="Calibri"/>
              </a:rPr>
              <a:t>06.09.2022</a:t>
            </a:r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04976836-E6EA-BDCA-A160-8F156C039643}"/>
              </a:ext>
            </a:extLst>
          </p:cNvPr>
          <p:cNvSpPr txBox="1">
            <a:spLocks/>
          </p:cNvSpPr>
          <p:nvPr userDrawn="1"/>
        </p:nvSpPr>
        <p:spPr>
          <a:xfrm>
            <a:off x="422163" y="5143743"/>
            <a:ext cx="3861805" cy="18004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defPPr>
              <a:defRPr lang="de-DE"/>
            </a:defPPr>
            <a:lvl1pPr marL="0" algn="l" defTabSz="914305" rtl="0" eaLnBrk="1" latinLnBrk="0" hangingPunct="1">
              <a:defRPr sz="1200" kern="1200">
                <a:solidFill>
                  <a:srgbClr val="003056"/>
                </a:solidFill>
                <a:latin typeface="+mn-lt"/>
                <a:ea typeface="+mn-ea"/>
                <a:cs typeface="+mn-cs"/>
              </a:defRPr>
            </a:lvl1pPr>
            <a:lvl2pPr marL="457152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5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57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0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61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14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66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19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>
                <a:latin typeface="Calibri"/>
              </a:rPr>
              <a:t>Tobias Schumacher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hf hdr="0" ftr="0" dt="0"/>
  <p:txStyles>
    <p:titleStyle>
      <a:lvl1pPr algn="l">
        <a:lnSpc>
          <a:spcPct val="90000"/>
        </a:lnSpc>
        <a:spcBef>
          <a:spcPts val="0"/>
        </a:spcBef>
        <a:spcAft>
          <a:spcPts val="0"/>
        </a:spcAft>
        <a:defRPr sz="3650">
          <a:solidFill>
            <a:schemeClr val="tx1"/>
          </a:solidFill>
          <a:latin typeface="Arial"/>
          <a:ea typeface="+mj-ea"/>
          <a:cs typeface="Arial"/>
        </a:defRPr>
      </a:lvl1pPr>
      <a:lvl2pPr algn="l">
        <a:lnSpc>
          <a:spcPct val="90000"/>
        </a:lnSpc>
        <a:spcBef>
          <a:spcPts val="0"/>
        </a:spcBef>
        <a:spcAft>
          <a:spcPts val="0"/>
        </a:spcAft>
        <a:defRPr sz="3650">
          <a:solidFill>
            <a:schemeClr val="tx1"/>
          </a:solidFill>
          <a:latin typeface="Arial"/>
          <a:cs typeface="Arial"/>
        </a:defRPr>
      </a:lvl2pPr>
      <a:lvl3pPr algn="l">
        <a:lnSpc>
          <a:spcPct val="90000"/>
        </a:lnSpc>
        <a:spcBef>
          <a:spcPts val="0"/>
        </a:spcBef>
        <a:spcAft>
          <a:spcPts val="0"/>
        </a:spcAft>
        <a:defRPr sz="3650">
          <a:solidFill>
            <a:schemeClr val="tx1"/>
          </a:solidFill>
          <a:latin typeface="Arial"/>
          <a:cs typeface="Arial"/>
        </a:defRPr>
      </a:lvl3pPr>
      <a:lvl4pPr algn="l">
        <a:lnSpc>
          <a:spcPct val="90000"/>
        </a:lnSpc>
        <a:spcBef>
          <a:spcPts val="0"/>
        </a:spcBef>
        <a:spcAft>
          <a:spcPts val="0"/>
        </a:spcAft>
        <a:defRPr sz="3650">
          <a:solidFill>
            <a:schemeClr val="tx1"/>
          </a:solidFill>
          <a:latin typeface="Arial"/>
          <a:cs typeface="Arial"/>
        </a:defRPr>
      </a:lvl4pPr>
      <a:lvl5pPr algn="l">
        <a:lnSpc>
          <a:spcPct val="90000"/>
        </a:lnSpc>
        <a:spcBef>
          <a:spcPts val="0"/>
        </a:spcBef>
        <a:spcAft>
          <a:spcPts val="0"/>
        </a:spcAft>
        <a:defRPr sz="3650">
          <a:solidFill>
            <a:schemeClr val="tx1"/>
          </a:solidFill>
          <a:latin typeface="Arial"/>
          <a:cs typeface="Arial"/>
        </a:defRPr>
      </a:lvl5pPr>
      <a:lvl6pPr marL="380985" algn="l">
        <a:lnSpc>
          <a:spcPct val="90000"/>
        </a:lnSpc>
        <a:spcBef>
          <a:spcPts val="0"/>
        </a:spcBef>
        <a:spcAft>
          <a:spcPts val="0"/>
        </a:spcAft>
        <a:defRPr sz="3650">
          <a:solidFill>
            <a:schemeClr val="tx1"/>
          </a:solidFill>
          <a:latin typeface="Arial"/>
          <a:cs typeface="Arial"/>
        </a:defRPr>
      </a:lvl6pPr>
      <a:lvl7pPr marL="761970" algn="l">
        <a:lnSpc>
          <a:spcPct val="90000"/>
        </a:lnSpc>
        <a:spcBef>
          <a:spcPts val="0"/>
        </a:spcBef>
        <a:spcAft>
          <a:spcPts val="0"/>
        </a:spcAft>
        <a:defRPr sz="3650">
          <a:solidFill>
            <a:schemeClr val="tx1"/>
          </a:solidFill>
          <a:latin typeface="Arial"/>
          <a:cs typeface="Arial"/>
        </a:defRPr>
      </a:lvl7pPr>
      <a:lvl8pPr marL="1142954" algn="l">
        <a:lnSpc>
          <a:spcPct val="90000"/>
        </a:lnSpc>
        <a:spcBef>
          <a:spcPts val="0"/>
        </a:spcBef>
        <a:spcAft>
          <a:spcPts val="0"/>
        </a:spcAft>
        <a:defRPr sz="3650">
          <a:solidFill>
            <a:schemeClr val="tx1"/>
          </a:solidFill>
          <a:latin typeface="Arial"/>
          <a:cs typeface="Arial"/>
        </a:defRPr>
      </a:lvl8pPr>
      <a:lvl9pPr marL="1523939" algn="l">
        <a:lnSpc>
          <a:spcPct val="90000"/>
        </a:lnSpc>
        <a:spcBef>
          <a:spcPts val="0"/>
        </a:spcBef>
        <a:spcAft>
          <a:spcPts val="0"/>
        </a:spcAft>
        <a:defRPr sz="3650">
          <a:solidFill>
            <a:schemeClr val="tx1"/>
          </a:solidFill>
          <a:latin typeface="Arial"/>
          <a:cs typeface="Arial"/>
        </a:defRPr>
      </a:lvl9pPr>
    </p:titleStyle>
    <p:bodyStyle>
      <a:lvl1pPr marL="179909" indent="-179909" algn="l" defTabSz="179909">
        <a:spcBef>
          <a:spcPts val="0"/>
        </a:spcBef>
        <a:spcAft>
          <a:spcPts val="0"/>
        </a:spcAft>
        <a:buClr>
          <a:schemeClr val="tx2"/>
        </a:buClr>
        <a:buFont typeface="Arial"/>
        <a:buChar char="•"/>
        <a:defRPr>
          <a:solidFill>
            <a:schemeClr val="tx1"/>
          </a:solidFill>
          <a:latin typeface="Arial"/>
          <a:ea typeface="+mn-ea"/>
          <a:cs typeface="Arial"/>
        </a:defRPr>
      </a:lvl1pPr>
      <a:lvl2pPr marL="359819" indent="-179909" algn="l">
        <a:spcBef>
          <a:spcPts val="0"/>
        </a:spcBef>
        <a:spcAft>
          <a:spcPts val="0"/>
        </a:spcAft>
        <a:buClr>
          <a:schemeClr val="tx2"/>
        </a:buClr>
        <a:buFont typeface="Symbol"/>
        <a:buChar char="-"/>
        <a:defRPr sz="1350">
          <a:solidFill>
            <a:schemeClr val="tx1"/>
          </a:solidFill>
          <a:latin typeface="Arial"/>
          <a:ea typeface="+mn-ea"/>
          <a:cs typeface="Arial"/>
        </a:defRPr>
      </a:lvl2pPr>
      <a:lvl3pPr marL="539728" indent="-179909" algn="l" defTabSz="179909">
        <a:spcBef>
          <a:spcPts val="0"/>
        </a:spcBef>
        <a:spcAft>
          <a:spcPts val="0"/>
        </a:spcAft>
        <a:buClr>
          <a:schemeClr val="tx2"/>
        </a:buClr>
        <a:buSzPct val="80000"/>
        <a:buFont typeface="Wingdings"/>
        <a:buChar char="§"/>
        <a:defRPr sz="1350">
          <a:solidFill>
            <a:schemeClr val="tx1"/>
          </a:solidFill>
          <a:latin typeface="Arial"/>
          <a:ea typeface="+mn-ea"/>
          <a:cs typeface="Arial"/>
        </a:defRPr>
      </a:lvl3pPr>
      <a:lvl4pPr marL="719638" indent="-179909" algn="l" defTabSz="179909">
        <a:spcBef>
          <a:spcPts val="0"/>
        </a:spcBef>
        <a:spcAft>
          <a:spcPts val="0"/>
        </a:spcAft>
        <a:buClr>
          <a:schemeClr val="tx2"/>
        </a:buClr>
        <a:buSzPct val="100000"/>
        <a:buFont typeface="Arial"/>
        <a:buChar char="-"/>
        <a:defRPr sz="1350">
          <a:solidFill>
            <a:schemeClr val="tx1"/>
          </a:solidFill>
          <a:latin typeface="Arial"/>
          <a:ea typeface="+mn-ea"/>
          <a:cs typeface="Arial"/>
        </a:defRPr>
      </a:lvl4pPr>
      <a:lvl5pPr marL="719638" indent="-179909" algn="l">
        <a:lnSpc>
          <a:spcPct val="90000"/>
        </a:lnSpc>
        <a:spcBef>
          <a:spcPts val="0"/>
        </a:spcBef>
        <a:spcAft>
          <a:spcPts val="0"/>
        </a:spcAft>
        <a:buClr>
          <a:schemeClr val="tx2"/>
        </a:buClr>
        <a:buFont typeface="Arial"/>
        <a:buChar char="-"/>
        <a:defRPr sz="1350">
          <a:solidFill>
            <a:schemeClr val="tx1"/>
          </a:solidFill>
          <a:latin typeface="Arial"/>
          <a:ea typeface="+mn-ea"/>
          <a:cs typeface="Arial"/>
        </a:defRPr>
      </a:lvl5pPr>
      <a:lvl6pPr marL="2095416" indent="-190492" algn="l" defTabSz="761970">
        <a:lnSpc>
          <a:spcPct val="90000"/>
        </a:lnSpc>
        <a:spcBef>
          <a:spcPts val="417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>
        <a:lnSpc>
          <a:spcPct val="90000"/>
        </a:lnSpc>
        <a:spcBef>
          <a:spcPts val="417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>
        <a:lnSpc>
          <a:spcPct val="90000"/>
        </a:lnSpc>
        <a:spcBef>
          <a:spcPts val="417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>
        <a:lnSpc>
          <a:spcPct val="90000"/>
        </a:lnSpc>
        <a:spcBef>
          <a:spcPts val="417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>
        <a:defRPr sz="15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>
        <a:defRPr sz="15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>
        <a:defRPr sz="15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>
        <a:defRPr sz="15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>
        <a:defRPr sz="15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>
        <a:defRPr sz="15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>
        <a:defRPr sz="15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9A0933-64D5-BC0C-7B90-65C2875B0E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err="1"/>
              <a:t>Qualities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Neural</a:t>
            </a:r>
            <a:r>
              <a:rPr lang="de-DE" dirty="0"/>
              <a:t> </a:t>
            </a:r>
            <a:r>
              <a:rPr lang="de-DE" dirty="0" err="1"/>
              <a:t>Embeddings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E1862F3-10E7-4F16-0B6F-611C2AEB4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000" y="2773842"/>
            <a:ext cx="8568000" cy="1379802"/>
          </a:xfrm>
        </p:spPr>
        <p:txBody>
          <a:bodyPr/>
          <a:lstStyle/>
          <a:p>
            <a:r>
              <a:rPr lang="de-DE" sz="2000" dirty="0">
                <a:solidFill>
                  <a:srgbClr val="003056"/>
                </a:solidFill>
              </a:rPr>
              <a:t>Team Project Fall/Winter 2022-23</a:t>
            </a:r>
          </a:p>
          <a:p>
            <a:r>
              <a:rPr lang="en-US" sz="2000" dirty="0">
                <a:solidFill>
                  <a:srgbClr val="003056"/>
                </a:solidFill>
              </a:rPr>
              <a:t>Chair of Data Science in the Economic and Social Sciences</a:t>
            </a:r>
          </a:p>
          <a:p>
            <a:endParaRPr lang="en-US" sz="2000" dirty="0">
              <a:solidFill>
                <a:srgbClr val="00305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30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Supervisor: Tobias Schumacher</a:t>
            </a:r>
          </a:p>
          <a:p>
            <a:endParaRPr lang="de-DE" dirty="0">
              <a:solidFill>
                <a:srgbClr val="003056"/>
              </a:solidFill>
            </a:endParaRP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709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452FE0-E782-3087-37A5-980EC8D98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Qualities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Neural</a:t>
            </a:r>
            <a:r>
              <a:rPr lang="de-DE" dirty="0"/>
              <a:t> </a:t>
            </a:r>
            <a:r>
              <a:rPr lang="de-DE" dirty="0" err="1"/>
              <a:t>Embeddings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F876D4-4942-4E01-DDDE-5B583794A0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003056"/>
                </a:solidFill>
              </a:rPr>
              <a:t>Network </a:t>
            </a:r>
            <a:r>
              <a:rPr lang="de-DE" dirty="0" err="1">
                <a:solidFill>
                  <a:srgbClr val="003056"/>
                </a:solidFill>
              </a:rPr>
              <a:t>Embeddings</a:t>
            </a:r>
            <a:endParaRPr lang="de-DE" dirty="0">
              <a:solidFill>
                <a:srgbClr val="003056"/>
              </a:solidFill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606C6F4-7C85-FAF8-796B-7F8DB5996E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003056"/>
                </a:solidFill>
              </a:rPr>
              <a:t>Network </a:t>
            </a:r>
            <a:r>
              <a:rPr lang="de-DE" sz="1600" dirty="0" err="1">
                <a:solidFill>
                  <a:srgbClr val="003056"/>
                </a:solidFill>
              </a:rPr>
              <a:t>Embeddings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map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nodes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of</a:t>
            </a:r>
            <a:r>
              <a:rPr lang="de-DE" sz="1600" dirty="0">
                <a:solidFill>
                  <a:srgbClr val="003056"/>
                </a:solidFill>
              </a:rPr>
              <a:t> a </a:t>
            </a:r>
            <a:r>
              <a:rPr lang="de-DE" sz="1600" dirty="0" err="1">
                <a:solidFill>
                  <a:srgbClr val="003056"/>
                </a:solidFill>
              </a:rPr>
              <a:t>graph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onto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numeric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vectors</a:t>
            </a:r>
            <a:endParaRPr lang="de-DE" sz="1600" dirty="0">
              <a:solidFill>
                <a:srgbClr val="00305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00305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003056"/>
                </a:solidFill>
              </a:rPr>
              <a:t>These </a:t>
            </a:r>
            <a:r>
              <a:rPr lang="de-DE" sz="1600" dirty="0" err="1">
                <a:solidFill>
                  <a:srgbClr val="003056"/>
                </a:solidFill>
              </a:rPr>
              <a:t>vector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representations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are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used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as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inputs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to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machine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learning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systems</a:t>
            </a:r>
            <a:r>
              <a:rPr lang="de-DE" sz="1600" dirty="0">
                <a:solidFill>
                  <a:srgbClr val="003056"/>
                </a:solidFill>
              </a:rPr>
              <a:t>, </a:t>
            </a:r>
            <a:r>
              <a:rPr lang="de-DE" sz="1600" dirty="0" err="1">
                <a:solidFill>
                  <a:srgbClr val="003056"/>
                </a:solidFill>
              </a:rPr>
              <a:t>for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tasks</a:t>
            </a:r>
            <a:r>
              <a:rPr lang="de-DE" sz="1600" dirty="0">
                <a:solidFill>
                  <a:srgbClr val="003056"/>
                </a:solidFill>
              </a:rPr>
              <a:t> like </a:t>
            </a:r>
            <a:r>
              <a:rPr lang="de-DE" sz="1600" dirty="0" err="1">
                <a:solidFill>
                  <a:srgbClr val="003056"/>
                </a:solidFill>
              </a:rPr>
              <a:t>node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classification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or</a:t>
            </a:r>
            <a:r>
              <a:rPr lang="de-DE" sz="1600" dirty="0">
                <a:solidFill>
                  <a:srgbClr val="003056"/>
                </a:solidFill>
              </a:rPr>
              <a:t> link </a:t>
            </a:r>
            <a:r>
              <a:rPr lang="de-DE" sz="1600" dirty="0" err="1">
                <a:solidFill>
                  <a:srgbClr val="003056"/>
                </a:solidFill>
              </a:rPr>
              <a:t>prediction</a:t>
            </a:r>
            <a:endParaRPr lang="de-DE" sz="1600" dirty="0">
              <a:solidFill>
                <a:srgbClr val="00305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00305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003056"/>
                </a:solidFill>
              </a:rPr>
              <a:t>Loads </a:t>
            </a:r>
            <a:r>
              <a:rPr lang="de-DE" sz="1600" dirty="0" err="1">
                <a:solidFill>
                  <a:srgbClr val="003056"/>
                </a:solidFill>
              </a:rPr>
              <a:t>of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methods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exist</a:t>
            </a:r>
            <a:r>
              <a:rPr lang="de-DE" sz="1600" dirty="0">
                <a:solidFill>
                  <a:srgbClr val="003056"/>
                </a:solidFill>
              </a:rPr>
              <a:t> [1], </a:t>
            </a:r>
            <a:r>
              <a:rPr lang="de-DE" sz="1600" dirty="0" err="1">
                <a:solidFill>
                  <a:srgbClr val="003056"/>
                </a:solidFill>
              </a:rPr>
              <a:t>most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state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of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the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art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methods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use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neural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approaches</a:t>
            </a:r>
            <a:r>
              <a:rPr lang="de-DE" sz="1600" dirty="0">
                <a:solidFill>
                  <a:srgbClr val="003056"/>
                </a:solidFill>
              </a:rPr>
              <a:t> such </a:t>
            </a:r>
            <a:r>
              <a:rPr lang="de-DE" sz="1600" dirty="0" err="1">
                <a:solidFill>
                  <a:srgbClr val="003056"/>
                </a:solidFill>
              </a:rPr>
              <a:t>as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graph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neural</a:t>
            </a:r>
            <a:r>
              <a:rPr lang="de-DE" sz="1600" dirty="0">
                <a:solidFill>
                  <a:srgbClr val="003056"/>
                </a:solidFill>
              </a:rPr>
              <a:t> </a:t>
            </a:r>
            <a:r>
              <a:rPr lang="de-DE" sz="1600" dirty="0" err="1">
                <a:solidFill>
                  <a:srgbClr val="003056"/>
                </a:solidFill>
              </a:rPr>
              <a:t>networks</a:t>
            </a:r>
            <a:r>
              <a:rPr lang="de-DE" sz="1600" dirty="0">
                <a:solidFill>
                  <a:srgbClr val="003056"/>
                </a:solidFill>
              </a:rPr>
              <a:t> [2]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3D92D9E-8C1D-EFC5-7F19-8B39497AD5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0003" y="1290517"/>
            <a:ext cx="6063994" cy="1907548"/>
          </a:xfrm>
          <a:prstGeom prst="rect">
            <a:avLst/>
          </a:prstGeom>
        </p:spPr>
      </p:pic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26BE78DD-C9F9-0E08-6446-6C06180D23D5}"/>
              </a:ext>
            </a:extLst>
          </p:cNvPr>
          <p:cNvSpPr txBox="1">
            <a:spLocks/>
          </p:cNvSpPr>
          <p:nvPr/>
        </p:nvSpPr>
        <p:spPr bwMode="auto">
          <a:xfrm>
            <a:off x="1502283" y="5089748"/>
            <a:ext cx="6814133" cy="45006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defPPr>
              <a:defRPr lang="de-DE"/>
            </a:defPPr>
            <a:lvl1pPr marL="0" algn="l" defTabSz="914305" rtl="0" eaLnBrk="1" latinLnBrk="0" hangingPunct="1">
              <a:defRPr sz="1200" kern="1200">
                <a:solidFill>
                  <a:srgbClr val="003056"/>
                </a:solidFill>
                <a:latin typeface="+mn-lt"/>
                <a:ea typeface="+mn-ea"/>
                <a:cs typeface="+mn-cs"/>
              </a:defRPr>
            </a:lvl1pPr>
            <a:lvl2pPr marL="457152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5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57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0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61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14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66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19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>
                <a:latin typeface="Calibri"/>
              </a:rPr>
              <a:t>[1] </a:t>
            </a:r>
            <a:r>
              <a:rPr lang="en-US" sz="800" dirty="0">
                <a:latin typeface="Calibri"/>
              </a:rPr>
              <a:t>Cui, Peng, et al. "A survey on network embedding." IEEE transactions on knowledge and data engineering 31.5 (2018): 833-852.</a:t>
            </a:r>
          </a:p>
          <a:p>
            <a:r>
              <a:rPr lang="en-US" sz="800" dirty="0">
                <a:latin typeface="Calibri"/>
              </a:rPr>
              <a:t>[2] </a:t>
            </a:r>
            <a:r>
              <a:rPr lang="en-US" sz="800" dirty="0" err="1">
                <a:latin typeface="Calibri"/>
              </a:rPr>
              <a:t>Kipf</a:t>
            </a:r>
            <a:r>
              <a:rPr lang="en-US" sz="800" dirty="0">
                <a:latin typeface="Calibri"/>
              </a:rPr>
              <a:t>, Thomas N., and Max Welling. "Semi-supervised classification with graph convolutional networks</a:t>
            </a:r>
            <a:r>
              <a:rPr lang="en-US" sz="800" i="1" dirty="0">
                <a:latin typeface="Calibri"/>
              </a:rPr>
              <a:t>." International Conference on Learning Representations</a:t>
            </a:r>
            <a:r>
              <a:rPr lang="en-US" sz="800" dirty="0">
                <a:latin typeface="Calibri"/>
              </a:rPr>
              <a:t> (2017).</a:t>
            </a:r>
          </a:p>
          <a:p>
            <a:r>
              <a:rPr lang="en-US" sz="800" dirty="0">
                <a:latin typeface="Calibri"/>
              </a:rPr>
              <a:t>Image from: </a:t>
            </a:r>
            <a:r>
              <a:rPr lang="en-US" sz="800" dirty="0" err="1">
                <a:latin typeface="Calibri"/>
              </a:rPr>
              <a:t>Perozzi</a:t>
            </a:r>
            <a:r>
              <a:rPr lang="en-US" sz="800" dirty="0">
                <a:latin typeface="Calibri"/>
              </a:rPr>
              <a:t>, Bryan, Rami Al-</a:t>
            </a:r>
            <a:r>
              <a:rPr lang="en-US" sz="800" dirty="0" err="1">
                <a:latin typeface="Calibri"/>
              </a:rPr>
              <a:t>Rfou</a:t>
            </a:r>
            <a:r>
              <a:rPr lang="en-US" sz="800" dirty="0">
                <a:latin typeface="Calibri"/>
              </a:rPr>
              <a:t>, and Steven </a:t>
            </a:r>
            <a:r>
              <a:rPr lang="en-US" sz="800" dirty="0" err="1">
                <a:latin typeface="Calibri"/>
              </a:rPr>
              <a:t>Skiena</a:t>
            </a:r>
            <a:r>
              <a:rPr lang="en-US" sz="800" dirty="0">
                <a:latin typeface="Calibri"/>
              </a:rPr>
              <a:t>. "</a:t>
            </a:r>
            <a:r>
              <a:rPr lang="en-US" sz="800" dirty="0" err="1">
                <a:latin typeface="Calibri"/>
              </a:rPr>
              <a:t>Deepwalk</a:t>
            </a:r>
            <a:r>
              <a:rPr lang="en-US" sz="800" dirty="0">
                <a:latin typeface="Calibri"/>
              </a:rPr>
              <a:t>: Online learning of social representations." Proceedings of the 20th ACM SIGKDD international conference on Knowledge discovery and data mining. 2014.</a:t>
            </a:r>
          </a:p>
          <a:p>
            <a:endParaRPr lang="de-DE" sz="8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8576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452FE0-E782-3087-37A5-980EC8D98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Qualities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Neural</a:t>
            </a:r>
            <a:r>
              <a:rPr lang="de-DE" dirty="0"/>
              <a:t> </a:t>
            </a:r>
            <a:r>
              <a:rPr lang="de-DE" dirty="0" err="1"/>
              <a:t>Embeddings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F876D4-4942-4E01-DDDE-5B583794A0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err="1">
                <a:solidFill>
                  <a:srgbClr val="003056"/>
                </a:solidFill>
              </a:rPr>
              <a:t>Stability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of</a:t>
            </a:r>
            <a:r>
              <a:rPr lang="de-DE" dirty="0">
                <a:solidFill>
                  <a:srgbClr val="003056"/>
                </a:solidFill>
              </a:rPr>
              <a:t> Network </a:t>
            </a:r>
            <a:r>
              <a:rPr lang="de-DE" dirty="0" err="1">
                <a:solidFill>
                  <a:srgbClr val="003056"/>
                </a:solidFill>
              </a:rPr>
              <a:t>Embeddings</a:t>
            </a:r>
            <a:endParaRPr lang="de-DE" dirty="0">
              <a:solidFill>
                <a:srgbClr val="003056"/>
              </a:solidFill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606C6F4-7C85-FAF8-796B-7F8DB5996E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7339" y="1404000"/>
            <a:ext cx="8749157" cy="358813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3056"/>
                </a:solidFill>
              </a:rPr>
              <a:t>In </a:t>
            </a:r>
            <a:r>
              <a:rPr lang="de-DE" dirty="0" err="1">
                <a:solidFill>
                  <a:srgbClr val="003056"/>
                </a:solidFill>
              </a:rPr>
              <a:t>most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embedding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methods</a:t>
            </a:r>
            <a:r>
              <a:rPr lang="de-DE" dirty="0">
                <a:solidFill>
                  <a:srgbClr val="003056"/>
                </a:solidFill>
              </a:rPr>
              <a:t>, </a:t>
            </a:r>
            <a:r>
              <a:rPr lang="de-DE" dirty="0" err="1">
                <a:solidFill>
                  <a:srgbClr val="003056"/>
                </a:solidFill>
              </a:rPr>
              <a:t>there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is</a:t>
            </a:r>
            <a:r>
              <a:rPr lang="de-DE" dirty="0">
                <a:solidFill>
                  <a:srgbClr val="003056"/>
                </a:solidFill>
              </a:rPr>
              <a:t> an </a:t>
            </a:r>
            <a:r>
              <a:rPr lang="de-DE" dirty="0" err="1">
                <a:solidFill>
                  <a:srgbClr val="003056"/>
                </a:solidFill>
              </a:rPr>
              <a:t>inherent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instability</a:t>
            </a:r>
            <a:r>
              <a:rPr lang="de-DE" dirty="0">
                <a:solidFill>
                  <a:srgbClr val="003056"/>
                </a:solidFill>
              </a:rPr>
              <a:t> due </a:t>
            </a:r>
            <a:r>
              <a:rPr lang="de-DE" dirty="0" err="1">
                <a:solidFill>
                  <a:srgbClr val="003056"/>
                </a:solidFill>
              </a:rPr>
              <a:t>to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randomness</a:t>
            </a:r>
            <a:endParaRPr lang="de-DE" dirty="0">
              <a:solidFill>
                <a:srgbClr val="00305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00305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rgbClr val="003056"/>
                </a:solidFill>
              </a:rPr>
              <a:t>Applying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the</a:t>
            </a:r>
            <a:r>
              <a:rPr lang="de-DE" dirty="0">
                <a:solidFill>
                  <a:srgbClr val="003056"/>
                </a:solidFill>
              </a:rPr>
              <a:t> same </a:t>
            </a:r>
            <a:r>
              <a:rPr lang="de-DE" dirty="0" err="1">
                <a:solidFill>
                  <a:srgbClr val="003056"/>
                </a:solidFill>
              </a:rPr>
              <a:t>method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with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the</a:t>
            </a:r>
            <a:r>
              <a:rPr lang="de-DE" dirty="0">
                <a:solidFill>
                  <a:srgbClr val="003056"/>
                </a:solidFill>
              </a:rPr>
              <a:t> same </a:t>
            </a:r>
            <a:r>
              <a:rPr lang="de-DE" dirty="0" err="1">
                <a:solidFill>
                  <a:srgbClr val="003056"/>
                </a:solidFill>
              </a:rPr>
              <a:t>parameters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twice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might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yield</a:t>
            </a:r>
            <a:r>
              <a:rPr lang="de-DE" dirty="0">
                <a:solidFill>
                  <a:srgbClr val="003056"/>
                </a:solidFill>
              </a:rPr>
              <a:t> different </a:t>
            </a:r>
            <a:r>
              <a:rPr lang="de-DE" dirty="0" err="1">
                <a:solidFill>
                  <a:srgbClr val="003056"/>
                </a:solidFill>
              </a:rPr>
              <a:t>embeddings</a:t>
            </a:r>
            <a:endParaRPr lang="de-DE" dirty="0">
              <a:solidFill>
                <a:srgbClr val="00305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00305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rgbClr val="003056"/>
                </a:solidFill>
              </a:rPr>
              <a:t>Consequentially</a:t>
            </a:r>
            <a:r>
              <a:rPr lang="de-DE" dirty="0">
                <a:solidFill>
                  <a:srgbClr val="003056"/>
                </a:solidFill>
              </a:rPr>
              <a:t>, </a:t>
            </a:r>
            <a:r>
              <a:rPr lang="de-DE" dirty="0" err="1">
                <a:solidFill>
                  <a:srgbClr val="003056"/>
                </a:solidFill>
              </a:rPr>
              <a:t>classifications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made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from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these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embeddings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might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differ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substantially</a:t>
            </a:r>
            <a:r>
              <a:rPr lang="de-DE" dirty="0">
                <a:solidFill>
                  <a:srgbClr val="003056"/>
                </a:solidFill>
              </a:rPr>
              <a:t> [3]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D01ADD6-2165-1C08-04F7-EF0F8971B2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9652" y="1273324"/>
            <a:ext cx="6264696" cy="1917361"/>
          </a:xfrm>
          <a:prstGeom prst="rect">
            <a:avLst/>
          </a:prstGeom>
        </p:spPr>
      </p:pic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DD0CB24-A65B-B043-398B-69BE23838E96}"/>
              </a:ext>
            </a:extLst>
          </p:cNvPr>
          <p:cNvSpPr txBox="1">
            <a:spLocks/>
          </p:cNvSpPr>
          <p:nvPr/>
        </p:nvSpPr>
        <p:spPr bwMode="auto">
          <a:xfrm>
            <a:off x="1502283" y="5143742"/>
            <a:ext cx="6814133" cy="45006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defPPr>
              <a:defRPr lang="de-DE"/>
            </a:defPPr>
            <a:lvl1pPr marL="0" algn="l" defTabSz="914305" rtl="0" eaLnBrk="1" latinLnBrk="0" hangingPunct="1">
              <a:defRPr sz="1200" kern="1200">
                <a:solidFill>
                  <a:srgbClr val="003056"/>
                </a:solidFill>
                <a:latin typeface="+mn-lt"/>
                <a:ea typeface="+mn-ea"/>
                <a:cs typeface="+mn-cs"/>
              </a:defRPr>
            </a:lvl1pPr>
            <a:lvl2pPr marL="457152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5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57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0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61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14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66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19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>
                <a:latin typeface="Calibri"/>
              </a:rPr>
              <a:t>[3] </a:t>
            </a:r>
            <a:r>
              <a:rPr lang="en-US" sz="800" dirty="0">
                <a:latin typeface="Calibri"/>
              </a:rPr>
              <a:t>Schumacher, Tobias, et al. "The effects of randomness on the stability of node embeddings." Joint European Conference on Machine Learning and Knowledge Discovery in Databases. Springer, Cham, 2021.</a:t>
            </a:r>
            <a:endParaRPr lang="de-DE" sz="8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810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452FE0-E782-3087-37A5-980EC8D98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Qualities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Neural</a:t>
            </a:r>
            <a:r>
              <a:rPr lang="de-DE" dirty="0"/>
              <a:t> </a:t>
            </a:r>
            <a:r>
              <a:rPr lang="de-DE" dirty="0" err="1"/>
              <a:t>Embeddings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F876D4-4942-4E01-DDDE-5B583794A0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err="1">
                <a:solidFill>
                  <a:srgbClr val="003056"/>
                </a:solidFill>
              </a:rPr>
              <a:t>Stability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of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i="1" dirty="0">
                <a:solidFill>
                  <a:srgbClr val="003056"/>
                </a:solidFill>
              </a:rPr>
              <a:t>Dynamic</a:t>
            </a:r>
            <a:r>
              <a:rPr lang="de-DE" dirty="0">
                <a:solidFill>
                  <a:srgbClr val="003056"/>
                </a:solidFill>
              </a:rPr>
              <a:t> Network </a:t>
            </a:r>
            <a:r>
              <a:rPr lang="de-DE" dirty="0" err="1">
                <a:solidFill>
                  <a:srgbClr val="003056"/>
                </a:solidFill>
              </a:rPr>
              <a:t>Embeddings</a:t>
            </a:r>
            <a:endParaRPr lang="de-DE" dirty="0">
              <a:solidFill>
                <a:srgbClr val="003056"/>
              </a:solidFill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606C6F4-7C85-FAF8-796B-7F8DB5996E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3056"/>
                </a:solidFill>
              </a:rPr>
              <a:t>Traditional network </a:t>
            </a:r>
            <a:r>
              <a:rPr lang="de-DE" dirty="0" err="1">
                <a:solidFill>
                  <a:srgbClr val="003056"/>
                </a:solidFill>
              </a:rPr>
              <a:t>embedding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approaches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were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i="1" dirty="0" err="1">
                <a:solidFill>
                  <a:srgbClr val="003056"/>
                </a:solidFill>
              </a:rPr>
              <a:t>static</a:t>
            </a:r>
            <a:endParaRPr lang="de-DE" i="1" dirty="0">
              <a:solidFill>
                <a:srgbClr val="003056"/>
              </a:solidFill>
            </a:endParaRPr>
          </a:p>
          <a:p>
            <a:pPr marL="465660" lvl="1" indent="-285750">
              <a:buFont typeface="Wingdings" panose="05000000000000000000" pitchFamily="2" charset="2"/>
              <a:buChar char="Ø"/>
            </a:pPr>
            <a:r>
              <a:rPr lang="de-DE" dirty="0" err="1">
                <a:solidFill>
                  <a:srgbClr val="003056"/>
                </a:solidFill>
              </a:rPr>
              <a:t>When</a:t>
            </a:r>
            <a:r>
              <a:rPr lang="de-DE" dirty="0">
                <a:solidFill>
                  <a:srgbClr val="003056"/>
                </a:solidFill>
              </a:rPr>
              <a:t> a </a:t>
            </a:r>
            <a:r>
              <a:rPr lang="de-DE" dirty="0" err="1">
                <a:solidFill>
                  <a:srgbClr val="003056"/>
                </a:solidFill>
              </a:rPr>
              <a:t>graph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is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updated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by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adding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or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deleting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nodes</a:t>
            </a:r>
            <a:r>
              <a:rPr lang="de-DE" dirty="0">
                <a:solidFill>
                  <a:srgbClr val="003056"/>
                </a:solidFill>
              </a:rPr>
              <a:t> and/</a:t>
            </a:r>
            <a:r>
              <a:rPr lang="de-DE" dirty="0" err="1">
                <a:solidFill>
                  <a:srgbClr val="003056"/>
                </a:solidFill>
              </a:rPr>
              <a:t>or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edges</a:t>
            </a:r>
            <a:r>
              <a:rPr lang="de-DE" dirty="0">
                <a:solidFill>
                  <a:srgbClr val="003056"/>
                </a:solidFill>
              </a:rPr>
              <a:t> , </a:t>
            </a:r>
            <a:r>
              <a:rPr lang="de-DE" dirty="0" err="1">
                <a:solidFill>
                  <a:srgbClr val="003056"/>
                </a:solidFill>
              </a:rPr>
              <a:t>embeddings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have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to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be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retrained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from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scratch</a:t>
            </a:r>
            <a:endParaRPr lang="de-DE" dirty="0">
              <a:solidFill>
                <a:srgbClr val="003056"/>
              </a:solidFill>
            </a:endParaRPr>
          </a:p>
          <a:p>
            <a:endParaRPr lang="de-DE" dirty="0">
              <a:solidFill>
                <a:srgbClr val="00305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3056"/>
                </a:solidFill>
              </a:rPr>
              <a:t>In </a:t>
            </a:r>
            <a:r>
              <a:rPr lang="de-DE" dirty="0" err="1">
                <a:solidFill>
                  <a:srgbClr val="003056"/>
                </a:solidFill>
              </a:rPr>
              <a:t>practice</a:t>
            </a:r>
            <a:r>
              <a:rPr lang="de-DE" dirty="0">
                <a:solidFill>
                  <a:srgbClr val="003056"/>
                </a:solidFill>
              </a:rPr>
              <a:t>, </a:t>
            </a:r>
            <a:r>
              <a:rPr lang="de-DE" dirty="0" err="1">
                <a:solidFill>
                  <a:srgbClr val="003056"/>
                </a:solidFill>
              </a:rPr>
              <a:t>networks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are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very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dynamic</a:t>
            </a:r>
            <a:r>
              <a:rPr lang="de-DE" dirty="0">
                <a:solidFill>
                  <a:srgbClr val="003056"/>
                </a:solidFill>
              </a:rPr>
              <a:t>, lots </a:t>
            </a:r>
            <a:r>
              <a:rPr lang="de-DE" dirty="0" err="1">
                <a:solidFill>
                  <a:srgbClr val="003056"/>
                </a:solidFill>
              </a:rPr>
              <a:t>of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changes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may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occur</a:t>
            </a:r>
            <a:r>
              <a:rPr lang="de-DE" dirty="0">
                <a:solidFill>
                  <a:srgbClr val="003056"/>
                </a:solidFill>
              </a:rPr>
              <a:t> in </a:t>
            </a:r>
            <a:r>
              <a:rPr lang="de-DE" dirty="0" err="1">
                <a:solidFill>
                  <a:srgbClr val="003056"/>
                </a:solidFill>
              </a:rPr>
              <a:t>short</a:t>
            </a:r>
            <a:r>
              <a:rPr lang="de-DE" dirty="0">
                <a:solidFill>
                  <a:srgbClr val="003056"/>
                </a:solidFill>
              </a:rPr>
              <a:t>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00305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i="1" dirty="0">
                <a:solidFill>
                  <a:srgbClr val="003056"/>
                </a:solidFill>
              </a:rPr>
              <a:t>Dynamic</a:t>
            </a:r>
            <a:r>
              <a:rPr lang="de-DE" dirty="0">
                <a:solidFill>
                  <a:srgbClr val="003056"/>
                </a:solidFill>
              </a:rPr>
              <a:t> network </a:t>
            </a:r>
            <a:r>
              <a:rPr lang="de-DE" dirty="0" err="1">
                <a:solidFill>
                  <a:srgbClr val="003056"/>
                </a:solidFill>
              </a:rPr>
              <a:t>embeddings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accomodate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for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this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setting</a:t>
            </a:r>
            <a:r>
              <a:rPr lang="de-DE" dirty="0">
                <a:solidFill>
                  <a:srgbClr val="003056"/>
                </a:solidFill>
              </a:rPr>
              <a:t>, </a:t>
            </a:r>
            <a:r>
              <a:rPr lang="de-DE" dirty="0" err="1">
                <a:solidFill>
                  <a:srgbClr val="003056"/>
                </a:solidFill>
              </a:rPr>
              <a:t>by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dynamically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updating</a:t>
            </a:r>
            <a:r>
              <a:rPr lang="de-DE" dirty="0">
                <a:solidFill>
                  <a:srgbClr val="003056"/>
                </a:solidFill>
              </a:rPr>
              <a:t> a </a:t>
            </a:r>
            <a:r>
              <a:rPr lang="de-DE" dirty="0" err="1">
                <a:solidFill>
                  <a:srgbClr val="003056"/>
                </a:solidFill>
              </a:rPr>
              <a:t>given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embedding</a:t>
            </a:r>
            <a:r>
              <a:rPr lang="de-DE" dirty="0">
                <a:solidFill>
                  <a:srgbClr val="003056"/>
                </a:solidFill>
              </a:rPr>
              <a:t> [4]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00305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003056"/>
                </a:solidFill>
              </a:rPr>
              <a:t>Research Problem: </a:t>
            </a:r>
            <a:r>
              <a:rPr lang="de-DE" dirty="0" err="1">
                <a:solidFill>
                  <a:srgbClr val="003056"/>
                </a:solidFill>
              </a:rPr>
              <a:t>Investigate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Stability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of</a:t>
            </a:r>
            <a:r>
              <a:rPr lang="de-DE" dirty="0">
                <a:solidFill>
                  <a:srgbClr val="003056"/>
                </a:solidFill>
              </a:rPr>
              <a:t> Dynamic Network </a:t>
            </a:r>
            <a:r>
              <a:rPr lang="de-DE" dirty="0" err="1">
                <a:solidFill>
                  <a:srgbClr val="003056"/>
                </a:solidFill>
              </a:rPr>
              <a:t>Embeddings</a:t>
            </a:r>
            <a:endParaRPr lang="de-DE" dirty="0">
              <a:solidFill>
                <a:srgbClr val="003056"/>
              </a:solidFill>
            </a:endParaRPr>
          </a:p>
          <a:p>
            <a:pPr marL="465660" lvl="1" indent="-285750">
              <a:buFont typeface="Wingdings" panose="05000000000000000000" pitchFamily="2" charset="2"/>
              <a:buChar char="Ø"/>
            </a:pPr>
            <a:r>
              <a:rPr lang="de-DE" dirty="0" err="1">
                <a:solidFill>
                  <a:srgbClr val="003056"/>
                </a:solidFill>
              </a:rPr>
              <a:t>To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what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extent</a:t>
            </a:r>
            <a:r>
              <a:rPr lang="de-DE" dirty="0">
                <a:solidFill>
                  <a:srgbClr val="003056"/>
                </a:solidFill>
              </a:rPr>
              <a:t> do </a:t>
            </a:r>
            <a:r>
              <a:rPr lang="de-DE" dirty="0" err="1">
                <a:solidFill>
                  <a:srgbClr val="003056"/>
                </a:solidFill>
              </a:rPr>
              <a:t>embeddings</a:t>
            </a:r>
            <a:r>
              <a:rPr lang="de-DE" dirty="0">
                <a:solidFill>
                  <a:srgbClr val="003056"/>
                </a:solidFill>
              </a:rPr>
              <a:t> and </a:t>
            </a:r>
            <a:r>
              <a:rPr lang="de-DE" dirty="0" err="1">
                <a:solidFill>
                  <a:srgbClr val="003056"/>
                </a:solidFill>
              </a:rPr>
              <a:t>their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resulting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node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classifications</a:t>
            </a:r>
            <a:r>
              <a:rPr lang="de-DE" dirty="0">
                <a:solidFill>
                  <a:srgbClr val="003056"/>
                </a:solidFill>
              </a:rPr>
              <a:t> and link </a:t>
            </a:r>
            <a:r>
              <a:rPr lang="de-DE" dirty="0" err="1">
                <a:solidFill>
                  <a:srgbClr val="003056"/>
                </a:solidFill>
              </a:rPr>
              <a:t>predictions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differ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when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applying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the</a:t>
            </a:r>
            <a:r>
              <a:rPr lang="de-DE" dirty="0">
                <a:solidFill>
                  <a:srgbClr val="003056"/>
                </a:solidFill>
              </a:rPr>
              <a:t> same update </a:t>
            </a:r>
            <a:r>
              <a:rPr lang="de-DE" dirty="0" err="1">
                <a:solidFill>
                  <a:srgbClr val="003056"/>
                </a:solidFill>
              </a:rPr>
              <a:t>to</a:t>
            </a:r>
            <a:r>
              <a:rPr lang="de-DE" dirty="0">
                <a:solidFill>
                  <a:srgbClr val="003056"/>
                </a:solidFill>
              </a:rPr>
              <a:t> </a:t>
            </a:r>
            <a:r>
              <a:rPr lang="de-DE" dirty="0" err="1">
                <a:solidFill>
                  <a:srgbClr val="003056"/>
                </a:solidFill>
              </a:rPr>
              <a:t>the</a:t>
            </a:r>
            <a:r>
              <a:rPr lang="de-DE" dirty="0">
                <a:solidFill>
                  <a:srgbClr val="003056"/>
                </a:solidFill>
              </a:rPr>
              <a:t> same </a:t>
            </a:r>
            <a:r>
              <a:rPr lang="de-DE" dirty="0" err="1">
                <a:solidFill>
                  <a:srgbClr val="003056"/>
                </a:solidFill>
              </a:rPr>
              <a:t>graph</a:t>
            </a:r>
            <a:r>
              <a:rPr lang="de-DE" dirty="0">
                <a:solidFill>
                  <a:srgbClr val="003056"/>
                </a:solidFill>
              </a:rPr>
              <a:t> in multiple different </a:t>
            </a:r>
            <a:r>
              <a:rPr lang="de-DE" dirty="0" err="1">
                <a:solidFill>
                  <a:srgbClr val="003056"/>
                </a:solidFill>
              </a:rPr>
              <a:t>runs</a:t>
            </a:r>
            <a:r>
              <a:rPr lang="de-DE" dirty="0">
                <a:solidFill>
                  <a:srgbClr val="003056"/>
                </a:solidFill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CE1C86C-EF9D-DF71-9496-FAE048FA7204}"/>
              </a:ext>
            </a:extLst>
          </p:cNvPr>
          <p:cNvSpPr txBox="1">
            <a:spLocks/>
          </p:cNvSpPr>
          <p:nvPr/>
        </p:nvSpPr>
        <p:spPr bwMode="auto">
          <a:xfrm>
            <a:off x="1502283" y="5143742"/>
            <a:ext cx="6814133" cy="45006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defPPr>
              <a:defRPr lang="de-DE"/>
            </a:defPPr>
            <a:lvl1pPr marL="0" algn="l" defTabSz="914305" rtl="0" eaLnBrk="1" latinLnBrk="0" hangingPunct="1">
              <a:defRPr sz="1200" kern="1200">
                <a:solidFill>
                  <a:srgbClr val="003056"/>
                </a:solidFill>
                <a:latin typeface="+mn-lt"/>
                <a:ea typeface="+mn-ea"/>
                <a:cs typeface="+mn-cs"/>
              </a:defRPr>
            </a:lvl1pPr>
            <a:lvl2pPr marL="457152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5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57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0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61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14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66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19" algn="l" defTabSz="9143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>
                <a:latin typeface="Calibri"/>
              </a:rPr>
              <a:t>[4] </a:t>
            </a:r>
            <a:r>
              <a:rPr lang="en-US" sz="800" dirty="0" err="1">
                <a:latin typeface="Calibri"/>
              </a:rPr>
              <a:t>Xue</a:t>
            </a:r>
            <a:r>
              <a:rPr lang="en-US" sz="800" dirty="0">
                <a:latin typeface="Calibri"/>
              </a:rPr>
              <a:t>, </a:t>
            </a:r>
            <a:r>
              <a:rPr lang="en-US" sz="800" dirty="0" err="1">
                <a:latin typeface="Calibri"/>
              </a:rPr>
              <a:t>Guotong</a:t>
            </a:r>
            <a:r>
              <a:rPr lang="en-US" sz="800" dirty="0">
                <a:latin typeface="Calibri"/>
              </a:rPr>
              <a:t>, et al. "Dynamic network embedding survey." Neurocomputing 472 (2022): 212-223.</a:t>
            </a:r>
            <a:endParaRPr lang="de-DE" sz="8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5896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452FE0-E782-3087-37A5-980EC8D98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Qualities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Neural</a:t>
            </a:r>
            <a:r>
              <a:rPr lang="de-DE" dirty="0"/>
              <a:t> </a:t>
            </a:r>
            <a:r>
              <a:rPr lang="de-DE" dirty="0" err="1"/>
              <a:t>Embeddings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F876D4-4942-4E01-DDDE-5B583794A0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003056"/>
                </a:solidFill>
              </a:rPr>
              <a:t>Brief </a:t>
            </a:r>
            <a:r>
              <a:rPr lang="de-DE" dirty="0" err="1">
                <a:solidFill>
                  <a:srgbClr val="003056"/>
                </a:solidFill>
              </a:rPr>
              <a:t>Logistics</a:t>
            </a:r>
            <a:endParaRPr lang="de-DE" dirty="0">
              <a:solidFill>
                <a:srgbClr val="003056"/>
              </a:solidFill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606C6F4-7C85-FAF8-796B-7F8DB5996E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0" i="0" u="none" strike="noStrike" baseline="0" dirty="0">
                <a:solidFill>
                  <a:srgbClr val="003056"/>
                </a:solidFill>
                <a:latin typeface="Calibri" panose="020F0502020204030204" pitchFamily="34" charset="0"/>
              </a:rPr>
              <a:t>Language: English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b="0" i="0" u="none" strike="noStrike" baseline="0" dirty="0">
              <a:solidFill>
                <a:srgbClr val="003056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0" i="0" u="none" strike="noStrike" baseline="0" dirty="0">
                <a:solidFill>
                  <a:srgbClr val="003056"/>
                </a:solidFill>
                <a:latin typeface="Calibri" panose="020F0502020204030204" pitchFamily="34" charset="0"/>
              </a:rPr>
              <a:t>Duration: 6 </a:t>
            </a:r>
            <a:r>
              <a:rPr lang="de-DE" sz="1600" b="0" i="0" u="none" strike="noStrike" baseline="0" dirty="0" err="1">
                <a:solidFill>
                  <a:srgbClr val="003056"/>
                </a:solidFill>
                <a:latin typeface="Calibri" panose="020F0502020204030204" pitchFamily="34" charset="0"/>
              </a:rPr>
              <a:t>months</a:t>
            </a:r>
            <a:r>
              <a:rPr lang="de-DE" sz="1600" b="0" i="0" u="none" strike="noStrike" baseline="0" dirty="0">
                <a:solidFill>
                  <a:srgbClr val="003056"/>
                </a:solidFill>
                <a:latin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0" i="0" u="none" strike="noStrike" baseline="0" dirty="0">
              <a:solidFill>
                <a:srgbClr val="003056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solidFill>
                  <a:srgbClr val="003056"/>
                </a:solidFill>
                <a:latin typeface="Calibri" panose="020F0502020204030204" pitchFamily="34" charset="0"/>
              </a:rPr>
              <a:t>Min/Max number of participants: 3-5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b="0" i="0" u="none" strike="noStrike" baseline="0" dirty="0">
              <a:solidFill>
                <a:srgbClr val="003056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0" i="0" u="none" strike="noStrike" baseline="0" dirty="0" err="1">
                <a:solidFill>
                  <a:srgbClr val="003056"/>
                </a:solidFill>
                <a:latin typeface="Calibri" panose="020F0502020204030204" pitchFamily="34" charset="0"/>
              </a:rPr>
              <a:t>Prerequisites</a:t>
            </a:r>
            <a:r>
              <a:rPr lang="de-DE" sz="1600" b="0" i="0" u="none" strike="noStrike" baseline="0" dirty="0">
                <a:solidFill>
                  <a:srgbClr val="003056"/>
                </a:solidFill>
                <a:latin typeface="Calibri" panose="020F0502020204030204" pitchFamily="34" charset="0"/>
              </a:rPr>
              <a:t>: Strong </a:t>
            </a:r>
            <a:r>
              <a:rPr lang="de-DE" sz="1600" b="0" i="0" u="none" strike="noStrike" baseline="0" dirty="0" err="1">
                <a:solidFill>
                  <a:srgbClr val="003056"/>
                </a:solidFill>
                <a:latin typeface="Calibri" panose="020F0502020204030204" pitchFamily="34" charset="0"/>
              </a:rPr>
              <a:t>programming</a:t>
            </a:r>
            <a:r>
              <a:rPr lang="de-DE" sz="1600" b="0" i="0" u="none" strike="noStrike" baseline="0" dirty="0">
                <a:solidFill>
                  <a:srgbClr val="003056"/>
                </a:solidFill>
                <a:latin typeface="Calibri" panose="020F0502020204030204" pitchFamily="34" charset="0"/>
              </a:rPr>
              <a:t> </a:t>
            </a:r>
            <a:r>
              <a:rPr lang="de-DE" sz="1600" b="0" i="0" u="none" strike="noStrike" baseline="0" dirty="0" err="1">
                <a:solidFill>
                  <a:srgbClr val="003056"/>
                </a:solidFill>
                <a:latin typeface="Calibri" panose="020F0502020204030204" pitchFamily="34" charset="0"/>
              </a:rPr>
              <a:t>skills</a:t>
            </a:r>
            <a:r>
              <a:rPr lang="de-DE" sz="1600" b="0" i="0" u="none" strike="noStrike" baseline="0" dirty="0">
                <a:solidFill>
                  <a:srgbClr val="003056"/>
                </a:solidFill>
                <a:latin typeface="Calibri" panose="020F0502020204030204" pitchFamily="34" charset="0"/>
              </a:rPr>
              <a:t>, </a:t>
            </a:r>
            <a:r>
              <a:rPr lang="de-DE" sz="1600" b="0" i="0" u="none" strike="noStrike" baseline="0" dirty="0" err="1">
                <a:solidFill>
                  <a:srgbClr val="003056"/>
                </a:solidFill>
                <a:latin typeface="Calibri" panose="020F0502020204030204" pitchFamily="34" charset="0"/>
              </a:rPr>
              <a:t>knowledge</a:t>
            </a:r>
            <a:r>
              <a:rPr lang="de-DE" sz="1600" b="0" i="0" u="none" strike="noStrike" baseline="0" dirty="0">
                <a:solidFill>
                  <a:srgbClr val="003056"/>
                </a:solidFill>
                <a:latin typeface="Calibri" panose="020F0502020204030204" pitchFamily="34" charset="0"/>
              </a:rPr>
              <a:t> in </a:t>
            </a:r>
            <a:r>
              <a:rPr lang="de-DE" sz="1600" b="0" i="0" u="none" strike="noStrike" baseline="0" dirty="0" err="1">
                <a:solidFill>
                  <a:srgbClr val="003056"/>
                </a:solidFill>
                <a:latin typeface="Calibri" panose="020F0502020204030204" pitchFamily="34" charset="0"/>
              </a:rPr>
              <a:t>machine</a:t>
            </a:r>
            <a:r>
              <a:rPr lang="de-DE" sz="1600" b="0" i="0" u="none" strike="noStrike" baseline="0" dirty="0">
                <a:solidFill>
                  <a:srgbClr val="003056"/>
                </a:solidFill>
                <a:latin typeface="Calibri" panose="020F0502020204030204" pitchFamily="34" charset="0"/>
              </a:rPr>
              <a:t> </a:t>
            </a:r>
            <a:r>
              <a:rPr lang="de-DE" sz="1600" b="0" i="0" u="none" strike="noStrike" baseline="0" dirty="0" err="1">
                <a:solidFill>
                  <a:srgbClr val="003056"/>
                </a:solidFill>
                <a:latin typeface="Calibri" panose="020F0502020204030204" pitchFamily="34" charset="0"/>
              </a:rPr>
              <a:t>learning</a:t>
            </a:r>
            <a:r>
              <a:rPr lang="de-DE" sz="1600" b="0" i="0" u="none" strike="noStrike" baseline="0" dirty="0">
                <a:solidFill>
                  <a:srgbClr val="003056"/>
                </a:solidFill>
                <a:latin typeface="Calibri" panose="020F0502020204030204" pitchFamily="34" charset="0"/>
              </a:rPr>
              <a:t> </a:t>
            </a:r>
          </a:p>
          <a:p>
            <a:endParaRPr lang="de-DE" sz="1800" b="0" i="0" u="none" strike="noStrike" baseline="0" dirty="0">
              <a:solidFill>
                <a:srgbClr val="003056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003056"/>
                </a:solidFill>
              </a:rPr>
              <a:t>Work </a:t>
            </a:r>
            <a:r>
              <a:rPr lang="de-DE" sz="1600" dirty="0" err="1">
                <a:solidFill>
                  <a:srgbClr val="003056"/>
                </a:solidFill>
              </a:rPr>
              <a:t>process</a:t>
            </a:r>
            <a:r>
              <a:rPr lang="de-DE" sz="1600" dirty="0">
                <a:solidFill>
                  <a:srgbClr val="003056"/>
                </a:solidFill>
              </a:rPr>
              <a:t>: </a:t>
            </a:r>
          </a:p>
          <a:p>
            <a:pPr marL="465660" lvl="1" indent="-285750">
              <a:buFont typeface="Courier New" panose="02070309020205020404" pitchFamily="49" charset="0"/>
              <a:buChar char="o"/>
            </a:pPr>
            <a:r>
              <a:rPr lang="de-DE" sz="1400" dirty="0">
                <a:solidFill>
                  <a:srgbClr val="003056"/>
                </a:solidFill>
              </a:rPr>
              <a:t>Lots </a:t>
            </a:r>
            <a:r>
              <a:rPr lang="de-DE" sz="1400" dirty="0" err="1">
                <a:solidFill>
                  <a:srgbClr val="003056"/>
                </a:solidFill>
              </a:rPr>
              <a:t>of</a:t>
            </a:r>
            <a:r>
              <a:rPr lang="de-DE" sz="1400" dirty="0">
                <a:solidFill>
                  <a:srgbClr val="003056"/>
                </a:solidFill>
              </a:rPr>
              <a:t> Coding and Simulation</a:t>
            </a:r>
          </a:p>
          <a:p>
            <a:pPr marL="465660" lvl="1" indent="-285750">
              <a:buFont typeface="Courier New" panose="02070309020205020404" pitchFamily="49" charset="0"/>
              <a:buChar char="o"/>
            </a:pPr>
            <a:r>
              <a:rPr lang="de-DE" sz="1400" dirty="0">
                <a:solidFill>
                  <a:srgbClr val="003056"/>
                </a:solidFill>
              </a:rPr>
              <a:t>Regular </a:t>
            </a:r>
            <a:r>
              <a:rPr lang="de-DE" sz="1400" dirty="0" err="1">
                <a:solidFill>
                  <a:srgbClr val="003056"/>
                </a:solidFill>
              </a:rPr>
              <a:t>meetings</a:t>
            </a:r>
            <a:r>
              <a:rPr lang="de-DE" sz="1400" dirty="0">
                <a:solidFill>
                  <a:srgbClr val="003056"/>
                </a:solidFill>
              </a:rPr>
              <a:t> </a:t>
            </a:r>
            <a:r>
              <a:rPr lang="de-DE" sz="1400" dirty="0" err="1">
                <a:solidFill>
                  <a:srgbClr val="003056"/>
                </a:solidFill>
              </a:rPr>
              <a:t>with</a:t>
            </a:r>
            <a:r>
              <a:rPr lang="de-DE" sz="1400" dirty="0">
                <a:solidFill>
                  <a:srgbClr val="003056"/>
                </a:solidFill>
              </a:rPr>
              <a:t> </a:t>
            </a:r>
            <a:r>
              <a:rPr lang="de-DE" sz="1400" dirty="0" err="1">
                <a:solidFill>
                  <a:srgbClr val="003056"/>
                </a:solidFill>
              </a:rPr>
              <a:t>supervisor</a:t>
            </a:r>
            <a:endParaRPr lang="de-DE" sz="1400" dirty="0">
              <a:solidFill>
                <a:srgbClr val="003056"/>
              </a:solidFill>
            </a:endParaRPr>
          </a:p>
          <a:p>
            <a:pPr marL="465660" lvl="1" indent="-285750">
              <a:buFont typeface="Courier New" panose="02070309020205020404" pitchFamily="49" charset="0"/>
              <a:buChar char="o"/>
            </a:pPr>
            <a:r>
              <a:rPr lang="de-DE" sz="1400" dirty="0" err="1">
                <a:solidFill>
                  <a:srgbClr val="003056"/>
                </a:solidFill>
              </a:rPr>
              <a:t>Two</a:t>
            </a:r>
            <a:r>
              <a:rPr lang="de-DE" sz="1400" dirty="0">
                <a:solidFill>
                  <a:srgbClr val="003056"/>
                </a:solidFill>
              </a:rPr>
              <a:t> </a:t>
            </a:r>
            <a:r>
              <a:rPr lang="de-DE" sz="1400" dirty="0" err="1">
                <a:solidFill>
                  <a:srgbClr val="003056"/>
                </a:solidFill>
              </a:rPr>
              <a:t>mandatory</a:t>
            </a:r>
            <a:r>
              <a:rPr lang="de-DE" sz="1400" dirty="0">
                <a:solidFill>
                  <a:srgbClr val="003056"/>
                </a:solidFill>
              </a:rPr>
              <a:t> </a:t>
            </a:r>
            <a:r>
              <a:rPr lang="de-DE" sz="1400" dirty="0" err="1">
                <a:solidFill>
                  <a:srgbClr val="003056"/>
                </a:solidFill>
              </a:rPr>
              <a:t>presentations</a:t>
            </a:r>
            <a:r>
              <a:rPr lang="de-DE" sz="1400" dirty="0">
                <a:solidFill>
                  <a:srgbClr val="003056"/>
                </a:solidFill>
              </a:rPr>
              <a:t> </a:t>
            </a:r>
            <a:r>
              <a:rPr lang="de-DE" sz="1400" dirty="0" err="1">
                <a:solidFill>
                  <a:srgbClr val="003056"/>
                </a:solidFill>
              </a:rPr>
              <a:t>to</a:t>
            </a:r>
            <a:r>
              <a:rPr lang="de-DE" sz="1400" dirty="0">
                <a:solidFill>
                  <a:srgbClr val="003056"/>
                </a:solidFill>
              </a:rPr>
              <a:t> </a:t>
            </a:r>
            <a:r>
              <a:rPr lang="de-DE" sz="1400" dirty="0" err="1">
                <a:solidFill>
                  <a:srgbClr val="003056"/>
                </a:solidFill>
              </a:rPr>
              <a:t>present</a:t>
            </a:r>
            <a:r>
              <a:rPr lang="de-DE" sz="1400" dirty="0">
                <a:solidFill>
                  <a:srgbClr val="003056"/>
                </a:solidFill>
              </a:rPr>
              <a:t> </a:t>
            </a:r>
            <a:r>
              <a:rPr lang="de-DE" sz="1400" dirty="0" err="1">
                <a:solidFill>
                  <a:srgbClr val="003056"/>
                </a:solidFill>
              </a:rPr>
              <a:t>you</a:t>
            </a:r>
            <a:r>
              <a:rPr lang="de-DE" sz="1400" dirty="0">
                <a:solidFill>
                  <a:srgbClr val="003056"/>
                </a:solidFill>
              </a:rPr>
              <a:t> </a:t>
            </a:r>
            <a:r>
              <a:rPr lang="de-DE" sz="1400" dirty="0" err="1">
                <a:solidFill>
                  <a:srgbClr val="003056"/>
                </a:solidFill>
              </a:rPr>
              <a:t>work</a:t>
            </a:r>
            <a:r>
              <a:rPr lang="de-DE" sz="1400" dirty="0">
                <a:solidFill>
                  <a:srgbClr val="003056"/>
                </a:solidFill>
              </a:rPr>
              <a:t> (</a:t>
            </a:r>
            <a:r>
              <a:rPr lang="de-DE" sz="1400" dirty="0" err="1">
                <a:solidFill>
                  <a:srgbClr val="003056"/>
                </a:solidFill>
              </a:rPr>
              <a:t>midterm</a:t>
            </a:r>
            <a:r>
              <a:rPr lang="de-DE" sz="1400" dirty="0">
                <a:solidFill>
                  <a:srgbClr val="003056"/>
                </a:solidFill>
              </a:rPr>
              <a:t> and </a:t>
            </a:r>
            <a:r>
              <a:rPr lang="de-DE" sz="1400" dirty="0" err="1">
                <a:solidFill>
                  <a:srgbClr val="003056"/>
                </a:solidFill>
              </a:rPr>
              <a:t>endterm</a:t>
            </a:r>
            <a:r>
              <a:rPr lang="de-DE" sz="1400" dirty="0">
                <a:solidFill>
                  <a:srgbClr val="003056"/>
                </a:solidFill>
              </a:rPr>
              <a:t>)</a:t>
            </a:r>
          </a:p>
          <a:p>
            <a:pPr marL="465660" lvl="1" indent="-285750">
              <a:buFont typeface="Courier New" panose="02070309020205020404" pitchFamily="49" charset="0"/>
              <a:buChar char="o"/>
            </a:pPr>
            <a:r>
              <a:rPr lang="de-DE" sz="1400" dirty="0" err="1">
                <a:solidFill>
                  <a:srgbClr val="003056"/>
                </a:solidFill>
              </a:rPr>
              <a:t>Written</a:t>
            </a:r>
            <a:r>
              <a:rPr lang="de-DE" sz="1400" dirty="0">
                <a:solidFill>
                  <a:srgbClr val="003056"/>
                </a:solidFill>
              </a:rPr>
              <a:t> </a:t>
            </a:r>
            <a:r>
              <a:rPr lang="de-DE" sz="1400" dirty="0" err="1">
                <a:solidFill>
                  <a:srgbClr val="003056"/>
                </a:solidFill>
              </a:rPr>
              <a:t>report</a:t>
            </a:r>
            <a:r>
              <a:rPr lang="de-DE" sz="1400" dirty="0">
                <a:solidFill>
                  <a:srgbClr val="003056"/>
                </a:solidFill>
              </a:rPr>
              <a:t> </a:t>
            </a:r>
            <a:r>
              <a:rPr lang="de-DE" sz="1400" dirty="0" err="1">
                <a:solidFill>
                  <a:srgbClr val="003056"/>
                </a:solidFill>
              </a:rPr>
              <a:t>to</a:t>
            </a:r>
            <a:r>
              <a:rPr lang="de-DE" sz="1400" dirty="0">
                <a:solidFill>
                  <a:srgbClr val="003056"/>
                </a:solidFill>
              </a:rPr>
              <a:t> </a:t>
            </a:r>
            <a:r>
              <a:rPr lang="de-DE" sz="1400" dirty="0" err="1">
                <a:solidFill>
                  <a:srgbClr val="003056"/>
                </a:solidFill>
              </a:rPr>
              <a:t>be</a:t>
            </a:r>
            <a:r>
              <a:rPr lang="de-DE" sz="1400" dirty="0">
                <a:solidFill>
                  <a:srgbClr val="003056"/>
                </a:solidFill>
              </a:rPr>
              <a:t> </a:t>
            </a:r>
            <a:r>
              <a:rPr lang="de-DE" sz="1400" dirty="0" err="1">
                <a:solidFill>
                  <a:srgbClr val="003056"/>
                </a:solidFill>
              </a:rPr>
              <a:t>submitted</a:t>
            </a:r>
            <a:r>
              <a:rPr lang="de-DE" sz="1400" dirty="0">
                <a:solidFill>
                  <a:srgbClr val="003056"/>
                </a:solidFill>
              </a:rPr>
              <a:t> at </a:t>
            </a:r>
            <a:r>
              <a:rPr lang="de-DE" sz="1400" dirty="0" err="1">
                <a:solidFill>
                  <a:srgbClr val="003056"/>
                </a:solidFill>
              </a:rPr>
              <a:t>the</a:t>
            </a:r>
            <a:r>
              <a:rPr lang="de-DE" sz="1400" dirty="0">
                <a:solidFill>
                  <a:srgbClr val="003056"/>
                </a:solidFill>
              </a:rPr>
              <a:t> end</a:t>
            </a:r>
          </a:p>
        </p:txBody>
      </p:sp>
    </p:spTree>
    <p:extLst>
      <p:ext uri="{BB962C8B-B14F-4D97-AF65-F5344CB8AC3E}">
        <p14:creationId xmlns:p14="http://schemas.microsoft.com/office/powerpoint/2010/main" val="2261276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8360908D-A1DC-61EE-965E-6D6B2FB90B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1800" dirty="0">
                <a:latin typeface="Calibri"/>
              </a:rPr>
              <a:t>[1] </a:t>
            </a:r>
            <a:r>
              <a:rPr lang="en-US" sz="1800" dirty="0">
                <a:latin typeface="Calibri"/>
              </a:rPr>
              <a:t>Cui, Peng, et al. "A survey on network embedding." IEEE transactions on knowledge and data engineering 31.5 (2018): 833-852.</a:t>
            </a:r>
          </a:p>
          <a:p>
            <a:endParaRPr lang="en-US" sz="1800" dirty="0">
              <a:latin typeface="Calibri"/>
            </a:endParaRPr>
          </a:p>
          <a:p>
            <a:r>
              <a:rPr lang="en-US" sz="1800" dirty="0">
                <a:latin typeface="Calibri"/>
              </a:rPr>
              <a:t>[2] </a:t>
            </a:r>
            <a:r>
              <a:rPr lang="en-US" sz="1800" dirty="0" err="1">
                <a:latin typeface="Calibri"/>
              </a:rPr>
              <a:t>Kipf</a:t>
            </a:r>
            <a:r>
              <a:rPr lang="en-US" sz="1800" dirty="0">
                <a:latin typeface="Calibri"/>
              </a:rPr>
              <a:t>, Thomas N., and Max Welling. "Semi-supervised classification with graph convolutional networks</a:t>
            </a:r>
            <a:r>
              <a:rPr lang="en-US" sz="1800" i="1" dirty="0">
                <a:latin typeface="Calibri"/>
              </a:rPr>
              <a:t>." International Conference on Learning Representations</a:t>
            </a:r>
            <a:r>
              <a:rPr lang="en-US" sz="1800" dirty="0">
                <a:latin typeface="Calibri"/>
              </a:rPr>
              <a:t> (2017).</a:t>
            </a:r>
          </a:p>
          <a:p>
            <a:endParaRPr lang="en-US" dirty="0"/>
          </a:p>
          <a:p>
            <a:r>
              <a:rPr lang="de-DE" sz="1800" dirty="0">
                <a:latin typeface="Calibri"/>
              </a:rPr>
              <a:t>[3] </a:t>
            </a:r>
            <a:r>
              <a:rPr lang="en-US" sz="1800" dirty="0">
                <a:latin typeface="Calibri"/>
              </a:rPr>
              <a:t>Schumacher, Tobias, et al. "The effects of randomness on the stability of node embeddings." Joint European Conference on Machine Learning and Knowledge Discovery in Databases. Springer, Cham, 2021.</a:t>
            </a:r>
          </a:p>
          <a:p>
            <a:endParaRPr lang="en-US" dirty="0"/>
          </a:p>
          <a:p>
            <a:r>
              <a:rPr lang="de-DE" sz="1800" dirty="0">
                <a:latin typeface="Calibri"/>
              </a:rPr>
              <a:t>[4] </a:t>
            </a:r>
            <a:r>
              <a:rPr lang="en-US" sz="1800" dirty="0" err="1">
                <a:latin typeface="Calibri"/>
              </a:rPr>
              <a:t>Xue</a:t>
            </a:r>
            <a:r>
              <a:rPr lang="en-US" sz="1800" dirty="0">
                <a:latin typeface="Calibri"/>
              </a:rPr>
              <a:t>, </a:t>
            </a:r>
            <a:r>
              <a:rPr lang="en-US" sz="1800" dirty="0" err="1">
                <a:latin typeface="Calibri"/>
              </a:rPr>
              <a:t>Guotong</a:t>
            </a:r>
            <a:r>
              <a:rPr lang="en-US" sz="1800" dirty="0">
                <a:latin typeface="Calibri"/>
              </a:rPr>
              <a:t>, et al. "Dynamic network embedding survey." Neurocomputing 472 (2022): 212-223.</a:t>
            </a:r>
            <a:endParaRPr lang="de-DE" sz="1800" dirty="0">
              <a:latin typeface="Calibri"/>
            </a:endParaRPr>
          </a:p>
          <a:p>
            <a:endParaRPr lang="en-US" sz="1800" dirty="0">
              <a:latin typeface="Calibri"/>
            </a:endParaRPr>
          </a:p>
          <a:p>
            <a:endParaRPr lang="en-US" dirty="0"/>
          </a:p>
          <a:p>
            <a:endParaRPr lang="de-DE" sz="1800" dirty="0">
              <a:latin typeface="Calibri"/>
            </a:endParaRPr>
          </a:p>
          <a:p>
            <a:endParaRPr lang="en-US" sz="1800" dirty="0">
              <a:latin typeface="Calibri"/>
            </a:endParaRP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209C306-EB93-730E-A15D-B8D7854DC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061768500"/>
      </p:ext>
    </p:extLst>
  </p:cSld>
  <p:clrMapOvr>
    <a:masterClrMapping/>
  </p:clrMapOvr>
</p:sld>
</file>

<file path=ppt/theme/theme1.xml><?xml version="1.0" encoding="utf-8"?>
<a:theme xmlns:a="http://schemas.openxmlformats.org/drawingml/2006/main" name="1_Präsentation_Master_RWTH_Verwaltung">
  <a:themeElements>
    <a:clrScheme name="Uni Mannheim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prstGeom prst="rect">
          <a:avLst/>
        </a:prstGeom>
        <a:noFill/>
      </a:spPr>
      <a:bodyPr/>
      <a:lstStyle/>
    </a:tx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586</Words>
  <Application>Microsoft Office PowerPoint</Application>
  <DocSecurity>0</DocSecurity>
  <PresentationFormat>Bildschirmpräsentation (16:10)</PresentationFormat>
  <Paragraphs>79</Paragraphs>
  <Slides>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Symbol</vt:lpstr>
      <vt:lpstr>Wingdings</vt:lpstr>
      <vt:lpstr>1_Präsentation_Master_RWTH_Verwaltung</vt:lpstr>
      <vt:lpstr>Qualities of Neural Embeddings</vt:lpstr>
      <vt:lpstr>Qualities of Neural Embeddings</vt:lpstr>
      <vt:lpstr>Qualities of Neural Embeddings</vt:lpstr>
      <vt:lpstr>Qualities of Neural Embeddings</vt:lpstr>
      <vt:lpstr>Qualities of Neural Embeddings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Albert-László Barabási</dc:creator>
  <cp:keywords/>
  <dc:description/>
  <cp:lastModifiedBy>Tobias Schumacher</cp:lastModifiedBy>
  <cp:revision>612</cp:revision>
  <dcterms:created xsi:type="dcterms:W3CDTF">2013-06-03T05:58:59Z</dcterms:created>
  <dcterms:modified xsi:type="dcterms:W3CDTF">2022-08-31T13:21:42Z</dcterms:modified>
  <cp:category/>
  <dc:identifier/>
  <cp:contentStatus/>
  <dc:language/>
  <cp:version/>
</cp:coreProperties>
</file>