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64" r:id="rId2"/>
  </p:sldMasterIdLst>
  <p:notesMasterIdLst>
    <p:notesMasterId r:id="rId6"/>
  </p:notesMasterIdLst>
  <p:handoutMasterIdLst>
    <p:handoutMasterId r:id="rId7"/>
  </p:handoutMasterIdLst>
  <p:sldIdLst>
    <p:sldId id="918" r:id="rId3"/>
    <p:sldId id="916" r:id="rId4"/>
    <p:sldId id="919" r:id="rId5"/>
  </p:sldIdLst>
  <p:sldSz cx="10668000" cy="7620000"/>
  <p:notesSz cx="6797675" cy="992822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News Gothic MT" panose="020B0504020203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News Gothic MT" panose="020B0504020203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News Gothic MT" panose="020B0504020203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News Gothic MT" panose="020B0504020203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News Gothic MT" panose="020B0504020203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News Gothic MT" panose="020B0504020203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News Gothic MT" panose="020B0504020203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News Gothic MT" panose="020B0504020203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News Gothic MT" panose="020B0504020203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33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3366"/>
    <a:srgbClr val="666699"/>
    <a:srgbClr val="E7E7EF"/>
    <a:srgbClr val="000066"/>
    <a:srgbClr val="FF8AFF"/>
    <a:srgbClr val="F35B1B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61" autoAdjust="0"/>
  </p:normalViewPr>
  <p:slideViewPr>
    <p:cSldViewPr snapToGrid="0">
      <p:cViewPr varScale="1">
        <p:scale>
          <a:sx n="92" d="100"/>
          <a:sy n="92" d="100"/>
        </p:scale>
        <p:origin x="1068" y="66"/>
      </p:cViewPr>
      <p:guideLst>
        <p:guide orient="horz" pos="3024"/>
        <p:guide pos="33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08"/>
    </p:cViewPr>
  </p:sorterViewPr>
  <p:notesViewPr>
    <p:cSldViewPr snapToGrid="0">
      <p:cViewPr varScale="1">
        <p:scale>
          <a:sx n="78" d="100"/>
          <a:sy n="78" d="100"/>
        </p:scale>
        <p:origin x="3978" y="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C9FC000E-35DA-F583-B05C-63F3C4DFCC9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9525" y="9439275"/>
            <a:ext cx="296068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14" tIns="46555" rIns="93114" bIns="46555" numCol="1" anchor="b" anchorCtr="0" compatLnSpc="1">
            <a:prstTxWarp prst="textNoShape">
              <a:avLst/>
            </a:prstTxWarp>
          </a:bodyPr>
          <a:lstStyle>
            <a:lvl1pPr algn="r" defTabSz="92868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40AA294-B74D-4294-8A61-5ED6C0539EE5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6915486-6172-0240-C815-07E38B7D7F7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8500" y="635000"/>
            <a:ext cx="5400675" cy="3857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8CE155F-619E-ECDD-7091-233BF974F88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22813"/>
            <a:ext cx="4984750" cy="3908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143" tIns="45263" rIns="92143" bIns="452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5625" algn="l" defTabSz="9112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>
            <a:extLst>
              <a:ext uri="{FF2B5EF4-FFF2-40B4-BE49-F238E27FC236}">
                <a16:creationId xmlns:a16="http://schemas.microsoft.com/office/drawing/2014/main" id="{3D33D364-6917-2875-20CD-6A1C1C55850A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899" tIns="47951" rIns="95899" bIns="47951"/>
          <a:lstStyle>
            <a:lvl1pPr>
              <a:defRPr sz="2400">
                <a:solidFill>
                  <a:schemeClr val="tx1"/>
                </a:solidFill>
                <a:latin typeface="News Gothic MT" panose="020B0504020203020204" pitchFamily="34" charset="0"/>
                <a:cs typeface="Arial" panose="020B0604020202020204" pitchFamily="34" charset="0"/>
              </a:defRPr>
            </a:lvl1pPr>
            <a:lvl2pPr marL="741363" indent="-284163">
              <a:defRPr sz="2400">
                <a:solidFill>
                  <a:schemeClr val="tx1"/>
                </a:solidFill>
                <a:latin typeface="News Gothic MT" panose="020B0504020203020204" pitchFamily="34" charset="0"/>
                <a:cs typeface="Arial" panose="020B0604020202020204" pitchFamily="34" charset="0"/>
              </a:defRPr>
            </a:lvl2pPr>
            <a:lvl3pPr marL="1141413" indent="-227013">
              <a:defRPr sz="2400">
                <a:solidFill>
                  <a:schemeClr val="tx1"/>
                </a:solidFill>
                <a:latin typeface="News Gothic MT" panose="020B0504020203020204" pitchFamily="34" charset="0"/>
                <a:cs typeface="Arial" panose="020B0604020202020204" pitchFamily="34" charset="0"/>
              </a:defRPr>
            </a:lvl3pPr>
            <a:lvl4pPr marL="1598613" indent="-227013">
              <a:defRPr sz="2400">
                <a:solidFill>
                  <a:schemeClr val="tx1"/>
                </a:solidFill>
                <a:latin typeface="News Gothic MT" panose="020B0504020203020204" pitchFamily="34" charset="0"/>
                <a:cs typeface="Arial" panose="020B0604020202020204" pitchFamily="34" charset="0"/>
              </a:defRPr>
            </a:lvl4pPr>
            <a:lvl5pPr marL="2055813" indent="-227013">
              <a:defRPr sz="2400">
                <a:solidFill>
                  <a:schemeClr val="tx1"/>
                </a:solidFill>
                <a:latin typeface="News Gothic MT" panose="020B0504020203020204" pitchFamily="34" charset="0"/>
                <a:cs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anose="020B0504020203020204" pitchFamily="34" charset="0"/>
                <a:cs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anose="020B0504020203020204" pitchFamily="34" charset="0"/>
                <a:cs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anose="020B0504020203020204" pitchFamily="34" charset="0"/>
                <a:cs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anose="020B0504020203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6863877-D7D1-449B-84ED-1BA9FD0F33CD}" type="slidenum">
              <a:rPr lang="en-US" altLang="de-DE" sz="2300"/>
              <a:pPr eaLnBrk="1" hangingPunct="1"/>
              <a:t>2</a:t>
            </a:fld>
            <a:endParaRPr lang="en-US" altLang="de-DE" sz="23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B27C7AF2-7B35-B782-2C0C-DD576BB78BA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9EA28C02-DCEA-89CA-3E99-6B60345A7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ED125A6A-0614-79AE-1C3F-B802CBB348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113" y="7158038"/>
            <a:ext cx="10679113" cy="549275"/>
          </a:xfrm>
          <a:prstGeom prst="rect">
            <a:avLst/>
          </a:prstGeom>
          <a:solidFill>
            <a:srgbClr val="003B53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ECAA60DF-F636-F190-1C47-5BF2966E14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7235825"/>
            <a:ext cx="1023937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News Gothic MT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altLang="de-DE" sz="1400" dirty="0">
                <a:solidFill>
                  <a:schemeClr val="bg1"/>
                </a:solidFill>
                <a:latin typeface="Arial" panose="020B0604020202020204" pitchFamily="34" charset="0"/>
              </a:rPr>
              <a:t>Universität Mannheim – Bizer: Data Mining I – FSS2018 (Version: 19.1.2018) –  Slide </a:t>
            </a:r>
            <a:fld id="{ADCC0E7D-EB35-443E-90CD-D54D54146ADA}" type="slidenum">
              <a:rPr lang="de-DE" altLang="de-DE" sz="1400" smtClean="0">
                <a:solidFill>
                  <a:schemeClr val="bg1"/>
                </a:solidFill>
                <a:latin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r>
              <a:rPr lang="de-DE" altLang="de-DE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56E282-6061-515D-4FD6-15CC0A1E82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92150"/>
            <a:ext cx="10668000" cy="215900"/>
          </a:xfrm>
          <a:prstGeom prst="rect">
            <a:avLst/>
          </a:prstGeom>
          <a:solidFill>
            <a:srgbClr val="003B53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pic>
        <p:nvPicPr>
          <p:cNvPr id="7" name="Picture 14" descr="Schloss I (NB)">
            <a:extLst>
              <a:ext uri="{FF2B5EF4-FFF2-40B4-BE49-F238E27FC236}">
                <a16:creationId xmlns:a16="http://schemas.microsoft.com/office/drawing/2014/main" id="{36AD67DD-C02A-EE7C-302A-B7FD7AF87D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900113"/>
            <a:ext cx="10814050" cy="625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0">
            <a:extLst>
              <a:ext uri="{FF2B5EF4-FFF2-40B4-BE49-F238E27FC236}">
                <a16:creationId xmlns:a16="http://schemas.microsoft.com/office/drawing/2014/main" id="{9591A671-0DD7-61DF-C8CF-635A6C23F5B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28575"/>
            <a:ext cx="203676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0100" y="2356330"/>
            <a:ext cx="9067800" cy="1633537"/>
          </a:xfrm>
        </p:spPr>
        <p:txBody>
          <a:bodyPr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87881" y="1318461"/>
            <a:ext cx="7467600" cy="998315"/>
          </a:xfr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6968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9149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00963" y="190500"/>
            <a:ext cx="2509837" cy="69564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66688" y="190500"/>
            <a:ext cx="7381875" cy="69564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21314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6688" y="190500"/>
            <a:ext cx="10001250" cy="381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35013" y="1138238"/>
            <a:ext cx="4660900" cy="600868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548313" y="1138238"/>
            <a:ext cx="4662487" cy="600868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80130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6688" y="190500"/>
            <a:ext cx="10001250" cy="381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35013" y="1138238"/>
            <a:ext cx="4660900" cy="600868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548313" y="1138238"/>
            <a:ext cx="4662487" cy="292735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548313" y="4217988"/>
            <a:ext cx="4662487" cy="2928937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5851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6688" y="190500"/>
            <a:ext cx="10001250" cy="381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35013" y="1138238"/>
            <a:ext cx="9475787" cy="6008687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1106622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>
            <a:extLst>
              <a:ext uri="{FF2B5EF4-FFF2-40B4-BE49-F238E27FC236}">
                <a16:creationId xmlns:a16="http://schemas.microsoft.com/office/drawing/2014/main" id="{CC154098-5469-FDD8-C1D2-ACD8E1FAC1F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710863" cy="7620000"/>
            <a:chOff x="0" y="0"/>
            <a:chExt cx="5783" cy="4320"/>
          </a:xfrm>
        </p:grpSpPr>
        <p:grpSp>
          <p:nvGrpSpPr>
            <p:cNvPr id="3" name="Group 21">
              <a:extLst>
                <a:ext uri="{FF2B5EF4-FFF2-40B4-BE49-F238E27FC236}">
                  <a16:creationId xmlns:a16="http://schemas.microsoft.com/office/drawing/2014/main" id="{6574039B-65B8-0AD3-A600-A31045780DB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451" y="0"/>
              <a:ext cx="4332" cy="1910"/>
              <a:chOff x="1451" y="0"/>
              <a:chExt cx="4332" cy="1910"/>
            </a:xfrm>
          </p:grpSpPr>
          <p:sp>
            <p:nvSpPr>
              <p:cNvPr id="7" name="Rectangle 22">
                <a:extLst>
                  <a:ext uri="{FF2B5EF4-FFF2-40B4-BE49-F238E27FC236}">
                    <a16:creationId xmlns:a16="http://schemas.microsoft.com/office/drawing/2014/main" id="{C6A50BD0-69F5-C8CD-894E-D846E0279C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" y="0"/>
                <a:ext cx="136" cy="1774"/>
              </a:xfrm>
              <a:prstGeom prst="rect">
                <a:avLst/>
              </a:prstGeom>
              <a:solidFill>
                <a:srgbClr val="F6A800">
                  <a:alpha val="50195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8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8" name="Rectangle 23">
                <a:extLst>
                  <a:ext uri="{FF2B5EF4-FFF2-40B4-BE49-F238E27FC236}">
                    <a16:creationId xmlns:a16="http://schemas.microsoft.com/office/drawing/2014/main" id="{F2CBF770-CCF6-63F7-A560-6B2D49C87A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" y="1774"/>
                <a:ext cx="4332" cy="136"/>
              </a:xfrm>
              <a:prstGeom prst="rect">
                <a:avLst/>
              </a:prstGeom>
              <a:solidFill>
                <a:srgbClr val="F6A800">
                  <a:alpha val="50195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8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4" name="Group 24">
              <a:extLst>
                <a:ext uri="{FF2B5EF4-FFF2-40B4-BE49-F238E27FC236}">
                  <a16:creationId xmlns:a16="http://schemas.microsoft.com/office/drawing/2014/main" id="{2CCD9EC4-3C18-76CB-AE04-7358031EEC6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842"/>
              <a:ext cx="1519" cy="2478"/>
              <a:chOff x="0" y="1842"/>
              <a:chExt cx="1519" cy="2478"/>
            </a:xfrm>
          </p:grpSpPr>
          <p:sp>
            <p:nvSpPr>
              <p:cNvPr id="5" name="Rectangle 25">
                <a:extLst>
                  <a:ext uri="{FF2B5EF4-FFF2-40B4-BE49-F238E27FC236}">
                    <a16:creationId xmlns:a16="http://schemas.microsoft.com/office/drawing/2014/main" id="{B086EF2C-1E5B-83D8-0DDE-19DEAC9F7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" y="1842"/>
                <a:ext cx="68" cy="2478"/>
              </a:xfrm>
              <a:prstGeom prst="rect">
                <a:avLst/>
              </a:prstGeom>
              <a:solidFill>
                <a:srgbClr val="F6A800">
                  <a:alpha val="50195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8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" name="Rectangle 26">
                <a:extLst>
                  <a:ext uri="{FF2B5EF4-FFF2-40B4-BE49-F238E27FC236}">
                    <a16:creationId xmlns:a16="http://schemas.microsoft.com/office/drawing/2014/main" id="{A14CD006-E157-580B-A69B-54E2E22D8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843"/>
                <a:ext cx="1451" cy="68"/>
              </a:xfrm>
              <a:prstGeom prst="rect">
                <a:avLst/>
              </a:prstGeom>
              <a:solidFill>
                <a:srgbClr val="F6A800">
                  <a:alpha val="50195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8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pic>
        <p:nvPicPr>
          <p:cNvPr id="9" name="Picture 20" descr="hpi_logo_v2_cmyk_sl1_master">
            <a:extLst>
              <a:ext uri="{FF2B5EF4-FFF2-40B4-BE49-F238E27FC236}">
                <a16:creationId xmlns:a16="http://schemas.microsoft.com/office/drawing/2014/main" id="{10777A55-DC86-13B0-1484-8CBE93C351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328613"/>
            <a:ext cx="4586287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04117" y="3810001"/>
            <a:ext cx="7015692" cy="1520472"/>
          </a:xfrm>
        </p:spPr>
        <p:txBody>
          <a:bodyPr anchor="t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04117" y="5409848"/>
            <a:ext cx="7015692" cy="167922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644D92C6-8030-441A-9387-DD4103B98FD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303588" y="7210425"/>
            <a:ext cx="7016750" cy="330200"/>
          </a:xfrm>
        </p:spPr>
        <p:txBody>
          <a:bodyPr anchor="t"/>
          <a:lstStyle>
            <a:lvl1pPr eaLnBrk="0" hangingPunct="0">
              <a:defRPr sz="21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479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folie - Liste ab Ebe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504346" indent="-297528">
              <a:buFont typeface="Arial" pitchFamily="34" charset="0"/>
              <a:buChar char="■"/>
              <a:defRPr/>
            </a:lvl2pPr>
            <a:lvl3pPr marL="1025021" indent="-315670">
              <a:buFont typeface="Arial" pitchFamily="34" charset="0"/>
              <a:buChar char="□"/>
              <a:defRPr/>
            </a:lvl3pPr>
            <a:lvl4pPr marL="1531181" indent="-301156">
              <a:spcBef>
                <a:spcPts val="617"/>
              </a:spcBef>
              <a:buClr>
                <a:schemeClr val="accent1"/>
              </a:buClr>
              <a:buFont typeface="Verdana" pitchFamily="34" charset="0"/>
              <a:buChar char="◊"/>
              <a:defRPr/>
            </a:lvl4pPr>
            <a:lvl5pPr marL="2046412" indent="-308413">
              <a:spcBef>
                <a:spcPts val="617"/>
              </a:spcBef>
              <a:buClr>
                <a:schemeClr val="accent1"/>
              </a:buClr>
              <a:buFont typeface="Verdana" pitchFamily="34" charset="0"/>
              <a:buChar char="●"/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0F0D73-44C5-79A4-2B45-EB54C342E2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53033A-FDC2-0F00-0DD2-D2FF812B25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News Gothic MT" panose="020B0604020202020204" pitchFamily="34" charset="0"/>
              </a:defRPr>
            </a:lvl1pPr>
          </a:lstStyle>
          <a:p>
            <a:pPr>
              <a:defRPr/>
            </a:pPr>
            <a:fld id="{EE05029F-6615-4E16-9390-2C32CE7655A2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5755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folie - Liste ab Ebe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2048227" indent="-301156">
              <a:buClr>
                <a:schemeClr val="accent1"/>
              </a:buClr>
              <a:buFont typeface="Verdana" pitchFamily="34" charset="0"/>
              <a:buChar char="●"/>
              <a:defRPr/>
            </a:lvl4pPr>
            <a:lvl5pPr marL="2046412" indent="-308413">
              <a:buClr>
                <a:schemeClr val="accent1"/>
              </a:buClr>
              <a:buFont typeface="Verdana" pitchFamily="34" charset="0"/>
              <a:buNone/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5292C2-4B1E-3416-CF01-63B5A33A58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E0895ED-E4FD-0AA6-CEE3-CD8B82CDAEE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News Gothic MT" panose="020B0604020202020204" pitchFamily="34" charset="0"/>
              </a:defRPr>
            </a:lvl1pPr>
          </a:lstStyle>
          <a:p>
            <a:pPr>
              <a:defRPr/>
            </a:pPr>
            <a:fld id="{A75FA4C5-7CE4-48F5-B0FF-19345302F838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99207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603FCCA-E3A6-9754-01BF-B68CFCA0ECF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0CFC11-B177-F78C-412A-79DC95828D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News Gothic MT" panose="020B0604020202020204" pitchFamily="34" charset="0"/>
              </a:defRPr>
            </a:lvl1pPr>
          </a:lstStyle>
          <a:p>
            <a:pPr>
              <a:defRPr/>
            </a:pPr>
            <a:fld id="{2273A3B6-D1C6-4CD4-9F3E-E938507F9FDF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3540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1FFC74D-7D47-26C4-807A-4561A62185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B95D918-9B4B-AD9F-1324-8520068085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latin typeface="News Gothic MT" panose="020B0604020202020204" pitchFamily="34" charset="0"/>
              </a:defRPr>
            </a:lvl1pPr>
          </a:lstStyle>
          <a:p>
            <a:pPr>
              <a:defRPr/>
            </a:pPr>
            <a:fld id="{0992C922-91A8-4CD0-BFBC-16AA6392779F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53280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84156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en-Folie - Liste ab Ebe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840000" y="1920000"/>
            <a:ext cx="4620000" cy="5328000"/>
          </a:xfrm>
        </p:spPr>
        <p:txBody>
          <a:bodyPr/>
          <a:lstStyle>
            <a:lvl1pPr marL="0" indent="0">
              <a:buNone/>
              <a:defRPr/>
            </a:lvl1pPr>
            <a:lvl2pPr marL="509789" indent="-304785">
              <a:buFont typeface="Arial" pitchFamily="34" charset="0"/>
              <a:buChar char="■"/>
              <a:defRPr/>
            </a:lvl2pPr>
            <a:lvl3pPr marL="1021392" indent="-304785">
              <a:buFont typeface="Arial" pitchFamily="34" charset="0"/>
              <a:buChar char="□"/>
              <a:defRPr/>
            </a:lvl3pPr>
            <a:lvl4pPr marL="1532995" indent="-304785">
              <a:spcBef>
                <a:spcPts val="617"/>
              </a:spcBef>
              <a:buFont typeface="Verdana" pitchFamily="34" charset="0"/>
              <a:buChar char="◊"/>
              <a:defRPr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724600" y="1920000"/>
            <a:ext cx="4620000" cy="5328000"/>
          </a:xfrm>
        </p:spPr>
        <p:txBody>
          <a:bodyPr/>
          <a:lstStyle>
            <a:lvl1pPr marL="0" indent="0">
              <a:buNone/>
              <a:defRPr/>
            </a:lvl1pPr>
            <a:lvl2pPr marL="509789" indent="-304785">
              <a:buFont typeface="Arial" pitchFamily="34" charset="0"/>
              <a:buChar char="■"/>
              <a:defRPr/>
            </a:lvl2pPr>
            <a:lvl3pPr marL="1021392" indent="-304785">
              <a:buFont typeface="Arial" pitchFamily="34" charset="0"/>
              <a:buChar char="□"/>
              <a:defRPr/>
            </a:lvl3pPr>
            <a:lvl4pPr marL="1532995" indent="-304785">
              <a:spcBef>
                <a:spcPts val="617"/>
              </a:spcBef>
              <a:buFont typeface="Verdana" pitchFamily="34" charset="0"/>
              <a:buChar char="◊"/>
              <a:defRPr/>
            </a:lvl4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D2AB17A-6818-2E2F-09A5-08371285FA8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2BDE5A-E58B-92C9-33B4-34D09047D59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>
                <a:latin typeface="News Gothic MT" panose="020B0604020202020204" pitchFamily="34" charset="0"/>
              </a:defRPr>
            </a:lvl1pPr>
          </a:lstStyle>
          <a:p>
            <a:pPr>
              <a:defRPr/>
            </a:pPr>
            <a:fld id="{EDB9443D-60C0-485C-B589-8BB2144350C6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70657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en-Folie - Liste ab Ebe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840000" y="1920000"/>
            <a:ext cx="4620000" cy="532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5723652" y="1920000"/>
            <a:ext cx="4620000" cy="5328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27C33A3-B7A2-C149-90F8-AD3F94E2E61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6E51B6-DFAA-43BE-AAA0-8CAE79E9649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eaLnBrk="0" hangingPunct="0">
              <a:defRPr>
                <a:latin typeface="News Gothic MT" panose="020B0604020202020204" pitchFamily="34" charset="0"/>
              </a:defRPr>
            </a:lvl1pPr>
          </a:lstStyle>
          <a:p>
            <a:pPr>
              <a:defRPr/>
            </a:pPr>
            <a:fld id="{70E6F4DD-C5E1-4791-AD83-BE46A857929C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5875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78000"/>
            <a:ext cx="4711700" cy="502884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22900" y="1778000"/>
            <a:ext cx="4711700" cy="502884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83AFE-FAEA-6091-E2D3-CC7A1C20F6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7062788"/>
            <a:ext cx="2489200" cy="404812"/>
          </a:xfrm>
          <a:prstGeom prst="rect">
            <a:avLst/>
          </a:prstGeom>
        </p:spPr>
        <p:txBody>
          <a:bodyPr lIns="104498" tIns="52249" rIns="104498" bIns="52249"/>
          <a:lstStyle>
            <a:lvl1pPr eaLnBrk="1" hangingPunct="1">
              <a:defRPr sz="18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803284-D6F0-EFBA-77C3-3CC14139F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A5E72-C7FD-0B4C-9FC0-127EF7DF2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News Gothic MT" panose="020B0604020202020204" pitchFamily="34" charset="0"/>
              </a:defRPr>
            </a:lvl1pPr>
          </a:lstStyle>
          <a:p>
            <a:pPr>
              <a:defRPr/>
            </a:pPr>
            <a:fld id="{83492576-16CA-43B3-B85A-2B340636D8E7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2023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2963" y="4895850"/>
            <a:ext cx="90678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2963" y="3228975"/>
            <a:ext cx="90678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1122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35013" y="1138238"/>
            <a:ext cx="4660900" cy="6008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548313" y="1138238"/>
            <a:ext cx="4662487" cy="6008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7409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96012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3400" y="1704975"/>
            <a:ext cx="4713288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3400" y="2416175"/>
            <a:ext cx="4713288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19725" y="1704975"/>
            <a:ext cx="4714875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19725" y="2416175"/>
            <a:ext cx="4714875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597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6955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0346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303213"/>
            <a:ext cx="3509963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0363" y="303213"/>
            <a:ext cx="5964237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3400" y="1593850"/>
            <a:ext cx="3509963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3746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0738" y="5334000"/>
            <a:ext cx="64008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0738" y="681038"/>
            <a:ext cx="64008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0738" y="5964238"/>
            <a:ext cx="64008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151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3.emf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>
            <a:extLst>
              <a:ext uri="{FF2B5EF4-FFF2-40B4-BE49-F238E27FC236}">
                <a16:creationId xmlns:a16="http://schemas.microsoft.com/office/drawing/2014/main" id="{5509C851-8CF0-3A9A-0DE5-740CE5B9A8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1113" y="7158038"/>
            <a:ext cx="10679113" cy="549275"/>
          </a:xfrm>
          <a:prstGeom prst="rect">
            <a:avLst/>
          </a:prstGeom>
          <a:solidFill>
            <a:srgbClr val="003B53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FD815A04-6ADD-CFE4-C3F0-4FF1E24B3F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63550" y="155575"/>
            <a:ext cx="97043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8425" tIns="49212" rIns="98425" bIns="492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 der Folie</a:t>
            </a:r>
          </a:p>
        </p:txBody>
      </p:sp>
      <p:sp>
        <p:nvSpPr>
          <p:cNvPr id="390147" name="Rectangle 3">
            <a:extLst>
              <a:ext uri="{FF2B5EF4-FFF2-40B4-BE49-F238E27FC236}">
                <a16:creationId xmlns:a16="http://schemas.microsoft.com/office/drawing/2014/main" id="{B15D1F1B-F651-3E49-1B68-7BB821C661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77838" y="1020763"/>
            <a:ext cx="9732962" cy="6126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8425" tIns="49212" rIns="98425" bIns="492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Klicken Sie,  um die Formate des Vorlagentextes zu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</a:t>
            </a:r>
            <a:r>
              <a:rPr lang="de-DE" dirty="0" err="1"/>
              <a:t>EbeneU</a:t>
            </a:r>
            <a:endParaRPr lang="de-DE" dirty="0"/>
          </a:p>
        </p:txBody>
      </p:sp>
      <p:sp>
        <p:nvSpPr>
          <p:cNvPr id="1029" name="Text Box 6">
            <a:extLst>
              <a:ext uri="{FF2B5EF4-FFF2-40B4-BE49-F238E27FC236}">
                <a16:creationId xmlns:a16="http://schemas.microsoft.com/office/drawing/2014/main" id="{B8E270DB-C6CB-6F85-7961-B93598CA0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235825"/>
            <a:ext cx="10239375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News Gothic MT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 MT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 MT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 MT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 MT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de-DE" altLang="de-DE" sz="1400" dirty="0">
                <a:solidFill>
                  <a:schemeClr val="bg1"/>
                </a:solidFill>
                <a:latin typeface="Arial" panose="020B0604020202020204" pitchFamily="34" charset="0"/>
              </a:rPr>
              <a:t>Universität Mannheim – Korini/Bizer: Team Project HWS2022 –  Slide </a:t>
            </a:r>
            <a:fld id="{32D09503-B79C-4E9F-9A92-03E6AC503FAD}" type="slidenum">
              <a:rPr lang="de-DE" altLang="de-DE" sz="1400" smtClean="0">
                <a:solidFill>
                  <a:schemeClr val="bg1"/>
                </a:solidFill>
                <a:latin typeface="Arial" panose="020B0604020202020204" pitchFamily="34" charset="0"/>
              </a:rPr>
              <a:pPr algn="r">
                <a:spcBef>
                  <a:spcPct val="50000"/>
                </a:spcBef>
                <a:defRPr/>
              </a:pPr>
              <a:t>‹#›</a:t>
            </a:fld>
            <a:r>
              <a:rPr lang="de-DE" altLang="de-DE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30" name="Rectangle 3">
            <a:extLst>
              <a:ext uri="{FF2B5EF4-FFF2-40B4-BE49-F238E27FC236}">
                <a16:creationId xmlns:a16="http://schemas.microsoft.com/office/drawing/2014/main" id="{4FF35883-979A-662D-BB46-AF463DDC4D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92150"/>
            <a:ext cx="10668000" cy="215900"/>
          </a:xfrm>
          <a:prstGeom prst="rect">
            <a:avLst/>
          </a:prstGeom>
          <a:solidFill>
            <a:srgbClr val="003B53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 MT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7" r:id="rId1"/>
    <p:sldLayoutId id="2147485694" r:id="rId2"/>
    <p:sldLayoutId id="2147485695" r:id="rId3"/>
    <p:sldLayoutId id="2147485696" r:id="rId4"/>
    <p:sldLayoutId id="2147485697" r:id="rId5"/>
    <p:sldLayoutId id="2147485698" r:id="rId6"/>
    <p:sldLayoutId id="2147485699" r:id="rId7"/>
    <p:sldLayoutId id="2147485700" r:id="rId8"/>
    <p:sldLayoutId id="2147485701" r:id="rId9"/>
    <p:sldLayoutId id="2147485702" r:id="rId10"/>
    <p:sldLayoutId id="2147485703" r:id="rId11"/>
    <p:sldLayoutId id="2147485704" r:id="rId12"/>
    <p:sldLayoutId id="2147485705" r:id="rId13"/>
    <p:sldLayoutId id="2147485706" r:id="rId14"/>
  </p:sldLayoutIdLst>
  <p:hf sldNum="0" hdr="0" ftr="0" dt="0"/>
  <p:txStyles>
    <p:titleStyle>
      <a:lvl1pPr algn="l" defTabSz="106045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61616"/>
          </a:solidFill>
          <a:latin typeface="+mn-lt"/>
          <a:ea typeface="+mj-ea"/>
          <a:cs typeface="+mj-cs"/>
        </a:defRPr>
      </a:lvl1pPr>
      <a:lvl2pPr algn="l" defTabSz="106045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61616"/>
          </a:solidFill>
          <a:latin typeface="Arial" pitchFamily="34" charset="0"/>
        </a:defRPr>
      </a:lvl2pPr>
      <a:lvl3pPr algn="l" defTabSz="106045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61616"/>
          </a:solidFill>
          <a:latin typeface="Arial" pitchFamily="34" charset="0"/>
        </a:defRPr>
      </a:lvl3pPr>
      <a:lvl4pPr algn="l" defTabSz="106045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61616"/>
          </a:solidFill>
          <a:latin typeface="Arial" pitchFamily="34" charset="0"/>
        </a:defRPr>
      </a:lvl4pPr>
      <a:lvl5pPr algn="l" defTabSz="106045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61616"/>
          </a:solidFill>
          <a:latin typeface="Arial" pitchFamily="34" charset="0"/>
        </a:defRPr>
      </a:lvl5pPr>
      <a:lvl6pPr marL="457200" algn="l" defTabSz="106045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6pPr>
      <a:lvl7pPr marL="914400" algn="l" defTabSz="106045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7pPr>
      <a:lvl8pPr marL="1371600" algn="l" defTabSz="106045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8pPr>
      <a:lvl9pPr marL="1828800" algn="l" defTabSz="106045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9pPr>
    </p:titleStyle>
    <p:bodyStyle>
      <a:lvl1pPr marL="369888" indent="-369888" algn="l" defTabSz="1060450" rtl="0" eaLnBrk="0" fontAlgn="base" hangingPunct="0">
        <a:spcBef>
          <a:spcPct val="50000"/>
        </a:spcBef>
        <a:spcAft>
          <a:spcPct val="0"/>
        </a:spcAft>
        <a:buFont typeface="Symbol" panose="05050102010706020507" pitchFamily="18" charset="2"/>
        <a:buChar char="-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07975" algn="l" defTabSz="1060450" rtl="0" eaLnBrk="0" fontAlgn="base" hangingPunct="0">
        <a:spcBef>
          <a:spcPct val="30000"/>
        </a:spcBef>
        <a:spcAft>
          <a:spcPct val="10000"/>
        </a:spcAft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</a:defRPr>
      </a:lvl2pPr>
      <a:lvl3pPr marL="1270000" indent="-285750" algn="l" defTabSz="10604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000000"/>
          </a:solidFill>
          <a:latin typeface="+mn-lt"/>
        </a:defRPr>
      </a:lvl3pPr>
      <a:lvl4pPr marL="1724025" indent="-247650" algn="l" defTabSz="10604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</a:defRPr>
      </a:lvl4pPr>
      <a:lvl5pPr marL="2216150" indent="-246063" algn="l" defTabSz="106045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ebdings" panose="05030102010509060703" pitchFamily="18" charset="2"/>
        <a:buChar char="="/>
        <a:defRPr sz="2400">
          <a:solidFill>
            <a:srgbClr val="4620E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5pPr>
      <a:lvl6pPr marL="2673350" indent="-246063" algn="l" defTabSz="106045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ebdings" pitchFamily="18" charset="2"/>
        <a:buChar char="="/>
        <a:defRPr sz="2400">
          <a:solidFill>
            <a:srgbClr val="4620E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6pPr>
      <a:lvl7pPr marL="3130550" indent="-246063" algn="l" defTabSz="106045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ebdings" pitchFamily="18" charset="2"/>
        <a:buChar char="="/>
        <a:defRPr sz="2400">
          <a:solidFill>
            <a:srgbClr val="4620E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7pPr>
      <a:lvl8pPr marL="3587750" indent="-246063" algn="l" defTabSz="106045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ebdings" pitchFamily="18" charset="2"/>
        <a:buChar char="="/>
        <a:defRPr sz="2400">
          <a:solidFill>
            <a:srgbClr val="4620E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8pPr>
      <a:lvl9pPr marL="4044950" indent="-246063" algn="l" defTabSz="106045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ebdings" pitchFamily="18" charset="2"/>
        <a:buChar char="="/>
        <a:defRPr sz="2400">
          <a:solidFill>
            <a:srgbClr val="4620E6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2FD2D857-7CFC-2D07-4BB7-130C32400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9788" y="1919288"/>
            <a:ext cx="9536112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F07EDE9-9BDE-381B-3B9D-DA46A8FCB5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9163" y="0"/>
            <a:ext cx="7283450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54276" name="Rectangle 4">
            <a:extLst>
              <a:ext uri="{FF2B5EF4-FFF2-40B4-BE49-F238E27FC236}">
                <a16:creationId xmlns:a16="http://schemas.microsoft.com/office/drawing/2014/main" id="{5A6D4165-2927-E431-295A-FBC11FB34A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9788" y="7288213"/>
            <a:ext cx="9536112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600">
                <a:solidFill>
                  <a:srgbClr val="8E9496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grpSp>
        <p:nvGrpSpPr>
          <p:cNvPr id="2053" name="Gruppieren 16">
            <a:extLst>
              <a:ext uri="{FF2B5EF4-FFF2-40B4-BE49-F238E27FC236}">
                <a16:creationId xmlns:a16="http://schemas.microsoft.com/office/drawing/2014/main" id="{C5459FCD-B574-9758-785E-59931ED3FE4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669588" cy="7620000"/>
            <a:chOff x="0" y="0"/>
            <a:chExt cx="9145588" cy="6858001"/>
          </a:xfrm>
        </p:grpSpPr>
        <p:grpSp>
          <p:nvGrpSpPr>
            <p:cNvPr id="2056" name="Gruppieren 15">
              <a:extLst>
                <a:ext uri="{FF2B5EF4-FFF2-40B4-BE49-F238E27FC236}">
                  <a16:creationId xmlns:a16="http://schemas.microsoft.com/office/drawing/2014/main" id="{F8C6F1AE-7D98-BCF7-1706-536CD6CF2AB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33388" y="0"/>
              <a:ext cx="8712200" cy="1341438"/>
              <a:chOff x="433388" y="0"/>
              <a:chExt cx="8712200" cy="1341438"/>
            </a:xfrm>
          </p:grpSpPr>
          <p:sp>
            <p:nvSpPr>
              <p:cNvPr id="2060" name="Rectangle 25">
                <a:extLst>
                  <a:ext uri="{FF2B5EF4-FFF2-40B4-BE49-F238E27FC236}">
                    <a16:creationId xmlns:a16="http://schemas.microsoft.com/office/drawing/2014/main" id="{C337AB50-DF48-F132-52D7-B42BD2E8F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718" y="0"/>
                <a:ext cx="144239" cy="1197293"/>
              </a:xfrm>
              <a:prstGeom prst="rect">
                <a:avLst/>
              </a:prstGeom>
              <a:solidFill>
                <a:srgbClr val="F6A800">
                  <a:alpha val="50195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8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061" name="Rectangle 26">
                <a:extLst>
                  <a:ext uri="{FF2B5EF4-FFF2-40B4-BE49-F238E27FC236}">
                    <a16:creationId xmlns:a16="http://schemas.microsoft.com/office/drawing/2014/main" id="{1903F846-B761-EEEE-4485-72B9780E5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718" y="1197293"/>
                <a:ext cx="8712870" cy="144304"/>
              </a:xfrm>
              <a:prstGeom prst="rect">
                <a:avLst/>
              </a:prstGeom>
              <a:solidFill>
                <a:srgbClr val="F6A800">
                  <a:alpha val="50195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8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2057" name="Gruppieren 14">
              <a:extLst>
                <a:ext uri="{FF2B5EF4-FFF2-40B4-BE49-F238E27FC236}">
                  <a16:creationId xmlns:a16="http://schemas.microsoft.com/office/drawing/2014/main" id="{4DB004C1-6923-8A42-C32D-A1D4F41253B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1270000"/>
              <a:ext cx="504826" cy="5588001"/>
              <a:chOff x="0" y="1270000"/>
              <a:chExt cx="504826" cy="5588001"/>
            </a:xfrm>
          </p:grpSpPr>
          <p:sp>
            <p:nvSpPr>
              <p:cNvPr id="2058" name="Rectangle 28">
                <a:extLst>
                  <a:ext uri="{FF2B5EF4-FFF2-40B4-BE49-F238E27FC236}">
                    <a16:creationId xmlns:a16="http://schemas.microsoft.com/office/drawing/2014/main" id="{AB88A70F-771D-B655-26D7-18F4438F0B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718" y="1341597"/>
                <a:ext cx="72120" cy="5516404"/>
              </a:xfrm>
              <a:prstGeom prst="rect">
                <a:avLst/>
              </a:prstGeom>
              <a:solidFill>
                <a:srgbClr val="F6A800">
                  <a:alpha val="50195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8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2059" name="Rectangle 29">
                <a:extLst>
                  <a:ext uri="{FF2B5EF4-FFF2-40B4-BE49-F238E27FC236}">
                    <a16:creationId xmlns:a16="http://schemas.microsoft.com/office/drawing/2014/main" id="{9F84807D-6263-4F6F-AC2C-B3BB83D30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270159"/>
                <a:ext cx="503477" cy="71438"/>
              </a:xfrm>
              <a:prstGeom prst="rect">
                <a:avLst/>
              </a:prstGeom>
              <a:solidFill>
                <a:srgbClr val="F6A800">
                  <a:alpha val="50195"/>
                </a:srgb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News Gothic MT"/>
                    <a:cs typeface="Arial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de-DE" altLang="de-DE" sz="18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</p:grpSp>
      <p:sp>
        <p:nvSpPr>
          <p:cNvPr id="54310" name="Rectangle 38">
            <a:extLst>
              <a:ext uri="{FF2B5EF4-FFF2-40B4-BE49-F238E27FC236}">
                <a16:creationId xmlns:a16="http://schemas.microsoft.com/office/drawing/2014/main" id="{BE4E16FA-E5AF-70BC-83FA-E7F3CD611F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95263" y="1600200"/>
            <a:ext cx="639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60676A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9EFEDC4-9C0C-4057-92B4-7125DC185A89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  <p:pic>
        <p:nvPicPr>
          <p:cNvPr id="2055" name="Picture 1" descr="hpi_logo_v2_cmyk_sl1_master">
            <a:extLst>
              <a:ext uri="{FF2B5EF4-FFF2-40B4-BE49-F238E27FC236}">
                <a16:creationId xmlns:a16="http://schemas.microsoft.com/office/drawing/2014/main" id="{F225ADDA-3A23-DC03-5461-062819946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03"/>
          <a:stretch>
            <a:fillRect/>
          </a:stretch>
        </p:blipFill>
        <p:spPr bwMode="auto">
          <a:xfrm>
            <a:off x="8858250" y="354013"/>
            <a:ext cx="1389063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708" r:id="rId1"/>
    <p:sldLayoutId id="2147485709" r:id="rId2"/>
    <p:sldLayoutId id="2147485710" r:id="rId3"/>
    <p:sldLayoutId id="2147485711" r:id="rId4"/>
    <p:sldLayoutId id="2147485712" r:id="rId5"/>
    <p:sldLayoutId id="2147485713" r:id="rId6"/>
    <p:sldLayoutId id="2147485714" r:id="rId7"/>
    <p:sldLayoutId id="2147485715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5pPr>
      <a:lvl6pPr marL="522488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6pPr>
      <a:lvl7pPr marL="1044976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7pPr>
      <a:lvl8pPr marL="1567464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8pPr>
      <a:lvl9pPr marL="2089953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Verdana" pitchFamily="34" charset="0"/>
        </a:defRPr>
      </a:lvl9pPr>
    </p:titleStyle>
    <p:bodyStyle>
      <a:lvl1pPr marL="506413" indent="-301625" algn="l" rtl="0" eaLnBrk="0" fontAlgn="base" hangingPunct="0">
        <a:lnSpc>
          <a:spcPct val="115000"/>
        </a:lnSpc>
        <a:spcBef>
          <a:spcPts val="613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■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020763" indent="-296863" algn="l" rtl="0" eaLnBrk="0" fontAlgn="base" hangingPunct="0">
        <a:lnSpc>
          <a:spcPct val="115000"/>
        </a:lnSpc>
        <a:spcBef>
          <a:spcPts val="613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□"/>
        <a:defRPr sz="2800">
          <a:solidFill>
            <a:schemeClr val="tx1"/>
          </a:solidFill>
          <a:latin typeface="+mn-lt"/>
        </a:defRPr>
      </a:lvl2pPr>
      <a:lvl3pPr marL="1531938" indent="-314325" algn="l" rtl="0" eaLnBrk="0" fontAlgn="base" hangingPunct="0">
        <a:lnSpc>
          <a:spcPct val="115000"/>
        </a:lnSpc>
        <a:spcBef>
          <a:spcPts val="613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◊"/>
        <a:defRPr sz="2400">
          <a:solidFill>
            <a:schemeClr val="tx1"/>
          </a:solidFill>
          <a:latin typeface="+mn-lt"/>
        </a:defRPr>
      </a:lvl3pPr>
      <a:lvl4pPr marL="2009775" indent="-2603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474913" indent="-26035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998865" indent="-26124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521353" indent="-26124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4043841" indent="-26124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4566329" indent="-261244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2488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4976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464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9953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12441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34929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417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9905" algn="l" defTabSz="10449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9DCDBAAF-53D4-4A85-7470-49748ED85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/>
              <a:t>Table Annotation using Deep Learning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DA3CA-05C7-8BFC-F13C-018F62978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1042988"/>
            <a:ext cx="5594350" cy="5049837"/>
          </a:xfrm>
        </p:spPr>
        <p:txBody>
          <a:bodyPr/>
          <a:lstStyle/>
          <a:p>
            <a:pPr marL="0" indent="0">
              <a:buFont typeface="Symbol" panose="05050102010706020507" pitchFamily="18" charset="2"/>
              <a:buNone/>
              <a:defRPr/>
            </a:pPr>
            <a:r>
              <a:rPr lang="en-US" sz="2000" b="1" dirty="0"/>
              <a:t>Millions of tables are found on the Web:</a:t>
            </a:r>
          </a:p>
          <a:p>
            <a:pPr marL="342900" lvl="1" indent="-342900">
              <a:spcBef>
                <a:spcPts val="4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dirty="0"/>
              <a:t>Important data source for gathering information about products, companies, …</a:t>
            </a:r>
          </a:p>
          <a:p>
            <a:pPr marL="342900" lvl="1" indent="-342900">
              <a:spcBef>
                <a:spcPts val="4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dirty="0"/>
              <a:t>The integration of table data can be hard due to heterogeneity in their schema and data representation</a:t>
            </a:r>
          </a:p>
          <a:p>
            <a:pPr marL="0" lvl="1" indent="0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de-DE" b="1" dirty="0"/>
              <a:t>Table Annotation:</a:t>
            </a:r>
          </a:p>
          <a:p>
            <a:pPr marL="342900" lvl="1" indent="-342900">
              <a:spcBef>
                <a:spcPts val="4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dirty="0"/>
              <a:t>Annotating a table with terms/concepts </a:t>
            </a:r>
            <a:br>
              <a:rPr lang="en-US" dirty="0"/>
            </a:br>
            <a:r>
              <a:rPr lang="en-US" dirty="0"/>
              <a:t>from a knowledge graph or vocabulary</a:t>
            </a:r>
          </a:p>
          <a:p>
            <a:pPr marL="342900" lvl="1" indent="-342900">
              <a:spcBef>
                <a:spcPts val="4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dirty="0"/>
              <a:t>Crucial step in table data integration </a:t>
            </a:r>
            <a:br>
              <a:rPr lang="en-US" dirty="0"/>
            </a:br>
            <a:r>
              <a:rPr lang="en-US" dirty="0"/>
              <a:t>process</a:t>
            </a:r>
            <a:endParaRPr lang="de-DE" dirty="0"/>
          </a:p>
          <a:p>
            <a:pPr marL="0" lvl="1" indent="0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de-DE" b="1" dirty="0"/>
              <a:t>Transformer-</a:t>
            </a:r>
            <a:r>
              <a:rPr lang="de-DE" b="1" dirty="0" err="1"/>
              <a:t>based</a:t>
            </a:r>
            <a:r>
              <a:rPr lang="de-DE" b="1" dirty="0"/>
              <a:t> Table Annotation:</a:t>
            </a:r>
          </a:p>
          <a:p>
            <a:pPr marL="342900" lvl="1" indent="-342900">
              <a:spcBef>
                <a:spcPts val="4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dirty="0"/>
              <a:t>Pre-train models on large data corpora, </a:t>
            </a:r>
            <a:br>
              <a:rPr lang="en-US" dirty="0"/>
            </a:br>
            <a:r>
              <a:rPr lang="en-US" dirty="0"/>
              <a:t>fine-tune them for table annotation tasks</a:t>
            </a:r>
          </a:p>
          <a:p>
            <a:pPr marL="342900" lvl="1" indent="-342900">
              <a:spcBef>
                <a:spcPts val="40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dirty="0"/>
              <a:t>Serialization of column content as well as context columns for table annotation</a:t>
            </a:r>
            <a:endParaRPr lang="en-US" b="1" dirty="0">
              <a:solidFill>
                <a:schemeClr val="tx1">
                  <a:lumMod val="1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8B602A-F153-B8B8-A9A7-ED756AAACB77}"/>
              </a:ext>
            </a:extLst>
          </p:cNvPr>
          <p:cNvSpPr/>
          <p:nvPr/>
        </p:nvSpPr>
        <p:spPr>
          <a:xfrm>
            <a:off x="533545" y="6472526"/>
            <a:ext cx="9655175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ctr">
              <a:spcBef>
                <a:spcPts val="400"/>
              </a:spcBef>
              <a:defRPr/>
            </a:pPr>
            <a:r>
              <a:rPr lang="en-US" b="1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How to best use Transformer-based models for table annotation?</a:t>
            </a:r>
          </a:p>
        </p:txBody>
      </p:sp>
      <p:sp>
        <p:nvSpPr>
          <p:cNvPr id="14341" name="Content Placeholder 2">
            <a:extLst>
              <a:ext uri="{FF2B5EF4-FFF2-40B4-BE49-F238E27FC236}">
                <a16:creationId xmlns:a16="http://schemas.microsoft.com/office/drawing/2014/main" id="{C8EDE8BC-8B2A-7D0B-A24C-4ADD0D32B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9938" y="4770585"/>
            <a:ext cx="49942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425" tIns="49212" rIns="98425" bIns="49212"/>
          <a:lstStyle>
            <a:lvl1pPr marL="369888" indent="-369888" defTabSz="1060450">
              <a:spcBef>
                <a:spcPct val="50000"/>
              </a:spcBef>
              <a:buFont typeface="Symbol" panose="05050102010706020507" pitchFamily="18" charset="2"/>
              <a:buChar char="-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defTabSz="1060450">
              <a:spcBef>
                <a:spcPct val="30000"/>
              </a:spcBef>
              <a:spcAft>
                <a:spcPct val="10000"/>
              </a:spcAft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70000" indent="-285750" defTabSz="10604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724025" indent="-247650" defTabSz="106045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216150" indent="-246063" defTabSz="1060450">
              <a:spcBef>
                <a:spcPct val="20000"/>
              </a:spcBef>
              <a:buClr>
                <a:schemeClr val="tx2"/>
              </a:buClr>
              <a:buFont typeface="Webdings" panose="05030102010509060703" pitchFamily="18" charset="2"/>
              <a:buChar char="="/>
              <a:defRPr sz="2400">
                <a:solidFill>
                  <a:srgbClr val="4620E6"/>
                </a:solidFill>
                <a:latin typeface="Times New Roman" panose="02020603050405020304" pitchFamily="18" charset="0"/>
              </a:defRPr>
            </a:lvl5pPr>
            <a:lvl6pPr marL="2673350" indent="-246063" defTabSz="1060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ebdings" panose="05030102010509060703" pitchFamily="18" charset="2"/>
              <a:buChar char="="/>
              <a:defRPr sz="2400">
                <a:solidFill>
                  <a:srgbClr val="4620E6"/>
                </a:solidFill>
                <a:latin typeface="Times New Roman" panose="02020603050405020304" pitchFamily="18" charset="0"/>
              </a:defRPr>
            </a:lvl6pPr>
            <a:lvl7pPr marL="3130550" indent="-246063" defTabSz="1060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ebdings" panose="05030102010509060703" pitchFamily="18" charset="2"/>
              <a:buChar char="="/>
              <a:defRPr sz="2400">
                <a:solidFill>
                  <a:srgbClr val="4620E6"/>
                </a:solidFill>
                <a:latin typeface="Times New Roman" panose="02020603050405020304" pitchFamily="18" charset="0"/>
              </a:defRPr>
            </a:lvl7pPr>
            <a:lvl8pPr marL="3587750" indent="-246063" defTabSz="1060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ebdings" panose="05030102010509060703" pitchFamily="18" charset="2"/>
              <a:buChar char="="/>
              <a:defRPr sz="2400">
                <a:solidFill>
                  <a:srgbClr val="4620E6"/>
                </a:solidFill>
                <a:latin typeface="Times New Roman" panose="02020603050405020304" pitchFamily="18" charset="0"/>
              </a:defRPr>
            </a:lvl8pPr>
            <a:lvl9pPr marL="4044950" indent="-246063" defTabSz="1060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ebdings" panose="05030102010509060703" pitchFamily="18" charset="2"/>
              <a:buChar char="="/>
              <a:defRPr sz="2400">
                <a:solidFill>
                  <a:srgbClr val="4620E6"/>
                </a:solidFill>
                <a:latin typeface="Times New Roman" panose="02020603050405020304" pitchFamily="18" charset="0"/>
              </a:defRPr>
            </a:lvl9pPr>
          </a:lstStyle>
          <a:p>
            <a:pPr marL="0" lvl="1"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altLang="el-GR" sz="1200" b="1" dirty="0" err="1"/>
              <a:t>Example</a:t>
            </a:r>
            <a:r>
              <a:rPr lang="de-DE" altLang="el-GR" sz="1200" b="1" dirty="0"/>
              <a:t>: </a:t>
            </a:r>
            <a:r>
              <a:rPr lang="de-DE" altLang="el-GR" sz="1200" b="1" dirty="0" err="1"/>
              <a:t>Annotating</a:t>
            </a:r>
            <a:r>
              <a:rPr lang="de-DE" altLang="el-GR" sz="1200" b="1" dirty="0"/>
              <a:t> a </a:t>
            </a:r>
            <a:r>
              <a:rPr lang="de-DE" altLang="el-GR" sz="1200" b="1" dirty="0" err="1"/>
              <a:t>table</a:t>
            </a:r>
            <a:r>
              <a:rPr lang="de-DE" altLang="el-GR" sz="1200" b="1" dirty="0"/>
              <a:t> </a:t>
            </a:r>
            <a:r>
              <a:rPr lang="de-DE" altLang="el-GR" sz="1200" b="1" dirty="0" err="1"/>
              <a:t>from</a:t>
            </a:r>
            <a:r>
              <a:rPr lang="de-DE" altLang="el-GR" sz="1200" b="1" dirty="0"/>
              <a:t> </a:t>
            </a:r>
            <a:r>
              <a:rPr lang="de-DE" altLang="el-GR" sz="1200" b="1" dirty="0" err="1"/>
              <a:t>the</a:t>
            </a:r>
            <a:r>
              <a:rPr lang="de-DE" altLang="el-GR" sz="1200" b="1" dirty="0"/>
              <a:t> WDC Schema.org Table Corpus</a:t>
            </a:r>
          </a:p>
        </p:txBody>
      </p:sp>
      <p:pic>
        <p:nvPicPr>
          <p:cNvPr id="14342" name="Picture 3" descr="Table&#10;&#10;Description automatically generated">
            <a:extLst>
              <a:ext uri="{FF2B5EF4-FFF2-40B4-BE49-F238E27FC236}">
                <a16:creationId xmlns:a16="http://schemas.microsoft.com/office/drawing/2014/main" id="{BACCADA4-F00B-4191-1820-E7DA546A0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6" b="31061"/>
          <a:stretch>
            <a:fillRect/>
          </a:stretch>
        </p:blipFill>
        <p:spPr bwMode="auto">
          <a:xfrm>
            <a:off x="5753100" y="3432323"/>
            <a:ext cx="481965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DE06DE-9C4E-A6EA-0489-1518F3362014}"/>
              </a:ext>
            </a:extLst>
          </p:cNvPr>
          <p:cNvSpPr txBox="1"/>
          <p:nvPr/>
        </p:nvSpPr>
        <p:spPr>
          <a:xfrm>
            <a:off x="6832817" y="1595924"/>
            <a:ext cx="28680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Knowledge graph /Vocabulary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FB4F223-ADC0-2566-D084-A932C8C5AFC1}"/>
              </a:ext>
            </a:extLst>
          </p:cNvPr>
          <p:cNvCxnSpPr>
            <a:cxnSpLocks/>
          </p:cNvCxnSpPr>
          <p:nvPr/>
        </p:nvCxnSpPr>
        <p:spPr bwMode="auto">
          <a:xfrm flipH="1">
            <a:off x="6367238" y="2504439"/>
            <a:ext cx="1334438" cy="800100"/>
          </a:xfrm>
          <a:prstGeom prst="straightConnector1">
            <a:avLst/>
          </a:prstGeom>
          <a:ln w="3175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3AC9BC-941F-3946-B6C4-E10DC8BD8E07}"/>
              </a:ext>
            </a:extLst>
          </p:cNvPr>
          <p:cNvCxnSpPr>
            <a:cxnSpLocks/>
          </p:cNvCxnSpPr>
          <p:nvPr/>
        </p:nvCxnSpPr>
        <p:spPr bwMode="auto">
          <a:xfrm flipH="1">
            <a:off x="7515291" y="2546630"/>
            <a:ext cx="557249" cy="809235"/>
          </a:xfrm>
          <a:prstGeom prst="straightConnector1">
            <a:avLst/>
          </a:prstGeom>
          <a:ln w="3175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AFBA4CC-79FD-8582-9172-4B2CD046D8D2}"/>
              </a:ext>
            </a:extLst>
          </p:cNvPr>
          <p:cNvCxnSpPr>
            <a:cxnSpLocks/>
          </p:cNvCxnSpPr>
          <p:nvPr/>
        </p:nvCxnSpPr>
        <p:spPr bwMode="auto">
          <a:xfrm>
            <a:off x="8250382" y="2579835"/>
            <a:ext cx="477982" cy="724704"/>
          </a:xfrm>
          <a:prstGeom prst="straightConnector1">
            <a:avLst/>
          </a:prstGeom>
          <a:ln w="3175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4C104C-2D9E-9EA6-82C4-AFE8C3B54D97}"/>
              </a:ext>
            </a:extLst>
          </p:cNvPr>
          <p:cNvCxnSpPr>
            <a:cxnSpLocks/>
          </p:cNvCxnSpPr>
          <p:nvPr/>
        </p:nvCxnSpPr>
        <p:spPr bwMode="auto">
          <a:xfrm>
            <a:off x="8443406" y="2529572"/>
            <a:ext cx="1047355" cy="749837"/>
          </a:xfrm>
          <a:prstGeom prst="straightConnector1">
            <a:avLst/>
          </a:prstGeom>
          <a:ln w="3175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28BE607-06D9-8FB1-F427-87724B89F530}"/>
              </a:ext>
            </a:extLst>
          </p:cNvPr>
          <p:cNvCxnSpPr>
            <a:cxnSpLocks/>
          </p:cNvCxnSpPr>
          <p:nvPr/>
        </p:nvCxnSpPr>
        <p:spPr bwMode="auto">
          <a:xfrm>
            <a:off x="8967083" y="2541672"/>
            <a:ext cx="1047355" cy="749837"/>
          </a:xfrm>
          <a:prstGeom prst="straightConnector1">
            <a:avLst/>
          </a:prstGeom>
          <a:ln w="31750"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B46D8DDF-9383-2C33-976D-2C65DE88B7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3550" y="155575"/>
            <a:ext cx="9704388" cy="381000"/>
          </a:xfrm>
        </p:spPr>
        <p:txBody>
          <a:bodyPr/>
          <a:lstStyle/>
          <a:p>
            <a:r>
              <a:rPr lang="en-US" altLang="el-GR"/>
              <a:t>Table Annotation using Deep Learning</a:t>
            </a:r>
            <a:endParaRPr lang="en-US" altLang="en-US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6773D96-1781-F077-DEBC-4E184EE77A9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0500" y="900113"/>
            <a:ext cx="10093325" cy="6008687"/>
          </a:xfrm>
        </p:spPr>
        <p:txBody>
          <a:bodyPr lIns="105223" tIns="52612" rIns="105223" bIns="52612"/>
          <a:lstStyle/>
          <a:p>
            <a:pPr marL="0" indent="0" algn="ctr">
              <a:buFont typeface="Webdings" panose="05030102010509060703" pitchFamily="18" charset="2"/>
              <a:buNone/>
              <a:defRPr/>
            </a:pPr>
            <a:r>
              <a:rPr lang="en-US" altLang="de-DE" sz="2700" b="1" dirty="0"/>
              <a:t>Project</a:t>
            </a:r>
            <a:r>
              <a:rPr lang="en-US" altLang="de-DE" sz="2700" dirty="0"/>
              <a:t> </a:t>
            </a:r>
            <a:r>
              <a:rPr lang="en-US" altLang="de-DE" sz="2700" b="1" dirty="0"/>
              <a:t>Goal</a:t>
            </a:r>
          </a:p>
          <a:p>
            <a:pPr marL="0" indent="0" algn="ctr">
              <a:spcBef>
                <a:spcPts val="25"/>
              </a:spcBef>
              <a:buFont typeface="Webdings" panose="05030102010509060703" pitchFamily="18" charset="2"/>
              <a:buNone/>
              <a:defRPr/>
            </a:pPr>
            <a:r>
              <a:rPr lang="en-US" altLang="de-DE" sz="2000" dirty="0"/>
              <a:t>Experiment with different pre-training, fine-tuning, and data augmentation techniques </a:t>
            </a:r>
          </a:p>
          <a:p>
            <a:pPr marL="0" indent="0" algn="ctr">
              <a:spcBef>
                <a:spcPts val="25"/>
              </a:spcBef>
              <a:buFont typeface="Webdings" panose="05030102010509060703" pitchFamily="18" charset="2"/>
              <a:buNone/>
              <a:defRPr/>
            </a:pPr>
            <a:r>
              <a:rPr lang="en-US" altLang="de-DE" sz="2000" dirty="0"/>
              <a:t>for Table Annotation using the SOTAB Benchmark</a:t>
            </a:r>
          </a:p>
          <a:p>
            <a:pPr marL="0" indent="0">
              <a:spcBef>
                <a:spcPts val="300"/>
              </a:spcBef>
              <a:buFont typeface="Webdings" panose="05030102010509060703" pitchFamily="18" charset="2"/>
              <a:buNone/>
              <a:defRPr/>
            </a:pPr>
            <a:r>
              <a:rPr lang="en-US" altLang="de-DE" sz="2700" b="1" dirty="0"/>
              <a:t>Involves</a:t>
            </a:r>
          </a:p>
          <a:p>
            <a:pPr lvl="1">
              <a:spcBef>
                <a:spcPts val="25"/>
              </a:spcBef>
              <a:buFont typeface="Symbol" panose="05050102010706020507" pitchFamily="18" charset="2"/>
              <a:buChar char="-"/>
              <a:defRPr/>
            </a:pPr>
            <a:r>
              <a:rPr lang="en-GB" altLang="de-DE" dirty="0"/>
              <a:t>data profiling/pre-processing</a:t>
            </a:r>
            <a:endParaRPr lang="en-US" altLang="de-DE" dirty="0"/>
          </a:p>
          <a:p>
            <a:pPr lvl="1">
              <a:spcBef>
                <a:spcPts val="25"/>
              </a:spcBef>
              <a:buFont typeface="Symbol" panose="05050102010706020507" pitchFamily="18" charset="2"/>
              <a:buChar char="-"/>
              <a:defRPr/>
            </a:pPr>
            <a:r>
              <a:rPr lang="en-US" altLang="de-DE" dirty="0"/>
              <a:t>model training, evaluation, selection, and iteration</a:t>
            </a:r>
            <a:endParaRPr lang="de-DE" altLang="de-DE" dirty="0"/>
          </a:p>
          <a:p>
            <a:pPr marL="0" indent="0">
              <a:spcBef>
                <a:spcPts val="600"/>
              </a:spcBef>
              <a:buFont typeface="Webdings" panose="05030102010509060703" pitchFamily="18" charset="2"/>
              <a:buNone/>
              <a:defRPr/>
            </a:pPr>
            <a:r>
              <a:rPr lang="de-DE" altLang="de-DE" sz="2700" b="1" dirty="0"/>
              <a:t>Learning Targets</a:t>
            </a:r>
            <a:endParaRPr lang="de-DE" altLang="de-DE" dirty="0"/>
          </a:p>
          <a:p>
            <a:pPr lvl="1">
              <a:spcBef>
                <a:spcPts val="25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dirty="0" err="1"/>
              <a:t>gain</a:t>
            </a:r>
            <a:r>
              <a:rPr lang="de-DE" altLang="de-DE" dirty="0"/>
              <a:t> </a:t>
            </a:r>
            <a:r>
              <a:rPr lang="en-US" altLang="de-DE" dirty="0"/>
              <a:t>experience with using state-of-the-art deep learning </a:t>
            </a:r>
            <a:br>
              <a:rPr lang="en-US" altLang="de-DE" dirty="0"/>
            </a:br>
            <a:r>
              <a:rPr lang="en-US" altLang="de-DE" dirty="0"/>
              <a:t>techniques (Transformers, contrastive learning)</a:t>
            </a:r>
          </a:p>
          <a:p>
            <a:pPr lvl="1">
              <a:spcBef>
                <a:spcPts val="25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en-US" altLang="de-DE" dirty="0"/>
              <a:t>deal with large-amounts of heterogenous data</a:t>
            </a:r>
          </a:p>
          <a:p>
            <a:pPr marL="0" indent="0">
              <a:spcBef>
                <a:spcPts val="25"/>
              </a:spcBef>
              <a:buFont typeface="Symbol" panose="05050102010706020507" pitchFamily="18" charset="2"/>
              <a:buNone/>
              <a:defRPr/>
            </a:pPr>
            <a:r>
              <a:rPr lang="en-US" altLang="de-DE" sz="2700" b="1" dirty="0"/>
              <a:t>Requirements</a:t>
            </a:r>
          </a:p>
          <a:p>
            <a:pPr lvl="1"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en-GB" altLang="de-DE" dirty="0"/>
              <a:t>data wrangling skills, programming skills (Python, </a:t>
            </a:r>
            <a:r>
              <a:rPr lang="en-US" dirty="0" err="1"/>
              <a:t>Huggingface</a:t>
            </a:r>
            <a:r>
              <a:rPr lang="en-GB" altLang="de-DE" dirty="0"/>
              <a:t>)</a:t>
            </a:r>
          </a:p>
          <a:p>
            <a:pPr lvl="1">
              <a:spcBef>
                <a:spcPts val="25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de-DE" altLang="de-DE" dirty="0"/>
              <a:t>relevant courses: Web Data Integration, Data Mining I &amp; II, Text Analytics </a:t>
            </a:r>
            <a:r>
              <a:rPr lang="en-US" altLang="de-DE" dirty="0"/>
              <a:t>recommended</a:t>
            </a:r>
          </a:p>
          <a:p>
            <a:pPr marL="0" indent="0">
              <a:spcBef>
                <a:spcPts val="25"/>
              </a:spcBef>
              <a:buFont typeface="Symbol" panose="05050102010706020507" pitchFamily="18" charset="2"/>
              <a:buNone/>
              <a:defRPr/>
            </a:pPr>
            <a:r>
              <a:rPr lang="en-US" altLang="de-DE" sz="2700" b="1" dirty="0"/>
              <a:t>Organization: </a:t>
            </a:r>
            <a:r>
              <a:rPr lang="en-US" altLang="de-DE" sz="2000" dirty="0"/>
              <a:t>4-6 people</a:t>
            </a:r>
            <a:r>
              <a:rPr lang="en-US" altLang="de-DE" sz="2800" dirty="0"/>
              <a:t>, </a:t>
            </a:r>
            <a:r>
              <a:rPr lang="en-US" altLang="de-DE" sz="2000" dirty="0"/>
              <a:t>6 months, work as a complete team and in subgroups</a:t>
            </a:r>
          </a:p>
          <a:p>
            <a:pPr marL="0" indent="0">
              <a:spcBef>
                <a:spcPts val="25"/>
              </a:spcBef>
              <a:buFont typeface="Symbol" panose="05050102010706020507" pitchFamily="18" charset="2"/>
              <a:buNone/>
              <a:defRPr/>
            </a:pPr>
            <a:r>
              <a:rPr lang="en-US" altLang="de-DE" sz="2700" b="1" dirty="0"/>
              <a:t>Instructors: </a:t>
            </a:r>
            <a:r>
              <a:rPr lang="en-US" altLang="de-DE" sz="2000" dirty="0" err="1"/>
              <a:t>Keti</a:t>
            </a:r>
            <a:r>
              <a:rPr lang="en-US" altLang="de-DE" sz="2000" dirty="0"/>
              <a:t> </a:t>
            </a:r>
            <a:r>
              <a:rPr lang="en-US" altLang="de-DE" sz="2000" dirty="0" err="1"/>
              <a:t>Korini</a:t>
            </a:r>
            <a:r>
              <a:rPr lang="en-US" altLang="de-DE" sz="2000" dirty="0"/>
              <a:t>, Christian Bizer</a:t>
            </a: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C1A8C979-B8D0-0A55-ABCD-C0407813D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354" y="2268973"/>
            <a:ext cx="1967202" cy="247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Placeholder 2">
            <a:extLst>
              <a:ext uri="{FF2B5EF4-FFF2-40B4-BE49-F238E27FC236}">
                <a16:creationId xmlns:a16="http://schemas.microsoft.com/office/drawing/2014/main" id="{FB8D8FFA-276A-C96C-C239-40764D4ECFC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35013" y="1381991"/>
            <a:ext cx="9432925" cy="5764934"/>
          </a:xfrm>
        </p:spPr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r>
              <a:rPr lang="en-US" altLang="de-DE" dirty="0"/>
              <a:t>References for getting into the topic:</a:t>
            </a:r>
          </a:p>
          <a:p>
            <a:pPr marL="0" indent="0">
              <a:buFont typeface="Symbol" panose="05050102010706020507" pitchFamily="18" charset="2"/>
              <a:buNone/>
            </a:pPr>
            <a:endParaRPr lang="en-US" altLang="de-DE" dirty="0"/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de-DE" sz="1800" dirty="0"/>
              <a:t>[1] </a:t>
            </a:r>
            <a:r>
              <a:rPr lang="en-US" altLang="de-DE" sz="1800" dirty="0" err="1"/>
              <a:t>Suhara</a:t>
            </a:r>
            <a:r>
              <a:rPr lang="en-US" altLang="de-DE" sz="1800" dirty="0"/>
              <a:t>, Y., Li, J., Li, Y., Zhang, D., </a:t>
            </a:r>
            <a:r>
              <a:rPr lang="en-US" altLang="de-DE" sz="1800" dirty="0" err="1"/>
              <a:t>Demiralp</a:t>
            </a:r>
            <a:r>
              <a:rPr lang="en-US" altLang="de-DE" sz="1800" dirty="0"/>
              <a:t>, Ç., </a:t>
            </a:r>
            <a:r>
              <a:rPr lang="en-US" altLang="de-DE" sz="1800" i="1" dirty="0"/>
              <a:t>et al. </a:t>
            </a:r>
            <a:r>
              <a:rPr lang="en-US" altLang="de-DE" sz="1800" dirty="0"/>
              <a:t>“Annotating columns with pre-trained language models.” In Proceedings of the 2022 International Conference on Management of Data, 2022, pp. 1493–1503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de-DE" sz="1800" dirty="0"/>
              <a:t>[2] X. Deng, H. Sun, A. Lees, Y. Wu, and C. Yu, “TURL: table understanding through representation learning,” </a:t>
            </a:r>
            <a:r>
              <a:rPr lang="en-US" altLang="de-DE" sz="1800" i="1" dirty="0"/>
              <a:t>Proc. VLDB Endow.</a:t>
            </a:r>
            <a:r>
              <a:rPr lang="en-US" altLang="de-DE" sz="1800" dirty="0"/>
              <a:t>, vol. 14, no. 3, Nov. 2020, pp. 307–319.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de-DE" sz="1800" dirty="0"/>
              <a:t>[3] N. Tang </a:t>
            </a:r>
            <a:r>
              <a:rPr lang="en-US" altLang="de-DE" sz="1800" i="1" dirty="0"/>
              <a:t>et al.</a:t>
            </a:r>
            <a:r>
              <a:rPr lang="en-US" altLang="de-DE" sz="1800" dirty="0"/>
              <a:t>, “RPT: Relational Pre-trained Transformer Is Almost All You Need towards Democratizing Data Preparation,” </a:t>
            </a:r>
            <a:r>
              <a:rPr lang="en-US" altLang="de-DE" sz="1800" i="1" dirty="0"/>
              <a:t>arXiv:2012.02469 [cs]</a:t>
            </a:r>
            <a:r>
              <a:rPr lang="en-US" altLang="de-DE" sz="1800" dirty="0"/>
              <a:t>, Mar. 2021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de-DE" sz="1800" dirty="0"/>
              <a:t>[4] https://paperswithcode.com/task/table-annotation </a:t>
            </a:r>
          </a:p>
          <a:p>
            <a:pPr marL="0" indent="0">
              <a:buFont typeface="Symbol" panose="05050102010706020507" pitchFamily="18" charset="2"/>
              <a:buNone/>
            </a:pPr>
            <a:r>
              <a:rPr lang="en-US" altLang="de-DE" sz="1800" dirty="0"/>
              <a:t>[5] https://www.cs.ox.ac.uk/isg/challenges/sem-tab/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04244D4-7CCB-C592-ACC9-2E72782A1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550" y="155575"/>
            <a:ext cx="9704388" cy="381000"/>
          </a:xfrm>
          <a:prstGeom prst="rect">
            <a:avLst/>
          </a:prstGeom>
          <a:noFill/>
          <a:ln>
            <a:noFill/>
          </a:ln>
        </p:spPr>
        <p:txBody>
          <a:bodyPr lIns="98425" tIns="49212" rIns="98425" bIns="49212" anchor="ctr"/>
          <a:lstStyle>
            <a:lvl1pPr algn="l" defTabSz="106045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1616"/>
                </a:solidFill>
                <a:latin typeface="+mn-lt"/>
                <a:ea typeface="+mj-ea"/>
                <a:cs typeface="+mj-cs"/>
              </a:defRPr>
            </a:lvl1pPr>
            <a:lvl2pPr algn="l" defTabSz="106045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1616"/>
                </a:solidFill>
                <a:latin typeface="Arial" pitchFamily="34" charset="0"/>
              </a:defRPr>
            </a:lvl2pPr>
            <a:lvl3pPr algn="l" defTabSz="106045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1616"/>
                </a:solidFill>
                <a:latin typeface="Arial" pitchFamily="34" charset="0"/>
              </a:defRPr>
            </a:lvl3pPr>
            <a:lvl4pPr algn="l" defTabSz="106045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1616"/>
                </a:solidFill>
                <a:latin typeface="Arial" pitchFamily="34" charset="0"/>
              </a:defRPr>
            </a:lvl4pPr>
            <a:lvl5pPr algn="l" defTabSz="106045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61616"/>
                </a:solidFill>
                <a:latin typeface="Arial" pitchFamily="34" charset="0"/>
              </a:defRPr>
            </a:lvl5pPr>
            <a:lvl6pPr marL="457200" algn="l" defTabSz="106045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6pPr>
            <a:lvl7pPr marL="914400" algn="l" defTabSz="106045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7pPr>
            <a:lvl8pPr marL="1371600" algn="l" defTabSz="106045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8pPr>
            <a:lvl9pPr marL="1828800" algn="l" defTabSz="1060450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altLang="el-GR" kern="0"/>
              <a:t>Table Annotation using Deep Learning</a:t>
            </a:r>
            <a:endParaRPr lang="en-US" altLang="en-US" kern="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IS1">
  <a:themeElements>
    <a:clrScheme name="">
      <a:dk1>
        <a:srgbClr val="E0E0E0"/>
      </a:dk1>
      <a:lt1>
        <a:srgbClr val="FFFFFF"/>
      </a:lt1>
      <a:dk2>
        <a:srgbClr val="3013AB"/>
      </a:dk2>
      <a:lt2>
        <a:srgbClr val="FFFFFF"/>
      </a:lt2>
      <a:accent1>
        <a:srgbClr val="A0A0A0"/>
      </a:accent1>
      <a:accent2>
        <a:srgbClr val="FF8000"/>
      </a:accent2>
      <a:accent3>
        <a:srgbClr val="FFFFFF"/>
      </a:accent3>
      <a:accent4>
        <a:srgbClr val="BFBFBF"/>
      </a:accent4>
      <a:accent5>
        <a:srgbClr val="CDCDCD"/>
      </a:accent5>
      <a:accent6>
        <a:srgbClr val="E77300"/>
      </a:accent6>
      <a:hlink>
        <a:srgbClr val="C000C0"/>
      </a:hlink>
      <a:folHlink>
        <a:srgbClr val="8080FF"/>
      </a:folHlink>
    </a:clrScheme>
    <a:fontScheme name="BIS1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ws Gothic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ws Gothic MT" pitchFamily="34" charset="0"/>
          </a:defRPr>
        </a:defPPr>
      </a:lstStyle>
    </a:lnDef>
  </a:objectDefaults>
  <a:extraClrSchemeLst>
    <a:extraClrScheme>
      <a:clrScheme name="BI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pi_orange">
  <a:themeElements>
    <a:clrScheme name="HPI">
      <a:dk1>
        <a:srgbClr val="000000"/>
      </a:dk1>
      <a:lt1>
        <a:srgbClr val="FFFFFF"/>
      </a:lt1>
      <a:dk2>
        <a:srgbClr val="60676A"/>
      </a:dk2>
      <a:lt2>
        <a:srgbClr val="8E9496"/>
      </a:lt2>
      <a:accent1>
        <a:srgbClr val="AF0034"/>
      </a:accent1>
      <a:accent2>
        <a:srgbClr val="F8A800"/>
      </a:accent2>
      <a:accent3>
        <a:srgbClr val="FAC24C"/>
      </a:accent3>
      <a:accent4>
        <a:srgbClr val="DD6108"/>
      </a:accent4>
      <a:accent5>
        <a:srgbClr val="007A9E"/>
      </a:accent5>
      <a:accent6>
        <a:srgbClr val="4CA2BB"/>
      </a:accent6>
      <a:hlink>
        <a:srgbClr val="007A9E"/>
      </a:hlink>
      <a:folHlink>
        <a:srgbClr val="AEB3B4"/>
      </a:folHlink>
    </a:clrScheme>
    <a:fontScheme name="hpi_oran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hpi_orange 1">
        <a:dk1>
          <a:srgbClr val="000000"/>
        </a:dk1>
        <a:lt1>
          <a:srgbClr val="FFFFFF"/>
        </a:lt1>
        <a:dk2>
          <a:srgbClr val="60686B"/>
        </a:dk2>
        <a:lt2>
          <a:srgbClr val="868D91"/>
        </a:lt2>
        <a:accent1>
          <a:srgbClr val="AF0034"/>
        </a:accent1>
        <a:accent2>
          <a:srgbClr val="F6A800"/>
        </a:accent2>
        <a:accent3>
          <a:srgbClr val="FFFFFF"/>
        </a:accent3>
        <a:accent4>
          <a:srgbClr val="000000"/>
        </a:accent4>
        <a:accent5>
          <a:srgbClr val="D4AAAE"/>
        </a:accent5>
        <a:accent6>
          <a:srgbClr val="DF9800"/>
        </a:accent6>
        <a:hlink>
          <a:srgbClr val="007A9E"/>
        </a:hlink>
        <a:folHlink>
          <a:srgbClr val="AEB3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C:\word\BIS\BISNEU\BIS1.PPT</Template>
  <TotalTime>0</TotalTime>
  <Pages>18</Pages>
  <Words>423</Words>
  <Application>Microsoft Office PowerPoint</Application>
  <PresentationFormat>Custom</PresentationFormat>
  <Paragraphs>37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News Gothic MT</vt:lpstr>
      <vt:lpstr>Arial</vt:lpstr>
      <vt:lpstr>Symbol</vt:lpstr>
      <vt:lpstr>Times New Roman</vt:lpstr>
      <vt:lpstr>Webdings</vt:lpstr>
      <vt:lpstr>Verdana</vt:lpstr>
      <vt:lpstr>BIS1</vt:lpstr>
      <vt:lpstr>1_hpi_orange</vt:lpstr>
      <vt:lpstr>Table Annotation using Deep Learning</vt:lpstr>
      <vt:lpstr>Table Annotation using Deep Learning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Project - Table Annotation</dc:title>
  <dc:creator>Christian Bizer;Keti Korini</dc:creator>
  <cp:lastModifiedBy>Christian Bizer</cp:lastModifiedBy>
  <cp:revision>932</cp:revision>
  <cp:lastPrinted>2017-02-13T09:13:57Z</cp:lastPrinted>
  <dcterms:created xsi:type="dcterms:W3CDTF">1997-04-06T08:34:14Z</dcterms:created>
  <dcterms:modified xsi:type="dcterms:W3CDTF">2022-08-30T09:56:15Z</dcterms:modified>
</cp:coreProperties>
</file>