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65" r:id="rId2"/>
    <p:sldId id="270" r:id="rId3"/>
    <p:sldId id="273" r:id="rId4"/>
    <p:sldId id="269" r:id="rId5"/>
    <p:sldId id="272" r:id="rId6"/>
    <p:sldId id="271" r:id="rId7"/>
    <p:sldId id="263" r:id="rId8"/>
    <p:sldId id="268" r:id="rId9"/>
  </p:sldIdLst>
  <p:sldSz cx="9144000" cy="5715000" type="screen16x10"/>
  <p:notesSz cx="9144000" cy="5715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84"/>
    <p:restoredTop sz="94626"/>
  </p:normalViewPr>
  <p:slideViewPr>
    <p:cSldViewPr>
      <p:cViewPr>
        <p:scale>
          <a:sx n="100" d="100"/>
          <a:sy n="100" d="100"/>
        </p:scale>
        <p:origin x="1512" y="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5" d="100"/>
          <a:sy n="155" d="100"/>
        </p:scale>
        <p:origin x="196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8A21D-D537-BE47-BC64-5649A5B545E4}" type="datetimeFigureOut">
              <a:rPr lang="en-DE" smtClean="0"/>
              <a:t>03/02/2023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714375"/>
            <a:ext cx="3086100" cy="1928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751138"/>
            <a:ext cx="7315200" cy="2249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542925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0E7CD-4628-2C4C-BDCF-D15452D9E49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049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_1/3 Farbe_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0"/>
            <a:ext cx="9144000" cy="1927490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0" rIns="240000" bIns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5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288000" y="2073000"/>
            <a:ext cx="8568000" cy="45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 bwMode="auto">
          <a:xfrm>
            <a:off x="288000" y="2484000"/>
            <a:ext cx="8568000" cy="137980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80985" indent="0" algn="ctr">
              <a:buNone/>
              <a:defRPr sz="1650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50"/>
            </a:lvl4pPr>
            <a:lvl5pPr marL="1523939" indent="0" algn="ctr">
              <a:buNone/>
              <a:defRPr sz="1350"/>
            </a:lvl5pPr>
            <a:lvl6pPr marL="1904924" indent="0" algn="ctr">
              <a:buNone/>
              <a:defRPr sz="1350"/>
            </a:lvl6pPr>
            <a:lvl7pPr marL="2285909" indent="0" algn="ctr">
              <a:buNone/>
              <a:defRPr sz="1350"/>
            </a:lvl7pPr>
            <a:lvl8pPr marL="2666893" indent="0" algn="ctr">
              <a:buNone/>
              <a:defRPr sz="1350"/>
            </a:lvl8pPr>
            <a:lvl9pPr marL="3047878" indent="0" algn="ctr">
              <a:buNone/>
              <a:defRPr sz="1350"/>
            </a:lvl9pPr>
          </a:lstStyle>
          <a:p>
            <a:pPr>
              <a:defRPr/>
            </a:pPr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rgbClr val="003056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B21E98-FEA7-87C5-72D6-6A8254D5D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90429" y="894007"/>
            <a:ext cx="2954696" cy="117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6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_1/3_Farb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0"/>
            <a:ext cx="9144000" cy="1927490"/>
          </a:xfrm>
          <a:prstGeom prst="rect">
            <a:avLst/>
          </a:prstGeom>
          <a:solidFill>
            <a:srgbClr val="00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0" rIns="240000" bIns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de-DE" sz="15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288000" y="2073000"/>
            <a:ext cx="8568000" cy="45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 bwMode="auto">
          <a:xfrm>
            <a:off x="288000" y="2484000"/>
            <a:ext cx="8568000" cy="137980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80985" indent="0" algn="ctr">
              <a:buNone/>
              <a:defRPr sz="1650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50"/>
            </a:lvl4pPr>
            <a:lvl5pPr marL="1523939" indent="0" algn="ctr">
              <a:buNone/>
              <a:defRPr sz="1350"/>
            </a:lvl5pPr>
            <a:lvl6pPr marL="1904924" indent="0" algn="ctr">
              <a:buNone/>
              <a:defRPr sz="1350"/>
            </a:lvl6pPr>
            <a:lvl7pPr marL="2285909" indent="0" algn="ctr">
              <a:buNone/>
              <a:defRPr sz="1350"/>
            </a:lvl7pPr>
            <a:lvl8pPr marL="2666893" indent="0" algn="ctr">
              <a:buNone/>
              <a:defRPr sz="1350"/>
            </a:lvl8pPr>
            <a:lvl9pPr marL="3047878" indent="0" algn="ctr">
              <a:buNone/>
              <a:defRPr sz="1350"/>
            </a:lvl9pPr>
          </a:lstStyle>
          <a:p>
            <a:pPr>
              <a:defRPr/>
            </a:pPr>
            <a:r>
              <a:rPr lang="en-GB" dirty="0" err="1"/>
              <a:t>Formatvorlage</a:t>
            </a:r>
            <a:r>
              <a:rPr lang="en-GB" dirty="0"/>
              <a:t> des </a:t>
            </a:r>
            <a:r>
              <a:rPr lang="en-GB" dirty="0" err="1"/>
              <a:t>Untertitelmasters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_Tite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88000" y="168000"/>
            <a:ext cx="8568000" cy="45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5" name="Textplatzhalter 24"/>
          <p:cNvSpPr>
            <a:spLocks noGrp="1"/>
          </p:cNvSpPr>
          <p:nvPr>
            <p:ph type="body" sz="quarter" idx="11"/>
          </p:nvPr>
        </p:nvSpPr>
        <p:spPr bwMode="auto">
          <a:xfrm>
            <a:off x="288001" y="960000"/>
            <a:ext cx="8569325" cy="21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80985" indent="0">
              <a:buFontTx/>
              <a:buNone/>
              <a:defRPr sz="1500"/>
            </a:lvl2pPr>
            <a:lvl3pPr marL="761970" indent="0">
              <a:buFontTx/>
              <a:buNone/>
              <a:defRPr sz="1500"/>
            </a:lvl3pPr>
            <a:lvl4pPr marL="1142954" indent="0">
              <a:buFontTx/>
              <a:buNone/>
              <a:defRPr sz="1500"/>
            </a:lvl4pPr>
            <a:lvl5pPr marL="1523939" indent="0">
              <a:buFontTx/>
              <a:buNone/>
              <a:defRPr sz="1500"/>
            </a:lvl5pPr>
          </a:lstStyle>
          <a:p>
            <a:pPr lvl="0">
              <a:defRPr/>
            </a:pPr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3"/>
          </p:nvPr>
        </p:nvSpPr>
        <p:spPr bwMode="auto">
          <a:xfrm>
            <a:off x="287339" y="1404000"/>
            <a:ext cx="8569325" cy="35881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Calibri"/>
                <a:ea typeface="Calibri"/>
                <a:cs typeface="Calibri"/>
              </a:defRPr>
            </a:lvl1pPr>
            <a:lvl2pPr marL="179910" indent="0">
              <a:buNone/>
              <a:defRPr sz="1600">
                <a:latin typeface="Calibri"/>
                <a:ea typeface="Calibri"/>
                <a:cs typeface="Calibri"/>
              </a:defRPr>
            </a:lvl2pPr>
            <a:lvl3pPr marL="359819" indent="0">
              <a:buNone/>
              <a:defRPr sz="1400">
                <a:latin typeface="Calibri"/>
                <a:ea typeface="Calibri"/>
                <a:cs typeface="Calibri"/>
              </a:defRPr>
            </a:lvl3pPr>
            <a:lvl4pPr marL="539729" indent="0">
              <a:buNone/>
              <a:defRPr sz="1300">
                <a:latin typeface="Calibri"/>
                <a:ea typeface="Calibri"/>
                <a:cs typeface="Calibri"/>
              </a:defRPr>
            </a:lvl4pPr>
          </a:lstStyle>
          <a:p>
            <a:pPr lvl="0">
              <a:defRPr/>
            </a:pPr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  <a:p>
            <a:pPr lvl="1">
              <a:defRPr/>
            </a:pPr>
            <a:r>
              <a:rPr lang="en-GB" dirty="0" err="1"/>
              <a:t>Zweite</a:t>
            </a:r>
            <a:r>
              <a:rPr lang="en-GB" dirty="0"/>
              <a:t> Ebene</a:t>
            </a:r>
            <a:endParaRPr dirty="0"/>
          </a:p>
          <a:p>
            <a:pPr lvl="2">
              <a:defRPr/>
            </a:pPr>
            <a:r>
              <a:rPr lang="en-GB" dirty="0" err="1"/>
              <a:t>Dritte</a:t>
            </a:r>
            <a:r>
              <a:rPr lang="en-GB" dirty="0"/>
              <a:t> Ebene</a:t>
            </a:r>
            <a:endParaRPr dirty="0"/>
          </a:p>
          <a:p>
            <a:pPr lvl="3">
              <a:defRPr/>
            </a:pPr>
            <a:r>
              <a:rPr lang="en-GB" dirty="0" err="1"/>
              <a:t>Vierte</a:t>
            </a:r>
            <a:r>
              <a:rPr lang="en-GB" dirty="0"/>
              <a:t> Ebene</a:t>
            </a:r>
            <a:endParaRPr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platzhalter 11"/>
          <p:cNvSpPr>
            <a:spLocks noGrp="1"/>
          </p:cNvSpPr>
          <p:nvPr>
            <p:ph type="body" sz="quarter" idx="13"/>
          </p:nvPr>
        </p:nvSpPr>
        <p:spPr bwMode="auto">
          <a:xfrm>
            <a:off x="287339" y="959999"/>
            <a:ext cx="8569325" cy="40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Calibri"/>
                <a:ea typeface="Calibri"/>
                <a:cs typeface="Calibri"/>
              </a:defRPr>
            </a:lvl1pPr>
            <a:lvl2pPr marL="179910" indent="0">
              <a:buNone/>
              <a:defRPr sz="1600">
                <a:latin typeface="Calibri"/>
                <a:ea typeface="Calibri"/>
                <a:cs typeface="Calibri"/>
              </a:defRPr>
            </a:lvl2pPr>
            <a:lvl3pPr marL="359819" indent="0">
              <a:buNone/>
              <a:defRPr sz="1400">
                <a:latin typeface="Calibri"/>
                <a:ea typeface="Calibri"/>
                <a:cs typeface="Calibri"/>
              </a:defRPr>
            </a:lvl3pPr>
            <a:lvl4pPr marL="539729" indent="0">
              <a:buNone/>
              <a:defRPr sz="1300">
                <a:latin typeface="Calibri"/>
                <a:ea typeface="Calibri"/>
                <a:cs typeface="Calibri"/>
              </a:defRPr>
            </a:lvl4pPr>
          </a:lstStyle>
          <a:p>
            <a:pPr lvl="0">
              <a:defRPr/>
            </a:pPr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  <a:p>
            <a:pPr lvl="1">
              <a:defRPr/>
            </a:pPr>
            <a:r>
              <a:rPr lang="en-GB" dirty="0" err="1"/>
              <a:t>Zweite</a:t>
            </a:r>
            <a:r>
              <a:rPr lang="en-GB" dirty="0"/>
              <a:t> Ebene</a:t>
            </a:r>
            <a:endParaRPr dirty="0"/>
          </a:p>
          <a:p>
            <a:pPr lvl="2">
              <a:defRPr/>
            </a:pPr>
            <a:r>
              <a:rPr lang="en-GB" dirty="0" err="1"/>
              <a:t>Dritte</a:t>
            </a:r>
            <a:r>
              <a:rPr lang="en-GB" dirty="0"/>
              <a:t> Ebene</a:t>
            </a:r>
            <a:endParaRPr dirty="0"/>
          </a:p>
          <a:p>
            <a:pPr lvl="3">
              <a:defRPr/>
            </a:pPr>
            <a:r>
              <a:rPr lang="en-GB" dirty="0" err="1"/>
              <a:t>Vierte</a:t>
            </a:r>
            <a:r>
              <a:rPr lang="en-GB" dirty="0"/>
              <a:t> Ebene</a:t>
            </a:r>
            <a:endParaRPr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288000" y="168000"/>
            <a:ext cx="8568000" cy="45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_Titel_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88000" y="168000"/>
            <a:ext cx="8568000" cy="45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5" name="Textplatzhalter 24"/>
          <p:cNvSpPr>
            <a:spLocks noGrp="1"/>
          </p:cNvSpPr>
          <p:nvPr>
            <p:ph type="body" sz="quarter" idx="11"/>
          </p:nvPr>
        </p:nvSpPr>
        <p:spPr bwMode="auto">
          <a:xfrm>
            <a:off x="288001" y="960000"/>
            <a:ext cx="8569325" cy="21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80985" indent="0">
              <a:buFontTx/>
              <a:buNone/>
              <a:defRPr sz="1500"/>
            </a:lvl2pPr>
            <a:lvl3pPr marL="761970" indent="0">
              <a:buFontTx/>
              <a:buNone/>
              <a:defRPr sz="1500"/>
            </a:lvl3pPr>
            <a:lvl4pPr marL="1142954" indent="0">
              <a:buFontTx/>
              <a:buNone/>
              <a:defRPr sz="1500"/>
            </a:lvl4pPr>
            <a:lvl5pPr marL="1523939" indent="0">
              <a:buFontTx/>
              <a:buNone/>
              <a:defRPr sz="1500"/>
            </a:lvl5pPr>
          </a:lstStyle>
          <a:p>
            <a:pPr lvl="0">
              <a:defRPr/>
            </a:pPr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dirty="0"/>
          </a:p>
        </p:txBody>
      </p:sp>
      <p:sp>
        <p:nvSpPr>
          <p:cNvPr id="6" name="Diagrammplatzhalter 8"/>
          <p:cNvSpPr>
            <a:spLocks noGrp="1"/>
          </p:cNvSpPr>
          <p:nvPr>
            <p:ph type="chart" sz="quarter" idx="13"/>
          </p:nvPr>
        </p:nvSpPr>
        <p:spPr bwMode="auto">
          <a:xfrm>
            <a:off x="287339" y="1404000"/>
            <a:ext cx="8569325" cy="346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latin typeface="Calibri"/>
                <a:ea typeface="Calibri"/>
                <a:cs typeface="Calibri"/>
              </a:defRPr>
            </a:lvl1pPr>
          </a:lstStyle>
          <a:p>
            <a:pPr lvl="0">
              <a:defRPr/>
            </a:pPr>
            <a:r>
              <a:rPr lang="en-GB" dirty="0" err="1"/>
              <a:t>Diagramm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auf Symbol </a:t>
            </a:r>
            <a:r>
              <a:rPr lang="en-GB" dirty="0" err="1"/>
              <a:t>hinzufügen</a:t>
            </a:r>
            <a:endParaRPr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34BB218-B394-FC70-238E-91FAC7EB1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r Verbinder 12"/>
          <p:cNvCxnSpPr>
            <a:cxnSpLocks/>
          </p:cNvCxnSpPr>
          <p:nvPr userDrawn="1"/>
        </p:nvCxnSpPr>
        <p:spPr bwMode="auto">
          <a:xfrm>
            <a:off x="287339" y="5033698"/>
            <a:ext cx="856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288000" y="2073000"/>
            <a:ext cx="8568000" cy="45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288000" y="2484000"/>
            <a:ext cx="8568000" cy="137980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80985" indent="0" algn="ctr">
              <a:buNone/>
              <a:defRPr sz="1650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50"/>
            </a:lvl4pPr>
            <a:lvl5pPr marL="1523939" indent="0" algn="ctr">
              <a:buNone/>
              <a:defRPr sz="1350"/>
            </a:lvl5pPr>
            <a:lvl6pPr marL="1904924" indent="0" algn="ctr">
              <a:buNone/>
              <a:defRPr sz="1350"/>
            </a:lvl6pPr>
            <a:lvl7pPr marL="2285909" indent="0" algn="ctr">
              <a:buNone/>
              <a:defRPr sz="1350"/>
            </a:lvl7pPr>
            <a:lvl8pPr marL="2666893" indent="0" algn="ctr">
              <a:buNone/>
              <a:defRPr sz="1350"/>
            </a:lvl8pPr>
            <a:lvl9pPr marL="3047878" indent="0" algn="ctr">
              <a:buNone/>
              <a:defRPr sz="1350"/>
            </a:lvl9pPr>
          </a:lstStyle>
          <a:p>
            <a:pPr>
              <a:defRPr/>
            </a:pPr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mittig, horizontale Lin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Gerader Verbinder 9"/>
          <p:cNvCxnSpPr>
            <a:cxnSpLocks/>
          </p:cNvCxnSpPr>
          <p:nvPr userDrawn="1"/>
        </p:nvCxnSpPr>
        <p:spPr bwMode="auto">
          <a:xfrm>
            <a:off x="287339" y="2530740"/>
            <a:ext cx="856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288000" y="2073000"/>
            <a:ext cx="8568000" cy="45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288000" y="2664000"/>
            <a:ext cx="8568000" cy="137980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80985" indent="0" algn="ctr">
              <a:buNone/>
              <a:defRPr sz="1650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50"/>
            </a:lvl4pPr>
            <a:lvl5pPr marL="1523939" indent="0" algn="ctr">
              <a:buNone/>
              <a:defRPr sz="1350"/>
            </a:lvl5pPr>
            <a:lvl6pPr marL="1904924" indent="0" algn="ctr">
              <a:buNone/>
              <a:defRPr sz="1350"/>
            </a:lvl6pPr>
            <a:lvl7pPr marL="2285909" indent="0" algn="ctr">
              <a:buNone/>
              <a:defRPr sz="1350"/>
            </a:lvl7pPr>
            <a:lvl8pPr marL="2666893" indent="0" algn="ctr">
              <a:buNone/>
              <a:defRPr sz="1350"/>
            </a:lvl8pPr>
            <a:lvl9pPr marL="3047878" indent="0" algn="ctr">
              <a:buNone/>
              <a:defRPr sz="1350"/>
            </a:lvl9pPr>
          </a:lstStyle>
          <a:p>
            <a:pPr>
              <a:defRPr/>
            </a:pPr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Header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9130F50-1A0D-1CF6-F255-031DD5E681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8000" y="168000"/>
            <a:ext cx="8568000" cy="453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4F4A276-BBC2-4098-BCB1-D93EC575E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2EE4C4E-BF28-42CF-0C24-DD97AC729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2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" name="Gerader Verbinder 10"/>
          <p:cNvCxnSpPr>
            <a:cxnSpLocks/>
          </p:cNvCxnSpPr>
          <p:nvPr/>
        </p:nvCxnSpPr>
        <p:spPr bwMode="auto">
          <a:xfrm>
            <a:off x="287339" y="678657"/>
            <a:ext cx="856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11"/>
          <p:cNvCxnSpPr>
            <a:cxnSpLocks/>
          </p:cNvCxnSpPr>
          <p:nvPr/>
        </p:nvCxnSpPr>
        <p:spPr bwMode="auto">
          <a:xfrm>
            <a:off x="287339" y="5033698"/>
            <a:ext cx="856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645897" y="5209384"/>
            <a:ext cx="916438" cy="30427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000">
                <a:solidFill>
                  <a:srgbClr val="00305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5FACEA9-A2BD-FC62-EA80-7A669DE0B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18766" r="9494" b="24201"/>
          <a:stretch/>
        </p:blipFill>
        <p:spPr>
          <a:xfrm>
            <a:off x="6645897" y="62707"/>
            <a:ext cx="2197101" cy="615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67" r:id="rId8"/>
    <p:sldLayoutId id="2147483668" r:id="rId9"/>
  </p:sldLayoutIdLst>
  <p:hf hdr="0" ftr="0" dt="0"/>
  <p:txStyles>
    <p:titleStyle>
      <a:lvl1pPr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ea typeface="+mj-ea"/>
          <a:cs typeface="Arial"/>
        </a:defRPr>
      </a:lvl1pPr>
      <a:lvl2pPr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2pPr>
      <a:lvl3pPr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3pPr>
      <a:lvl4pPr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4pPr>
      <a:lvl5pPr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5pPr>
      <a:lvl6pPr marL="380985"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6pPr>
      <a:lvl7pPr marL="761970"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7pPr>
      <a:lvl8pPr marL="1142954"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8pPr>
      <a:lvl9pPr marL="1523939" algn="l">
        <a:lnSpc>
          <a:spcPct val="90000"/>
        </a:lnSpc>
        <a:spcBef>
          <a:spcPts val="0"/>
        </a:spcBef>
        <a:spcAft>
          <a:spcPts val="0"/>
        </a:spcAft>
        <a:defRPr sz="3650">
          <a:solidFill>
            <a:schemeClr val="tx1"/>
          </a:solidFill>
          <a:latin typeface="Arial"/>
          <a:cs typeface="Arial"/>
        </a:defRPr>
      </a:lvl9pPr>
    </p:titleStyle>
    <p:bodyStyle>
      <a:lvl1pPr marL="179909" indent="-179909" algn="l" defTabSz="179909">
        <a:spcBef>
          <a:spcPts val="0"/>
        </a:spcBef>
        <a:spcAft>
          <a:spcPts val="0"/>
        </a:spcAft>
        <a:buClr>
          <a:schemeClr val="tx2"/>
        </a:buClr>
        <a:buFont typeface="Arial"/>
        <a:buChar char="•"/>
        <a:defRPr>
          <a:solidFill>
            <a:schemeClr val="tx1"/>
          </a:solidFill>
          <a:latin typeface="Arial"/>
          <a:ea typeface="+mn-ea"/>
          <a:cs typeface="Arial"/>
        </a:defRPr>
      </a:lvl1pPr>
      <a:lvl2pPr marL="359819" indent="-179909" algn="l">
        <a:spcBef>
          <a:spcPts val="0"/>
        </a:spcBef>
        <a:spcAft>
          <a:spcPts val="0"/>
        </a:spcAft>
        <a:buClr>
          <a:schemeClr val="tx2"/>
        </a:buClr>
        <a:buFont typeface="Symbol"/>
        <a:buChar char="-"/>
        <a:defRPr sz="1350">
          <a:solidFill>
            <a:schemeClr val="tx1"/>
          </a:solidFill>
          <a:latin typeface="Arial"/>
          <a:ea typeface="+mn-ea"/>
          <a:cs typeface="Arial"/>
        </a:defRPr>
      </a:lvl2pPr>
      <a:lvl3pPr marL="539728" indent="-179909" algn="l" defTabSz="179909">
        <a:spcBef>
          <a:spcPts val="0"/>
        </a:spcBef>
        <a:spcAft>
          <a:spcPts val="0"/>
        </a:spcAft>
        <a:buClr>
          <a:schemeClr val="tx2"/>
        </a:buClr>
        <a:buSzPct val="80000"/>
        <a:buFont typeface="Wingdings"/>
        <a:buChar char="§"/>
        <a:defRPr sz="1350">
          <a:solidFill>
            <a:schemeClr val="tx1"/>
          </a:solidFill>
          <a:latin typeface="Arial"/>
          <a:ea typeface="+mn-ea"/>
          <a:cs typeface="Arial"/>
        </a:defRPr>
      </a:lvl3pPr>
      <a:lvl4pPr marL="719638" indent="-179909" algn="l" defTabSz="179909"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/>
        <a:buChar char="-"/>
        <a:defRPr sz="1350">
          <a:solidFill>
            <a:schemeClr val="tx1"/>
          </a:solidFill>
          <a:latin typeface="Arial"/>
          <a:ea typeface="+mn-ea"/>
          <a:cs typeface="Arial"/>
        </a:defRPr>
      </a:lvl4pPr>
      <a:lvl5pPr marL="719638" indent="-179909" algn="l">
        <a:lnSpc>
          <a:spcPct val="90000"/>
        </a:lnSpc>
        <a:spcBef>
          <a:spcPts val="0"/>
        </a:spcBef>
        <a:spcAft>
          <a:spcPts val="0"/>
        </a:spcAft>
        <a:buClr>
          <a:schemeClr val="tx2"/>
        </a:buClr>
        <a:buFont typeface="Arial"/>
        <a:buChar char="-"/>
        <a:defRPr sz="1350">
          <a:solidFill>
            <a:schemeClr val="tx1"/>
          </a:solidFill>
          <a:latin typeface="Arial"/>
          <a:ea typeface="+mn-ea"/>
          <a:cs typeface="Arial"/>
        </a:defRPr>
      </a:lvl5pPr>
      <a:lvl6pPr marL="2095416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>
        <a:lnSpc>
          <a:spcPct val="90000"/>
        </a:lnSpc>
        <a:spcBef>
          <a:spcPts val="417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>
        <a:defRPr sz="15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tateofcrypto.net/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tateofcrypto.net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proofofhumanity.id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napshot.org/" TargetMode="External"/><Relationship Id="rId2" Type="http://schemas.openxmlformats.org/officeDocument/2006/relationships/hyperlink" Target="https://proofofhumanity.id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napshot.org/" TargetMode="External"/><Relationship Id="rId2" Type="http://schemas.openxmlformats.org/officeDocument/2006/relationships/hyperlink" Target="https://proofofhumanity.id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94805-6CA6-2663-FC92-A6BE273DD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Development of a Blockchain-based Platform for Survey and Experiments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CCEBB2-F3E4-0145-BB48-FB0D1C898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800" y="3238501"/>
            <a:ext cx="8568000" cy="1379802"/>
          </a:xfrm>
        </p:spPr>
        <p:txBody>
          <a:bodyPr/>
          <a:lstStyle/>
          <a:p>
            <a:r>
              <a:rPr lang="de-DE" dirty="0"/>
              <a:t>Team Project Spring 23</a:t>
            </a:r>
          </a:p>
          <a:p>
            <a:r>
              <a:rPr lang="en-US" dirty="0"/>
              <a:t>Chair of Data Science in the Economic and Social Sciences</a:t>
            </a:r>
            <a:endParaRPr lang="de-DE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234CBC2-477B-FECF-C884-596220CD223D}"/>
              </a:ext>
            </a:extLst>
          </p:cNvPr>
          <p:cNvSpPr/>
          <p:nvPr/>
        </p:nvSpPr>
        <p:spPr bwMode="auto">
          <a:xfrm>
            <a:off x="288000" y="4657700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Supervisor: Dr. Stefano Balietti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Bild">
            <a:extLst>
              <a:ext uri="{FF2B5EF4-FFF2-40B4-BE49-F238E27FC236}">
                <a16:creationId xmlns:a16="http://schemas.microsoft.com/office/drawing/2014/main" id="{2B80B556-CAFF-61A9-C739-000005FE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26613"/>
            <a:ext cx="1015755" cy="1015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d">
            <a:extLst>
              <a:ext uri="{FF2B5EF4-FFF2-40B4-BE49-F238E27FC236}">
                <a16:creationId xmlns:a16="http://schemas.microsoft.com/office/drawing/2014/main" id="{BB1A5485-C6FB-876B-84C2-4E4D8590B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00" y="3830644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05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Crypto Survey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BA9E56-BBEF-FCDE-71DD-3F945126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40" y="784333"/>
            <a:ext cx="7364720" cy="4146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E31558-3666-E38D-E4F4-5C377731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9" y="5166340"/>
            <a:ext cx="399754" cy="3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40D20B-6AC4-225A-B967-36B291FCE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33" y="5093999"/>
            <a:ext cx="2170101" cy="602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D6B1B4-02A6-01E5-8AD1-24DF29171959}"/>
              </a:ext>
            </a:extLst>
          </p:cNvPr>
          <p:cNvSpPr txBox="1"/>
          <p:nvPr/>
        </p:nvSpPr>
        <p:spPr bwMode="auto">
          <a:xfrm>
            <a:off x="5730568" y="520244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https://stateofcrypto.net</a:t>
            </a:r>
            <a:r>
              <a:rPr lang="en-US" dirty="0"/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9081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Crypto Survey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E31558-3666-E38D-E4F4-5C377731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9" y="5166340"/>
            <a:ext cx="399754" cy="3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40D20B-6AC4-225A-B967-36B291FCE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333" y="5093999"/>
            <a:ext cx="2170101" cy="602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D6B1B4-02A6-01E5-8AD1-24DF29171959}"/>
              </a:ext>
            </a:extLst>
          </p:cNvPr>
          <p:cNvSpPr txBox="1"/>
          <p:nvPr/>
        </p:nvSpPr>
        <p:spPr bwMode="auto">
          <a:xfrm>
            <a:off x="5730568" y="5202442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https://stateofcrypto.net</a:t>
            </a:r>
            <a:r>
              <a:rPr lang="en-US" dirty="0"/>
              <a:t> </a:t>
            </a:r>
            <a:endParaRPr lang="en-DE" dirty="0"/>
          </a:p>
        </p:txBody>
      </p:sp>
      <p:pic>
        <p:nvPicPr>
          <p:cNvPr id="3" name="State_of_Crypto_Survey_22._Video_Story._Part_1._The_Summoning.">
            <a:hlinkClick r:id="" action="ppaction://media"/>
            <a:extLst>
              <a:ext uri="{FF2B5EF4-FFF2-40B4-BE49-F238E27FC236}">
                <a16:creationId xmlns:a16="http://schemas.microsoft.com/office/drawing/2014/main" id="{EACDBC8C-4580-BE3E-FB78-DEEB4AA9A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3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</a:rPr>
              <a:t>Blockchain-based Platform for Survey and Experiments</a:t>
            </a:r>
            <a:endParaRPr lang="de-DE" sz="1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F876D4-4942-4E01-DDDE-5B583794A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Part 1: 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create</a:t>
            </a:r>
            <a:r>
              <a:rPr lang="de-DE" dirty="0"/>
              <a:t> Web3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endParaRPr lang="de-DE" i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06C6F4-7C85-FAF8-796B-7F8DB5996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53040"/>
            <a:ext cx="7164981" cy="14604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Store sensitive and non-sensitive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blockchain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Share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authorized</a:t>
            </a:r>
            <a:r>
              <a:rPr lang="de-DE" dirty="0"/>
              <a:t> </a:t>
            </a:r>
            <a:r>
              <a:rPr lang="de-DE" dirty="0" err="1"/>
              <a:t>parties</a:t>
            </a:r>
            <a:r>
              <a:rPr lang="de-DE" dirty="0"/>
              <a:t> (e.g., </a:t>
            </a:r>
            <a:r>
              <a:rPr lang="de-DE" dirty="0" err="1"/>
              <a:t>researchers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Prevent bots and Sybil </a:t>
            </a:r>
            <a:r>
              <a:rPr lang="de-DE" dirty="0" err="1"/>
              <a:t>attacks</a:t>
            </a:r>
            <a:r>
              <a:rPr lang="de-DE" dirty="0"/>
              <a:t> (e.g., </a:t>
            </a:r>
            <a:r>
              <a:rPr lang="de-DE" dirty="0">
                <a:hlinkClick r:id="rId2"/>
              </a:rPr>
              <a:t>https://proofofhumanity.id/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, </a:t>
            </a:r>
            <a:r>
              <a:rPr lang="de-DE" dirty="0" err="1"/>
              <a:t>notify</a:t>
            </a:r>
            <a:r>
              <a:rPr lang="de-DE" dirty="0"/>
              <a:t>, </a:t>
            </a:r>
            <a:r>
              <a:rPr lang="de-DE" dirty="0" err="1"/>
              <a:t>recruit</a:t>
            </a:r>
            <a:r>
              <a:rPr lang="de-DE" dirty="0"/>
              <a:t>, and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partcipants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Automate</a:t>
            </a:r>
            <a:r>
              <a:rPr lang="de-DE" dirty="0"/>
              <a:t> </a:t>
            </a:r>
            <a:r>
              <a:rPr lang="de-DE" dirty="0" err="1"/>
              <a:t>payments</a:t>
            </a:r>
            <a:r>
              <a:rPr lang="de-DE" dirty="0"/>
              <a:t> on L2 (E.g., Polygon)</a:t>
            </a:r>
          </a:p>
          <a:p>
            <a:endParaRPr lang="de-DE" b="1" dirty="0"/>
          </a:p>
          <a:p>
            <a:endParaRPr lang="de-DE" dirty="0"/>
          </a:p>
        </p:txBody>
      </p:sp>
      <p:pic>
        <p:nvPicPr>
          <p:cNvPr id="6" name="Picture 5" descr="Bild">
            <a:extLst>
              <a:ext uri="{FF2B5EF4-FFF2-40B4-BE49-F238E27FC236}">
                <a16:creationId xmlns:a16="http://schemas.microsoft.com/office/drawing/2014/main" id="{76F2C87B-CE14-D8D1-A761-4F768401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55" y="3291558"/>
            <a:ext cx="1048502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ild">
            <a:extLst>
              <a:ext uri="{FF2B5EF4-FFF2-40B4-BE49-F238E27FC236}">
                <a16:creationId xmlns:a16="http://schemas.microsoft.com/office/drawing/2014/main" id="{11758967-5942-9B54-DFA6-654E66D4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048781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ild">
            <a:extLst>
              <a:ext uri="{FF2B5EF4-FFF2-40B4-BE49-F238E27FC236}">
                <a16:creationId xmlns:a16="http://schemas.microsoft.com/office/drawing/2014/main" id="{3EFDF260-C29B-DE88-1E62-873C1F8F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850693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43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</a:rPr>
              <a:t>Blockchain-based Platform for Survey and Experiments</a:t>
            </a:r>
            <a:endParaRPr lang="de-DE" sz="1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F876D4-4942-4E01-DDDE-5B583794A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Part 1: 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create</a:t>
            </a:r>
            <a:r>
              <a:rPr lang="de-DE" dirty="0"/>
              <a:t> Web3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endParaRPr lang="de-DE" i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06C6F4-7C85-FAF8-796B-7F8DB5996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53040"/>
            <a:ext cx="7164981" cy="14604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Store sensitive and non-sensitive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blockchain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Share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authorized</a:t>
            </a:r>
            <a:r>
              <a:rPr lang="de-DE" dirty="0"/>
              <a:t> </a:t>
            </a:r>
            <a:r>
              <a:rPr lang="de-DE" dirty="0" err="1"/>
              <a:t>parties</a:t>
            </a:r>
            <a:r>
              <a:rPr lang="de-DE" dirty="0"/>
              <a:t> (e.g., </a:t>
            </a:r>
            <a:r>
              <a:rPr lang="de-DE" dirty="0" err="1"/>
              <a:t>researchers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Prevent bots and Sybil </a:t>
            </a:r>
            <a:r>
              <a:rPr lang="de-DE" dirty="0" err="1"/>
              <a:t>attacks</a:t>
            </a:r>
            <a:r>
              <a:rPr lang="de-DE" dirty="0"/>
              <a:t> (e.g., </a:t>
            </a:r>
            <a:r>
              <a:rPr lang="de-DE" dirty="0">
                <a:hlinkClick r:id="rId2"/>
              </a:rPr>
              <a:t>https://proofofhumanity.id/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, </a:t>
            </a:r>
            <a:r>
              <a:rPr lang="de-DE" dirty="0" err="1"/>
              <a:t>notify</a:t>
            </a:r>
            <a:r>
              <a:rPr lang="de-DE" dirty="0"/>
              <a:t>, </a:t>
            </a:r>
            <a:r>
              <a:rPr lang="de-DE" dirty="0" err="1"/>
              <a:t>recruit</a:t>
            </a:r>
            <a:r>
              <a:rPr lang="de-DE" dirty="0"/>
              <a:t>, and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partcipants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Automate</a:t>
            </a:r>
            <a:r>
              <a:rPr lang="de-DE" dirty="0"/>
              <a:t> </a:t>
            </a:r>
            <a:r>
              <a:rPr lang="de-DE" dirty="0" err="1"/>
              <a:t>payments</a:t>
            </a:r>
            <a:r>
              <a:rPr lang="de-DE" dirty="0"/>
              <a:t> on L2 (E.g., Polygon)</a:t>
            </a:r>
          </a:p>
          <a:p>
            <a:endParaRPr lang="de-DE" b="1" dirty="0"/>
          </a:p>
          <a:p>
            <a:r>
              <a:rPr lang="de-DE" b="1" dirty="0"/>
              <a:t>Part 2: </a:t>
            </a:r>
            <a:r>
              <a:rPr lang="de-DE" b="1" dirty="0" err="1"/>
              <a:t>You</a:t>
            </a:r>
            <a:r>
              <a:rPr lang="de-DE" b="1" dirty="0"/>
              <a:t> will </a:t>
            </a:r>
            <a:r>
              <a:rPr lang="de-DE" b="1" dirty="0" err="1"/>
              <a:t>model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economic</a:t>
            </a:r>
            <a:r>
              <a:rPr lang="de-DE" b="1" dirty="0"/>
              <a:t> </a:t>
            </a:r>
            <a:r>
              <a:rPr lang="de-DE" b="1" dirty="0" err="1"/>
              <a:t>incentives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a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scientists</a:t>
            </a:r>
            <a:r>
              <a:rPr lang="de-DE" b="1" dirty="0"/>
              <a:t> and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participants</a:t>
            </a:r>
            <a:r>
              <a:rPr lang="de-DE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tokenomics</a:t>
            </a:r>
            <a:r>
              <a:rPr lang="de-DE" dirty="0"/>
              <a:t> (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airdrop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tokens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</a:t>
            </a:r>
            <a:r>
              <a:rPr lang="de-DE" dirty="0" err="1"/>
              <a:t>parties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Launch DAO on Snapshot.org (</a:t>
            </a:r>
            <a:r>
              <a:rPr lang="de-DE" dirty="0">
                <a:hlinkClick r:id="rId3"/>
              </a:rPr>
              <a:t>https://snapshot.org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Integrate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(e.g., </a:t>
            </a:r>
            <a:r>
              <a:rPr lang="de-DE" dirty="0" err="1"/>
              <a:t>Discord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5" descr="Bild">
            <a:extLst>
              <a:ext uri="{FF2B5EF4-FFF2-40B4-BE49-F238E27FC236}">
                <a16:creationId xmlns:a16="http://schemas.microsoft.com/office/drawing/2014/main" id="{76F2C87B-CE14-D8D1-A761-4F768401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55" y="3291558"/>
            <a:ext cx="1048502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ild">
            <a:extLst>
              <a:ext uri="{FF2B5EF4-FFF2-40B4-BE49-F238E27FC236}">
                <a16:creationId xmlns:a16="http://schemas.microsoft.com/office/drawing/2014/main" id="{11758967-5942-9B54-DFA6-654E66D4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048781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ild">
            <a:extLst>
              <a:ext uri="{FF2B5EF4-FFF2-40B4-BE49-F238E27FC236}">
                <a16:creationId xmlns:a16="http://schemas.microsoft.com/office/drawing/2014/main" id="{3EFDF260-C29B-DE88-1E62-873C1F8F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850693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</a:rPr>
              <a:t>Blockchain-based Platform for Survey and Experiments</a:t>
            </a:r>
            <a:endParaRPr lang="de-DE" sz="1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F876D4-4942-4E01-DDDE-5B583794A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Part 1: </a:t>
            </a:r>
            <a:r>
              <a:rPr lang="de-DE" dirty="0" err="1"/>
              <a:t>You</a:t>
            </a:r>
            <a:r>
              <a:rPr lang="de-DE" dirty="0"/>
              <a:t> will </a:t>
            </a:r>
            <a:r>
              <a:rPr lang="de-DE" dirty="0" err="1"/>
              <a:t>create</a:t>
            </a:r>
            <a:r>
              <a:rPr lang="de-DE" dirty="0"/>
              <a:t> Web3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endParaRPr lang="de-DE" i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06C6F4-7C85-FAF8-796B-7F8DB5996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00" y="1253040"/>
            <a:ext cx="7164981" cy="14604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Store sensitive and non-sensitive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blockchain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Share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authorized</a:t>
            </a:r>
            <a:r>
              <a:rPr lang="de-DE" dirty="0"/>
              <a:t> </a:t>
            </a:r>
            <a:r>
              <a:rPr lang="de-DE" dirty="0" err="1"/>
              <a:t>parties</a:t>
            </a:r>
            <a:r>
              <a:rPr lang="de-DE" dirty="0"/>
              <a:t> (e.g., </a:t>
            </a:r>
            <a:r>
              <a:rPr lang="de-DE" dirty="0" err="1"/>
              <a:t>researchers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Prevent bots and Sybil </a:t>
            </a:r>
            <a:r>
              <a:rPr lang="de-DE" dirty="0" err="1"/>
              <a:t>attacks</a:t>
            </a:r>
            <a:r>
              <a:rPr lang="de-DE" dirty="0"/>
              <a:t> (e.g., </a:t>
            </a:r>
            <a:r>
              <a:rPr lang="de-DE" dirty="0">
                <a:hlinkClick r:id="rId2"/>
              </a:rPr>
              <a:t>https://proofofhumanity.id/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, </a:t>
            </a:r>
            <a:r>
              <a:rPr lang="de-DE" dirty="0" err="1"/>
              <a:t>notify</a:t>
            </a:r>
            <a:r>
              <a:rPr lang="de-DE" dirty="0"/>
              <a:t>, </a:t>
            </a:r>
            <a:r>
              <a:rPr lang="de-DE" dirty="0" err="1"/>
              <a:t>recruit</a:t>
            </a:r>
            <a:r>
              <a:rPr lang="de-DE" dirty="0"/>
              <a:t>, and </a:t>
            </a:r>
            <a:r>
              <a:rPr lang="de-DE" dirty="0" err="1"/>
              <a:t>pay</a:t>
            </a:r>
            <a:r>
              <a:rPr lang="de-DE" dirty="0"/>
              <a:t> </a:t>
            </a:r>
            <a:r>
              <a:rPr lang="de-DE" dirty="0" err="1"/>
              <a:t>partcipants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Automate</a:t>
            </a:r>
            <a:r>
              <a:rPr lang="de-DE" dirty="0"/>
              <a:t> </a:t>
            </a:r>
            <a:r>
              <a:rPr lang="de-DE" dirty="0" err="1"/>
              <a:t>payments</a:t>
            </a:r>
            <a:r>
              <a:rPr lang="de-DE" dirty="0"/>
              <a:t> on L2 (E.g., Polygon)</a:t>
            </a:r>
          </a:p>
          <a:p>
            <a:endParaRPr lang="de-DE" b="1" dirty="0"/>
          </a:p>
          <a:p>
            <a:r>
              <a:rPr lang="de-DE" b="1" dirty="0"/>
              <a:t>Part 2: </a:t>
            </a:r>
            <a:r>
              <a:rPr lang="de-DE" b="1" dirty="0" err="1"/>
              <a:t>You</a:t>
            </a:r>
            <a:r>
              <a:rPr lang="de-DE" b="1" dirty="0"/>
              <a:t> will </a:t>
            </a:r>
            <a:r>
              <a:rPr lang="de-DE" b="1" dirty="0" err="1"/>
              <a:t>model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economic</a:t>
            </a:r>
            <a:r>
              <a:rPr lang="de-DE" b="1" dirty="0"/>
              <a:t> </a:t>
            </a:r>
            <a:r>
              <a:rPr lang="de-DE" b="1" dirty="0" err="1"/>
              <a:t>incentives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a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scientists</a:t>
            </a:r>
            <a:r>
              <a:rPr lang="de-DE" b="1" dirty="0"/>
              <a:t> and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participants</a:t>
            </a:r>
            <a:r>
              <a:rPr lang="de-DE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tokenomics</a:t>
            </a:r>
            <a:r>
              <a:rPr lang="de-DE" dirty="0"/>
              <a:t> (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airdrop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tokens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</a:t>
            </a:r>
            <a:r>
              <a:rPr lang="de-DE" dirty="0" err="1"/>
              <a:t>parties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Launch DAO on Snapshot.org (</a:t>
            </a:r>
            <a:r>
              <a:rPr lang="de-DE" dirty="0">
                <a:hlinkClick r:id="rId3"/>
              </a:rPr>
              <a:t>https://snapshot.org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Integrate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(e.g., </a:t>
            </a:r>
            <a:r>
              <a:rPr lang="de-DE" dirty="0" err="1"/>
              <a:t>Discord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Picture 5" descr="Bild">
            <a:extLst>
              <a:ext uri="{FF2B5EF4-FFF2-40B4-BE49-F238E27FC236}">
                <a16:creationId xmlns:a16="http://schemas.microsoft.com/office/drawing/2014/main" id="{76F2C87B-CE14-D8D1-A761-4F768401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55" y="3291558"/>
            <a:ext cx="1048502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ild">
            <a:extLst>
              <a:ext uri="{FF2B5EF4-FFF2-40B4-BE49-F238E27FC236}">
                <a16:creationId xmlns:a16="http://schemas.microsoft.com/office/drawing/2014/main" id="{11758967-5942-9B54-DFA6-654E66D47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048781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ild">
            <a:extLst>
              <a:ext uri="{FF2B5EF4-FFF2-40B4-BE49-F238E27FC236}">
                <a16:creationId xmlns:a16="http://schemas.microsoft.com/office/drawing/2014/main" id="{3EFDF260-C29B-DE88-1E62-873C1F8F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850693"/>
            <a:ext cx="1048500" cy="104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05B64-5DBA-3D83-0E23-11BCFC2D5901}"/>
              </a:ext>
            </a:extLst>
          </p:cNvPr>
          <p:cNvSpPr txBox="1"/>
          <p:nvPr/>
        </p:nvSpPr>
        <p:spPr bwMode="auto">
          <a:xfrm>
            <a:off x="1" y="4763034"/>
            <a:ext cx="9144000" cy="64633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If</a:t>
            </a:r>
            <a:r>
              <a:rPr lang="de-DE" b="1" dirty="0"/>
              <a:t> </a:t>
            </a:r>
            <a:r>
              <a:rPr lang="de-DE" b="1" dirty="0" err="1"/>
              <a:t>successful</a:t>
            </a:r>
            <a:r>
              <a:rPr lang="de-DE" b="1" dirty="0"/>
              <a:t>, </a:t>
            </a:r>
            <a:r>
              <a:rPr lang="de-DE" b="1" dirty="0" err="1"/>
              <a:t>your</a:t>
            </a:r>
            <a:r>
              <a:rPr lang="de-DE" b="1" dirty="0"/>
              <a:t> code will </a:t>
            </a:r>
            <a:r>
              <a:rPr lang="de-DE" b="1" dirty="0" err="1"/>
              <a:t>run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State </a:t>
            </a:r>
            <a:r>
              <a:rPr lang="de-DE" b="1" dirty="0" err="1"/>
              <a:t>of</a:t>
            </a:r>
            <a:r>
              <a:rPr lang="de-DE" b="1" dirty="0"/>
              <a:t> Crypto Survey 2023 (</a:t>
            </a:r>
            <a:r>
              <a:rPr lang="de-DE" b="1" dirty="0" err="1"/>
              <a:t>Oct-Dec</a:t>
            </a:r>
            <a:r>
              <a:rPr lang="de-DE" b="1" dirty="0"/>
              <a:t>)</a:t>
            </a:r>
          </a:p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773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Real-World Problem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solve</a:t>
            </a:r>
            <a:r>
              <a:rPr lang="de-DE" dirty="0"/>
              <a:t>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F876D4-4942-4E01-DDDE-5B583794A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990" y="1144512"/>
            <a:ext cx="6661588" cy="403213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de-DE" sz="2000" b="0" dirty="0"/>
          </a:p>
          <a:p>
            <a:pPr marL="342900" indent="-342900">
              <a:buFont typeface="+mj-lt"/>
              <a:buAutoNum type="arabicPeriod"/>
            </a:pPr>
            <a:r>
              <a:rPr lang="de-DE" sz="2000" dirty="0" err="1"/>
              <a:t>Democratizing</a:t>
            </a:r>
            <a:r>
              <a:rPr lang="de-DE" sz="2000" dirty="0"/>
              <a:t> </a:t>
            </a:r>
            <a:r>
              <a:rPr lang="de-DE" sz="2000" dirty="0" err="1"/>
              <a:t>access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research</a:t>
            </a:r>
            <a:r>
              <a:rPr lang="de-DE" sz="2000" dirty="0"/>
              <a:t> </a:t>
            </a:r>
            <a:r>
              <a:rPr lang="de-DE" sz="2000" dirty="0" err="1"/>
              <a:t>participants</a:t>
            </a:r>
            <a:r>
              <a:rPr lang="de-DE" sz="2000" dirty="0"/>
              <a:t> </a:t>
            </a:r>
            <a:r>
              <a:rPr lang="de-DE" sz="2000" b="0" dirty="0" err="1"/>
              <a:t>world-wide</a:t>
            </a:r>
            <a:endParaRPr lang="de-DE" sz="2000" b="0" dirty="0"/>
          </a:p>
          <a:p>
            <a:pPr marL="342900" indent="-342900">
              <a:buFont typeface="+mj-lt"/>
              <a:buAutoNum type="arabicPeriod"/>
            </a:pPr>
            <a:endParaRPr lang="de-DE" sz="2000" b="0" dirty="0"/>
          </a:p>
          <a:p>
            <a:pPr marL="342900" indent="-342900">
              <a:buFont typeface="+mj-lt"/>
              <a:buAutoNum type="arabicPeriod"/>
            </a:pPr>
            <a:r>
              <a:rPr lang="de-DE" sz="2000" dirty="0" err="1"/>
              <a:t>Reduction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fees</a:t>
            </a:r>
            <a:r>
              <a:rPr lang="de-DE" sz="2000" dirty="0"/>
              <a:t> </a:t>
            </a:r>
            <a:r>
              <a:rPr lang="de-DE" sz="2000" b="0" dirty="0"/>
              <a:t>=&gt; </a:t>
            </a:r>
            <a:r>
              <a:rPr lang="de-DE" sz="2000" b="0" dirty="0" err="1"/>
              <a:t>more</a:t>
            </a:r>
            <a:r>
              <a:rPr lang="de-DE" sz="2000" b="0" dirty="0"/>
              <a:t> </a:t>
            </a:r>
            <a:r>
              <a:rPr lang="de-DE" sz="2000" b="0" dirty="0" err="1"/>
              <a:t>budget</a:t>
            </a:r>
            <a:r>
              <a:rPr lang="de-DE" sz="2000" b="0" dirty="0"/>
              <a:t> </a:t>
            </a:r>
            <a:r>
              <a:rPr lang="de-DE" sz="2000" b="0" dirty="0" err="1"/>
              <a:t>for</a:t>
            </a:r>
            <a:r>
              <a:rPr lang="de-DE" sz="2000" b="0" dirty="0"/>
              <a:t> </a:t>
            </a:r>
            <a:r>
              <a:rPr lang="de-DE" sz="2000" b="0" dirty="0" err="1"/>
              <a:t>research</a:t>
            </a:r>
            <a:r>
              <a:rPr lang="de-DE" sz="2000" b="0" dirty="0"/>
              <a:t> </a:t>
            </a:r>
            <a:r>
              <a:rPr lang="de-DE" sz="2000" b="0" dirty="0" err="1"/>
              <a:t>more</a:t>
            </a:r>
            <a:r>
              <a:rPr lang="de-DE" sz="2000" b="0" dirty="0"/>
              <a:t> </a:t>
            </a:r>
            <a:r>
              <a:rPr lang="de-DE" sz="2000" b="0" dirty="0" err="1"/>
              <a:t>money</a:t>
            </a:r>
            <a:r>
              <a:rPr lang="de-DE" sz="2000" b="0" dirty="0"/>
              <a:t> </a:t>
            </a:r>
            <a:r>
              <a:rPr lang="de-DE" sz="2000" b="0" dirty="0" err="1"/>
              <a:t>for</a:t>
            </a:r>
            <a:r>
              <a:rPr lang="de-DE" sz="2000" b="0" dirty="0"/>
              <a:t> </a:t>
            </a:r>
            <a:r>
              <a:rPr lang="de-DE" sz="2000" b="0" dirty="0" err="1"/>
              <a:t>participants</a:t>
            </a:r>
            <a:r>
              <a:rPr lang="de-DE" sz="2000" b="0" dirty="0"/>
              <a:t>!</a:t>
            </a:r>
          </a:p>
          <a:p>
            <a:pPr marL="342900" indent="-342900">
              <a:buFont typeface="+mj-lt"/>
              <a:buAutoNum type="arabicPeriod"/>
            </a:pPr>
            <a:endParaRPr lang="de-DE" sz="2000" b="0" dirty="0"/>
          </a:p>
          <a:p>
            <a:pPr marL="342900" indent="-342900">
              <a:buFont typeface="+mj-lt"/>
              <a:buAutoNum type="arabicPeriod"/>
            </a:pPr>
            <a:r>
              <a:rPr lang="de-DE" sz="2000" b="0" dirty="0"/>
              <a:t>Speed </a:t>
            </a:r>
            <a:r>
              <a:rPr lang="de-DE" sz="2000" b="0" dirty="0" err="1"/>
              <a:t>up</a:t>
            </a:r>
            <a:r>
              <a:rPr lang="de-DE" sz="2000" b="0" dirty="0"/>
              <a:t> </a:t>
            </a:r>
            <a:r>
              <a:rPr lang="de-DE" sz="2000" b="0" dirty="0" err="1"/>
              <a:t>scientific</a:t>
            </a:r>
            <a:r>
              <a:rPr lang="de-DE" sz="2000" b="0" dirty="0"/>
              <a:t> </a:t>
            </a:r>
            <a:r>
              <a:rPr lang="de-DE" sz="2000" b="0" dirty="0" err="1"/>
              <a:t>knowledge</a:t>
            </a:r>
            <a:r>
              <a:rPr lang="de-DE" sz="2000" b="0" dirty="0"/>
              <a:t> </a:t>
            </a:r>
            <a:r>
              <a:rPr lang="de-DE" sz="2000" b="0" dirty="0" err="1"/>
              <a:t>creation</a:t>
            </a:r>
            <a:r>
              <a:rPr lang="de-DE" sz="2000" b="0" dirty="0"/>
              <a:t> </a:t>
            </a:r>
            <a:r>
              <a:rPr lang="de-DE" sz="2000" b="0" dirty="0" err="1"/>
              <a:t>by</a:t>
            </a:r>
            <a:r>
              <a:rPr lang="de-DE" sz="2000" b="0" dirty="0"/>
              <a:t> </a:t>
            </a:r>
            <a:r>
              <a:rPr lang="de-DE" sz="2000" b="0" dirty="0" err="1"/>
              <a:t>allowing</a:t>
            </a:r>
            <a:r>
              <a:rPr lang="de-DE" sz="2000" b="0" dirty="0"/>
              <a:t> </a:t>
            </a:r>
            <a:r>
              <a:rPr lang="de-DE" sz="2000" dirty="0" err="1"/>
              <a:t>responsible</a:t>
            </a:r>
            <a:r>
              <a:rPr lang="de-DE" sz="2000" dirty="0"/>
              <a:t> </a:t>
            </a:r>
            <a:r>
              <a:rPr lang="de-DE" sz="2000" dirty="0" err="1"/>
              <a:t>access</a:t>
            </a:r>
            <a:r>
              <a:rPr lang="de-DE" sz="2000" dirty="0"/>
              <a:t> </a:t>
            </a:r>
            <a:r>
              <a:rPr lang="de-DE" sz="2000" b="0" dirty="0" err="1"/>
              <a:t>to</a:t>
            </a:r>
            <a:r>
              <a:rPr lang="de-DE" sz="2000" b="0" dirty="0"/>
              <a:t> </a:t>
            </a:r>
            <a:r>
              <a:rPr lang="de-DE" sz="2000" b="0" dirty="0" err="1"/>
              <a:t>information</a:t>
            </a:r>
            <a:r>
              <a:rPr lang="de-DE" sz="2000" b="0" dirty="0"/>
              <a:t> </a:t>
            </a:r>
            <a:r>
              <a:rPr lang="de-DE" sz="2000" b="0" dirty="0" err="1"/>
              <a:t>about</a:t>
            </a:r>
            <a:r>
              <a:rPr lang="de-DE" sz="2000" b="0" dirty="0"/>
              <a:t> </a:t>
            </a:r>
            <a:r>
              <a:rPr lang="de-DE" sz="2000" b="0" dirty="0" err="1"/>
              <a:t>participation</a:t>
            </a:r>
            <a:r>
              <a:rPr lang="de-DE" sz="2000" b="0" dirty="0"/>
              <a:t> in </a:t>
            </a:r>
            <a:r>
              <a:rPr lang="de-DE" sz="2000" dirty="0" err="1"/>
              <a:t>previous</a:t>
            </a:r>
            <a:r>
              <a:rPr lang="de-DE" sz="2000" dirty="0"/>
              <a:t> </a:t>
            </a:r>
            <a:r>
              <a:rPr lang="de-DE" sz="2000" dirty="0" err="1"/>
              <a:t>research</a:t>
            </a:r>
            <a:endParaRPr lang="de-DE" sz="2000" dirty="0"/>
          </a:p>
          <a:p>
            <a:pPr marL="342900" indent="-342900">
              <a:buFont typeface="+mj-lt"/>
              <a:buAutoNum type="arabicPeriod"/>
            </a:pPr>
            <a:endParaRPr lang="de-DE" sz="2000" b="0" dirty="0"/>
          </a:p>
          <a:p>
            <a:pPr marL="342900" indent="-342900">
              <a:buFont typeface="+mj-lt"/>
              <a:buAutoNum type="arabicPeriod"/>
            </a:pPr>
            <a:r>
              <a:rPr lang="de-DE" sz="2000" dirty="0"/>
              <a:t>Fair</a:t>
            </a:r>
            <a:r>
              <a:rPr lang="de-DE" sz="2000" b="0" dirty="0"/>
              <a:t> and </a:t>
            </a:r>
            <a:r>
              <a:rPr lang="de-DE" sz="2000" dirty="0"/>
              <a:t>transparent</a:t>
            </a:r>
            <a:r>
              <a:rPr lang="de-DE" sz="2000" b="0" dirty="0"/>
              <a:t> </a:t>
            </a:r>
            <a:r>
              <a:rPr lang="de-DE" sz="2000" b="0" dirty="0" err="1"/>
              <a:t>rules</a:t>
            </a:r>
            <a:r>
              <a:rPr lang="de-DE" sz="2000" b="0" dirty="0"/>
              <a:t> </a:t>
            </a:r>
            <a:r>
              <a:rPr lang="de-DE" sz="2000" b="0" dirty="0" err="1"/>
              <a:t>for</a:t>
            </a:r>
            <a:r>
              <a:rPr lang="de-DE" sz="2000" b="0" dirty="0"/>
              <a:t> </a:t>
            </a:r>
            <a:r>
              <a:rPr lang="de-DE" sz="2000" b="0" dirty="0" err="1"/>
              <a:t>data</a:t>
            </a:r>
            <a:r>
              <a:rPr lang="de-DE" sz="2000" b="0" dirty="0"/>
              <a:t> </a:t>
            </a:r>
            <a:r>
              <a:rPr lang="de-DE" sz="2000" b="0" dirty="0" err="1"/>
              <a:t>sharing</a:t>
            </a:r>
            <a:r>
              <a:rPr lang="de-DE" sz="2000" b="0" dirty="0"/>
              <a:t> and </a:t>
            </a:r>
            <a:r>
              <a:rPr lang="de-DE" sz="2000" b="0" dirty="0" err="1"/>
              <a:t>re-use</a:t>
            </a:r>
            <a:endParaRPr lang="de-DE" sz="2000" b="0" dirty="0"/>
          </a:p>
          <a:p>
            <a:pPr marL="342900" indent="-342900">
              <a:buFont typeface="+mj-lt"/>
              <a:buAutoNum type="arabicPeriod"/>
            </a:pPr>
            <a:endParaRPr lang="de-DE" sz="2000" b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11AEC2-099C-D4C0-A2CA-E621D442E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# </a:t>
            </a:r>
            <a:fld id="{643B6938-699C-734A-AADA-439B90F52D3B}" type="slidenum">
              <a:rPr lang="en-US" smtClean="0"/>
              <a:t>7</a:t>
            </a:fld>
            <a:endParaRPr lang="en-US" dirty="0"/>
          </a:p>
        </p:txBody>
      </p:sp>
      <p:pic>
        <p:nvPicPr>
          <p:cNvPr id="17" name="Picture 4" descr="Bild">
            <a:extLst>
              <a:ext uri="{FF2B5EF4-FFF2-40B4-BE49-F238E27FC236}">
                <a16:creationId xmlns:a16="http://schemas.microsoft.com/office/drawing/2014/main" id="{A8A08CE2-A493-8871-E9BC-BB289EF6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599" y="3742471"/>
            <a:ext cx="1110177" cy="1110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ild">
            <a:extLst>
              <a:ext uri="{FF2B5EF4-FFF2-40B4-BE49-F238E27FC236}">
                <a16:creationId xmlns:a16="http://schemas.microsoft.com/office/drawing/2014/main" id="{9F96E837-5B30-CBE3-D0EA-2786F819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61" y="2333251"/>
            <a:ext cx="1048500" cy="104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ild">
            <a:extLst>
              <a:ext uri="{FF2B5EF4-FFF2-40B4-BE49-F238E27FC236}">
                <a16:creationId xmlns:a16="http://schemas.microsoft.com/office/drawing/2014/main" id="{3CC75476-C591-EDD2-6E7D-B2705705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510" y="981722"/>
            <a:ext cx="1048500" cy="104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7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52FE0-E782-3087-37A5-980EC8D9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Logistics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06C6F4-7C85-FAF8-796B-7F8DB5996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675" y="841276"/>
            <a:ext cx="8569325" cy="4705724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Responsible</a:t>
            </a:r>
            <a:r>
              <a:rPr lang="fr-FR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person</a:t>
            </a:r>
            <a:r>
              <a:rPr lang="fr-FR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Dr. Stefano Balietti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Language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English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Duration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6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months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Min/Max number of participants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Prerequisites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465660" lvl="1" indent="-285750">
              <a:buFont typeface="Arial" panose="020B0604020202020204" pitchFamily="34" charset="0"/>
              <a:buChar char="•"/>
            </a:pPr>
            <a:r>
              <a:rPr lang="de-DE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Part 1: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Strong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programming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skills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understanding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software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engineering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knowledge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or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willingness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learn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quickly</a:t>
            </a:r>
            <a:r>
              <a:rPr lang="de-DE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) JavaScript/Node.js and </a:t>
            </a:r>
            <a:r>
              <a:rPr lang="de-DE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Solidity</a:t>
            </a:r>
            <a:endParaRPr lang="de-DE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65660" lvl="1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Part 2: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Fair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understanding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Behavioral Game Theory and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Statistics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average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programming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skills</a:t>
            </a:r>
            <a:endParaRPr lang="de-DE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Work </a:t>
            </a:r>
            <a:r>
              <a:rPr lang="de-DE" b="1" dirty="0" err="1"/>
              <a:t>process</a:t>
            </a:r>
            <a:r>
              <a:rPr lang="de-DE" dirty="0"/>
              <a:t>: </a:t>
            </a:r>
          </a:p>
          <a:p>
            <a:pPr marL="465660" lvl="1" indent="-285750">
              <a:buFont typeface="Courier New" panose="02070309020205020404" pitchFamily="49" charset="0"/>
              <a:buChar char="o"/>
            </a:pPr>
            <a:r>
              <a:rPr lang="de-DE" dirty="0"/>
              <a:t>Regular </a:t>
            </a:r>
            <a:r>
              <a:rPr lang="de-DE" dirty="0" err="1"/>
              <a:t>meetings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supervisor</a:t>
            </a:r>
            <a:endParaRPr lang="de-DE" dirty="0"/>
          </a:p>
          <a:p>
            <a:pPr marL="465660" lvl="1" indent="-285750">
              <a:buFont typeface="Courier New" panose="02070309020205020404" pitchFamily="49" charset="0"/>
              <a:buChar char="o"/>
            </a:pPr>
            <a:r>
              <a:rPr lang="de-DE" dirty="0"/>
              <a:t>Monthly (at least)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follow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progress</a:t>
            </a:r>
            <a:r>
              <a:rPr lang="de-DE" dirty="0"/>
              <a:t> </a:t>
            </a:r>
          </a:p>
          <a:p>
            <a:pPr marL="465660" lvl="1" indent="-285750">
              <a:buFont typeface="Courier New" panose="02070309020205020404" pitchFamily="49" charset="0"/>
              <a:buChar char="o"/>
            </a:pPr>
            <a:r>
              <a:rPr lang="de-DE" dirty="0" err="1"/>
              <a:t>Written</a:t>
            </a:r>
            <a:r>
              <a:rPr lang="de-DE" dirty="0"/>
              <a:t> </a:t>
            </a:r>
            <a:r>
              <a:rPr lang="de-DE" dirty="0" err="1"/>
              <a:t>report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submitted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end (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documentation</a:t>
            </a:r>
            <a:r>
              <a:rPr lang="de-DE" dirty="0"/>
              <a:t>)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37E9124F-A774-3546-8698-6190ECEBA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897" y="61298"/>
            <a:ext cx="2353444" cy="23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76291"/>
      </p:ext>
    </p:extLst>
  </p:cSld>
  <p:clrMapOvr>
    <a:masterClrMapping/>
  </p:clrMapOvr>
</p:sld>
</file>

<file path=ppt/theme/theme1.xml><?xml version="1.0" encoding="utf-8"?>
<a:theme xmlns:a="http://schemas.openxmlformats.org/drawingml/2006/main" name="1_Präsentation_Master_RWTH_Verwaltung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559</Words>
  <Application>Microsoft Office PowerPoint</Application>
  <DocSecurity>0</DocSecurity>
  <PresentationFormat>On-screen Show (16:10)</PresentationFormat>
  <Paragraphs>69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Symbol</vt:lpstr>
      <vt:lpstr>Wingdings</vt:lpstr>
      <vt:lpstr>1_Präsentation_Master_RWTH_Verwaltung</vt:lpstr>
      <vt:lpstr>Development of a Blockchain-based Platform for Survey and Experiments</vt:lpstr>
      <vt:lpstr>State of Crypto Survey 2022</vt:lpstr>
      <vt:lpstr>State of Crypto Survey 2022</vt:lpstr>
      <vt:lpstr>Blockchain-based Platform for Survey and Experiments</vt:lpstr>
      <vt:lpstr>Blockchain-based Platform for Survey and Experiments</vt:lpstr>
      <vt:lpstr>Blockchain-based Platform for Survey and Experiments</vt:lpstr>
      <vt:lpstr>What Real-World Problem are you going to solve?</vt:lpstr>
      <vt:lpstr>Logistics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Albert-László Barabási</dc:creator>
  <cp:keywords/>
  <dc:description/>
  <cp:lastModifiedBy>Stefano Balietti</cp:lastModifiedBy>
  <cp:revision>625</cp:revision>
  <cp:lastPrinted>2022-03-09T11:22:52Z</cp:lastPrinted>
  <dcterms:created xsi:type="dcterms:W3CDTF">2013-06-03T05:58:59Z</dcterms:created>
  <dcterms:modified xsi:type="dcterms:W3CDTF">2023-02-03T10:30:38Z</dcterms:modified>
  <cp:category/>
  <dc:identifier/>
  <cp:contentStatus/>
  <dc:language/>
  <cp:version/>
</cp:coreProperties>
</file>