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4" r:id="rId3"/>
    <p:sldId id="259" r:id="rId4"/>
    <p:sldId id="263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6D"/>
    <a:srgbClr val="B0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67" d="100"/>
          <a:sy n="67" d="100"/>
        </p:scale>
        <p:origin x="1500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66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7D5C-28B6-47B5-8A72-538EACFD408F}" type="datetimeFigureOut">
              <a:rPr lang="de-DE" smtClean="0"/>
              <a:t>07.02.2023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9F43-7941-4A18-9767-0560B57921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90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400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F5BFB16-726C-48C1-45D5-8CE784CC4F11}"/>
              </a:ext>
            </a:extLst>
          </p:cNvPr>
          <p:cNvSpPr/>
          <p:nvPr userDrawn="1"/>
        </p:nvSpPr>
        <p:spPr>
          <a:xfrm rot="3090037">
            <a:off x="11519005" y="3518195"/>
            <a:ext cx="1110111" cy="4049014"/>
          </a:xfrm>
          <a:prstGeom prst="roundRect">
            <a:avLst>
              <a:gd name="adj" fmla="val 48810"/>
            </a:avLst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AC5D7DC-C9E3-0899-B72A-9E23FDC13F85}"/>
              </a:ext>
            </a:extLst>
          </p:cNvPr>
          <p:cNvSpPr/>
          <p:nvPr userDrawn="1"/>
        </p:nvSpPr>
        <p:spPr>
          <a:xfrm rot="3090037">
            <a:off x="12039392" y="2171213"/>
            <a:ext cx="1128580" cy="4049014"/>
          </a:xfrm>
          <a:prstGeom prst="roundRect">
            <a:avLst>
              <a:gd name="adj" fmla="val 48810"/>
            </a:avLst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03A2FA7-58C9-06D2-EDE7-48821A4A5B95}"/>
              </a:ext>
            </a:extLst>
          </p:cNvPr>
          <p:cNvSpPr/>
          <p:nvPr userDrawn="1"/>
        </p:nvSpPr>
        <p:spPr>
          <a:xfrm rot="3090037">
            <a:off x="-143695" y="-953760"/>
            <a:ext cx="706490" cy="4049014"/>
          </a:xfrm>
          <a:prstGeom prst="roundRect">
            <a:avLst>
              <a:gd name="adj" fmla="val 48810"/>
            </a:avLst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6D4B386-38BD-FBA5-C333-3FBB6D1FA9E9}"/>
              </a:ext>
            </a:extLst>
          </p:cNvPr>
          <p:cNvSpPr/>
          <p:nvPr userDrawn="1"/>
        </p:nvSpPr>
        <p:spPr>
          <a:xfrm rot="3090037">
            <a:off x="-500202" y="-51267"/>
            <a:ext cx="706490" cy="4049014"/>
          </a:xfrm>
          <a:prstGeom prst="roundRect">
            <a:avLst>
              <a:gd name="adj" fmla="val 48810"/>
            </a:avLst>
          </a:prstGeom>
          <a:solidFill>
            <a:srgbClr val="040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55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200"/>
            <a:ext cx="8402400" cy="43524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4006D"/>
              </a:buClr>
              <a:buFont typeface="Wingdings" panose="05000000000000000000" pitchFamily="2" charset="2"/>
              <a:buChar char="§"/>
              <a:defRPr>
                <a:solidFill>
                  <a:srgbClr val="04006D"/>
                </a:solidFill>
              </a:defRPr>
            </a:lvl1pPr>
            <a:lvl2pPr marL="685800" indent="-228600">
              <a:buClr>
                <a:srgbClr val="04006D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4006D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4006D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4006D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DE443C9-C3C9-F06F-3001-6A0DFA9C3EFE}"/>
              </a:ext>
            </a:extLst>
          </p:cNvPr>
          <p:cNvSpPr/>
          <p:nvPr userDrawn="1"/>
        </p:nvSpPr>
        <p:spPr>
          <a:xfrm>
            <a:off x="9239251" y="1825200"/>
            <a:ext cx="2114549" cy="4352399"/>
          </a:xfrm>
          <a:prstGeom prst="roundRect">
            <a:avLst>
              <a:gd name="adj" fmla="val 0"/>
            </a:avLst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E047B2B-AB7B-674D-265B-EB60DDE8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9252" y="1825200"/>
            <a:ext cx="2114548" cy="435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z="1800" b="1" dirty="0"/>
              <a:t>Text hier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D417-570D-30D6-D43E-89C895AB70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4AA0-722D-5E2E-1951-9B8376F05D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FF2E0-DF2B-5DD6-ACED-88C941403C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4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450C9B1-DDF5-6B63-7CB4-9442B8E9D6C2}"/>
              </a:ext>
            </a:extLst>
          </p:cNvPr>
          <p:cNvSpPr/>
          <p:nvPr userDrawn="1"/>
        </p:nvSpPr>
        <p:spPr>
          <a:xfrm rot="3090037">
            <a:off x="84425" y="195775"/>
            <a:ext cx="2032786" cy="6613387"/>
          </a:xfrm>
          <a:prstGeom prst="roundRect">
            <a:avLst>
              <a:gd name="adj" fmla="val 48810"/>
            </a:avLst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3CA52FA-F284-17F8-59CF-F692B514863B}"/>
              </a:ext>
            </a:extLst>
          </p:cNvPr>
          <p:cNvSpPr/>
          <p:nvPr userDrawn="1"/>
        </p:nvSpPr>
        <p:spPr>
          <a:xfrm rot="3090037">
            <a:off x="-1045219" y="-2854363"/>
            <a:ext cx="2809501" cy="9907365"/>
          </a:xfrm>
          <a:prstGeom prst="roundRect">
            <a:avLst>
              <a:gd name="adj" fmla="val 48810"/>
            </a:avLst>
          </a:prstGeom>
          <a:solidFill>
            <a:srgbClr val="B0E6D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904482D-8833-C80C-F001-4D02BA21C2EC}"/>
              </a:ext>
            </a:extLst>
          </p:cNvPr>
          <p:cNvSpPr/>
          <p:nvPr userDrawn="1"/>
        </p:nvSpPr>
        <p:spPr>
          <a:xfrm>
            <a:off x="1100818" y="2283799"/>
            <a:ext cx="852256" cy="230820"/>
          </a:xfrm>
          <a:prstGeom prst="rect">
            <a:avLst/>
          </a:prstGeom>
          <a:solidFill>
            <a:srgbClr val="040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960" y="2283800"/>
            <a:ext cx="10361839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rgbClr val="04006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1960" y="4685995"/>
            <a:ext cx="1036183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4006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6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C6C1B6A-F5D7-DBDB-B943-F658A5B8BB3F}"/>
              </a:ext>
            </a:extLst>
          </p:cNvPr>
          <p:cNvSpPr/>
          <p:nvPr userDrawn="1"/>
        </p:nvSpPr>
        <p:spPr>
          <a:xfrm rot="3809501">
            <a:off x="-1255997" y="-1217787"/>
            <a:ext cx="3347410" cy="11021206"/>
          </a:xfrm>
          <a:prstGeom prst="roundRect">
            <a:avLst>
              <a:gd name="adj" fmla="val 48810"/>
            </a:avLst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925181"/>
            <a:ext cx="8950324" cy="2530932"/>
          </a:xfrm>
        </p:spPr>
        <p:txBody>
          <a:bodyPr anchor="ctr">
            <a:normAutofit/>
          </a:bodyPr>
          <a:lstStyle>
            <a:lvl1pPr>
              <a:defRPr sz="6600">
                <a:solidFill>
                  <a:srgbClr val="04006D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722813"/>
            <a:ext cx="894079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4006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4396-F854-0CEE-A6F2-CD25CBE5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6351-01F9-1DDF-5024-8DFDC44D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D3AC-8568-43F9-254B-27B3EAD9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6089-73A1-F109-FC9E-2D2A7D74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6C6F40-F07E-E327-6BD9-BC347FCC5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4037"/>
            <a:ext cx="10515600" cy="435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3A5170E-CE1D-4E99-AA11-F55C40509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6EE509-7BD4-2E97-A071-F2B41E5221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261C200-FAF2-C66B-99B0-E528E0D803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8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B5A9FBE3-38B2-D50C-FB83-51438B2DD847}"/>
              </a:ext>
            </a:extLst>
          </p:cNvPr>
          <p:cNvSpPr/>
          <p:nvPr userDrawn="1"/>
        </p:nvSpPr>
        <p:spPr>
          <a:xfrm rot="5400000">
            <a:off x="967239" y="-1379440"/>
            <a:ext cx="1304438" cy="4686719"/>
          </a:xfrm>
          <a:prstGeom prst="roundRect">
            <a:avLst>
              <a:gd name="adj" fmla="val 48810"/>
            </a:avLst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C6089-73A1-F109-FC9E-2D2A7D74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CE26-2B6E-41F2-7DE3-4C6A0277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0FE50-8C45-9629-247D-D17C0560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CDA0C-8A2C-08A1-E233-422B1D19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249031-2AB2-5B84-0B3E-D18D60B361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825200"/>
            <a:ext cx="10515600" cy="435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0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B0E6DB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6089-73A1-F109-FC9E-2D2A7D74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CE26-2B6E-41F2-7DE3-4C6A0277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0FE50-8C45-9629-247D-D17C0560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CDA0C-8A2C-08A1-E233-422B1D19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6C6F40-F07E-E327-6BD9-BC347FCC50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4037"/>
            <a:ext cx="10515600" cy="435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7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84000" cy="8239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0400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84000" cy="3684588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rgbClr val="04006D"/>
                </a:solidFill>
              </a:defRPr>
            </a:lvl1pPr>
            <a:lvl2pPr>
              <a:defRPr>
                <a:solidFill>
                  <a:srgbClr val="04006D"/>
                </a:solidFill>
              </a:defRPr>
            </a:lvl2pPr>
            <a:lvl3pPr>
              <a:defRPr>
                <a:solidFill>
                  <a:srgbClr val="04006D"/>
                </a:solidFill>
              </a:defRPr>
            </a:lvl3pPr>
            <a:lvl4pPr>
              <a:defRPr>
                <a:solidFill>
                  <a:srgbClr val="04006D"/>
                </a:solidFill>
              </a:defRPr>
            </a:lvl4pPr>
            <a:lvl5pPr>
              <a:defRPr>
                <a:solidFill>
                  <a:srgbClr val="04006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400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rgbClr val="04006D"/>
                </a:solidFill>
              </a:defRPr>
            </a:lvl1pPr>
            <a:lvl2pPr>
              <a:defRPr>
                <a:solidFill>
                  <a:srgbClr val="04006D"/>
                </a:solidFill>
              </a:defRPr>
            </a:lvl2pPr>
            <a:lvl3pPr>
              <a:defRPr>
                <a:solidFill>
                  <a:srgbClr val="04006D"/>
                </a:solidFill>
              </a:defRPr>
            </a:lvl3pPr>
            <a:lvl4pPr>
              <a:defRPr>
                <a:solidFill>
                  <a:srgbClr val="04006D"/>
                </a:solidFill>
              </a:defRPr>
            </a:lvl4pPr>
            <a:lvl5pPr>
              <a:defRPr>
                <a:solidFill>
                  <a:srgbClr val="04006D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C5AF4E-543B-5178-E9D3-A0A869B9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095"/>
            <a:ext cx="10515600" cy="1009651"/>
          </a:xfrm>
        </p:spPr>
        <p:txBody>
          <a:bodyPr anchor="ctr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5C0AA9C-BAD3-E5B6-65FA-EFCA46A4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965"/>
            <a:ext cx="2743200" cy="363600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rgbClr val="04006D"/>
                </a:solidFill>
                <a:latin typeface="HK Grotesk" panose="0000080000000000000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D4AC2F8-7275-B3E3-4431-D735B2FD76A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153399" y="635544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4006D"/>
                </a:solidFill>
                <a:latin typeface="HK Grotesk Medium" panose="00000600000000000000" pitchFamily="2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036EF90-4387-97FB-ABF5-30812554A8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809999" y="6355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006D"/>
                </a:solidFill>
                <a:latin typeface="HK Grotesk Medium" panose="00000600000000000000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5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1CE9BF3-422F-BDE9-9176-A6EAEE07620A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0E6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9095"/>
            <a:ext cx="7315200" cy="1009651"/>
          </a:xfrm>
        </p:spPr>
        <p:txBody>
          <a:bodyPr anchor="ctr"/>
          <a:lstStyle/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1" y="1825200"/>
            <a:ext cx="7315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824993D-81A1-BD3D-62D8-2E9C530116C1}"/>
              </a:ext>
            </a:extLst>
          </p:cNvPr>
          <p:cNvSpPr>
            <a:spLocks noChangeAspect="1"/>
          </p:cNvSpPr>
          <p:nvPr userDrawn="1"/>
        </p:nvSpPr>
        <p:spPr>
          <a:xfrm>
            <a:off x="733422" y="2874797"/>
            <a:ext cx="476250" cy="476250"/>
          </a:xfrm>
          <a:prstGeom prst="rect">
            <a:avLst/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2AA2B8-52B2-A27C-1B66-244BDA041061}"/>
              </a:ext>
            </a:extLst>
          </p:cNvPr>
          <p:cNvSpPr>
            <a:spLocks noChangeAspect="1"/>
          </p:cNvSpPr>
          <p:nvPr userDrawn="1"/>
        </p:nvSpPr>
        <p:spPr>
          <a:xfrm>
            <a:off x="733422" y="1841823"/>
            <a:ext cx="476250" cy="476250"/>
          </a:xfrm>
          <a:prstGeom prst="rect">
            <a:avLst/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F42AFF7-0E0A-8CFF-84AA-238F5A119741}"/>
              </a:ext>
            </a:extLst>
          </p:cNvPr>
          <p:cNvSpPr>
            <a:spLocks noChangeAspect="1"/>
          </p:cNvSpPr>
          <p:nvPr userDrawn="1"/>
        </p:nvSpPr>
        <p:spPr>
          <a:xfrm>
            <a:off x="733422" y="3907771"/>
            <a:ext cx="476250" cy="476250"/>
          </a:xfrm>
          <a:prstGeom prst="rect">
            <a:avLst/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730C6EC-69AA-5AAE-F984-22A9182F96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59" y="1878206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010C3832-8A84-6AA1-0E96-AC7CD805A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559" y="3932314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BB09E62B-48C4-B6B5-8CC5-8F04209CC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2559" y="2933272"/>
            <a:ext cx="1724025" cy="359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5C2F542A-5057-172B-39EE-E48BEDF2FB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2559" y="4978074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2F59289E-C12A-E30E-488A-0880839D3E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47" y="5623410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2A9EE92D-0B1D-545C-7F69-AAE27F3C59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47" y="1076634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CD6C739-4842-F9DC-A2A6-58294BFDA3A7}"/>
              </a:ext>
            </a:extLst>
          </p:cNvPr>
          <p:cNvSpPr>
            <a:spLocks noChangeAspect="1"/>
          </p:cNvSpPr>
          <p:nvPr userDrawn="1"/>
        </p:nvSpPr>
        <p:spPr>
          <a:xfrm>
            <a:off x="733422" y="4940745"/>
            <a:ext cx="476250" cy="476250"/>
          </a:xfrm>
          <a:prstGeom prst="rect">
            <a:avLst/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236EB-4F8F-7716-8439-BEE6338E22C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52FCF-9C92-FBB1-B090-A4E052660CB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FEFFE-8336-38D8-A19E-54DEFEA21F3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1CE9BF3-422F-BDE9-9176-A6EAEE07620A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B0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B0E6D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740" y="459095"/>
            <a:ext cx="6400060" cy="1009651"/>
          </a:xfrm>
        </p:spPr>
        <p:txBody>
          <a:bodyPr anchor="ctr"/>
          <a:lstStyle/>
          <a:p>
            <a:r>
              <a:rPr lang="de-DE" dirty="0"/>
              <a:t>Mastertitelformat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739" y="1825200"/>
            <a:ext cx="640006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EC2B75-A7A5-1D7A-B61C-46B9C5C1E5C7}"/>
              </a:ext>
            </a:extLst>
          </p:cNvPr>
          <p:cNvSpPr/>
          <p:nvPr userDrawn="1"/>
        </p:nvSpPr>
        <p:spPr>
          <a:xfrm>
            <a:off x="838199" y="3524434"/>
            <a:ext cx="828000" cy="828000"/>
          </a:xfrm>
          <a:prstGeom prst="rect">
            <a:avLst/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824993D-81A1-BD3D-62D8-2E9C530116C1}"/>
              </a:ext>
            </a:extLst>
          </p:cNvPr>
          <p:cNvSpPr/>
          <p:nvPr userDrawn="1"/>
        </p:nvSpPr>
        <p:spPr>
          <a:xfrm>
            <a:off x="838200" y="1126608"/>
            <a:ext cx="828000" cy="828000"/>
          </a:xfrm>
          <a:prstGeom prst="rect">
            <a:avLst/>
          </a:prstGeom>
          <a:solidFill>
            <a:srgbClr val="040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769657E-A2C6-52F2-78FD-4FAD8F9E2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366" y="2094011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171EFCD-BDBA-103A-586E-6B3627EA4E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365" y="4488002"/>
            <a:ext cx="1724025" cy="39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latin typeface="HK Grotesk" panose="0000080000000000000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2" name="Textplatzhalter 24">
            <a:extLst>
              <a:ext uri="{FF2B5EF4-FFF2-40B4-BE49-F238E27FC236}">
                <a16:creationId xmlns:a16="http://schemas.microsoft.com/office/drawing/2014/main" id="{440F01DE-9729-D74E-3FDC-97A6C0456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364" y="2549392"/>
            <a:ext cx="2418986" cy="7841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latin typeface="HK Grotesk Medium" panose="00000600000000000000"/>
              </a:defRPr>
            </a:lvl1pPr>
          </a:lstStyle>
          <a:p>
            <a:pPr lvl="0"/>
            <a:r>
              <a:rPr lang="de-DE" dirty="0" err="1"/>
              <a:t>Example</a:t>
            </a:r>
            <a:r>
              <a:rPr lang="de-DE" dirty="0"/>
              <a:t> Text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426BDF49-CFAF-3B0B-5A45-A4DF9A6275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364" y="4947244"/>
            <a:ext cx="2418986" cy="7841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latin typeface="HK Grotesk Medium" panose="00000600000000000000"/>
              </a:defRPr>
            </a:lvl1pPr>
          </a:lstStyle>
          <a:p>
            <a:pPr lvl="0"/>
            <a:r>
              <a:rPr lang="de-DE" dirty="0" err="1"/>
              <a:t>Example</a:t>
            </a:r>
            <a:r>
              <a:rPr lang="de-DE" dirty="0"/>
              <a:t>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8630A-3D79-1A03-E480-FFCA5A232B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67C90-9792-6722-1A55-D4962FD64F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7F26-1A82-8CA2-F8BD-D26CCDF5E5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4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F8FF">
            <a:alpha val="6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59095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399" y="635544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4006D"/>
                </a:solidFill>
                <a:latin typeface="HK Grotesk Medium" panose="00000600000000000000" pitchFamily="2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9" y="63554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006D"/>
                </a:solidFill>
                <a:latin typeface="HK Grotesk Medium" panose="00000600000000000000" pitchFamily="2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40FF-FF1D-0435-C39D-B4FF94778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965"/>
            <a:ext cx="2743200" cy="363600"/>
          </a:xfrm>
          <a:prstGeom prst="rect">
            <a:avLst/>
          </a:prstGeom>
        </p:spPr>
        <p:txBody>
          <a:bodyPr anchor="b"/>
          <a:lstStyle>
            <a:lvl1pPr algn="l">
              <a:defRPr sz="1200">
                <a:solidFill>
                  <a:srgbClr val="04006D"/>
                </a:solidFill>
                <a:latin typeface="HK Grotesk" panose="0000080000000000000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17010D-C291-0B22-48AE-FDFDCA10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58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4" r:id="rId4"/>
    <p:sldLayoutId id="2147483672" r:id="rId5"/>
    <p:sldLayoutId id="2147483675" r:id="rId6"/>
    <p:sldLayoutId id="2147483671" r:id="rId7"/>
    <p:sldLayoutId id="2147483670" r:id="rId8"/>
    <p:sldLayoutId id="2147483669" r:id="rId9"/>
    <p:sldLayoutId id="214748366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spc="0">
          <a:solidFill>
            <a:srgbClr val="04006D"/>
          </a:solidFill>
          <a:latin typeface="HK Grotesk" panose="00000800000000000000" pitchFamily="2" charset="0"/>
          <a:ea typeface="+mj-ea"/>
          <a:cs typeface="Poppins" panose="00000800000000000000" pitchFamily="2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4006D"/>
        </a:buClr>
        <a:buFont typeface="Wingdings" panose="05000000000000000000" pitchFamily="2" charset="2"/>
        <a:buChar char="§"/>
        <a:defRPr sz="2800" kern="1200">
          <a:solidFill>
            <a:srgbClr val="04006D"/>
          </a:solidFill>
          <a:latin typeface="HK Grotesk Medium" panose="000006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006D"/>
        </a:buClr>
        <a:buFont typeface="Arial" panose="020B0604020202020204" pitchFamily="34" charset="0"/>
        <a:buChar char="•"/>
        <a:defRPr sz="2000" kern="1200">
          <a:solidFill>
            <a:srgbClr val="04006D"/>
          </a:solidFill>
          <a:latin typeface="HK Grotesk Medium" panose="000006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006D"/>
        </a:buClr>
        <a:buFont typeface="Arial" panose="020B0604020202020204" pitchFamily="34" charset="0"/>
        <a:buChar char="•"/>
        <a:defRPr sz="1800" kern="1200">
          <a:solidFill>
            <a:srgbClr val="04006D"/>
          </a:solidFill>
          <a:latin typeface="HK Grotesk Medium" panose="000006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006D"/>
        </a:buClr>
        <a:buFont typeface="Arial" panose="020B0604020202020204" pitchFamily="34" charset="0"/>
        <a:buChar char="•"/>
        <a:defRPr sz="1600" kern="1200">
          <a:solidFill>
            <a:srgbClr val="04006D"/>
          </a:solidFill>
          <a:latin typeface="HK Grotesk Medium" panose="000006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006D"/>
        </a:buClr>
        <a:buFont typeface="Arial" panose="020B0604020202020204" pitchFamily="34" charset="0"/>
        <a:buChar char="•"/>
        <a:defRPr sz="1600" kern="1200">
          <a:solidFill>
            <a:srgbClr val="04006D"/>
          </a:solidFill>
          <a:latin typeface="HK Grotesk Medium" panose="000006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EA2F-2526-4ECE-574B-ACA2A81F8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1010"/>
            <a:ext cx="9144000" cy="2974755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Decoding Word Embeddings: Developing a Visualization Tool for Interpretability </a:t>
            </a:r>
            <a:endParaRPr lang="de-DE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222CB-B024-ECAF-9164-C2001A714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68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dirty="0"/>
              <a:t>Team Project </a:t>
            </a:r>
          </a:p>
          <a:p>
            <a:pPr algn="l"/>
            <a:r>
              <a:rPr lang="de-DE" dirty="0"/>
              <a:t>FSS 2023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Marlene Lutz</a:t>
            </a:r>
          </a:p>
          <a:p>
            <a:pPr algn="l"/>
            <a:r>
              <a:rPr lang="de-DE" dirty="0"/>
              <a:t>Chair for Data Science in the Economic and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19924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47A2-B5F6-4753-112D-C1535953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E4C93-F8DB-1572-1DD2-1BA41AC2FE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 Medium" panose="00000600000000000000" pitchFamily="2" charset="0"/>
                <a:ea typeface="+mn-ea"/>
                <a:cs typeface="+mn-cs"/>
              </a:rPr>
              <a:t>14.02.2023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BA49-A943-E271-A6A0-3C6A8795B6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E771B-1316-F443-99C7-4B723E1AF5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5882D4-40A2-3EF4-FB8B-6952FE407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4037"/>
            <a:ext cx="6413626" cy="4352400"/>
          </a:xfrm>
        </p:spPr>
        <p:txBody>
          <a:bodyPr/>
          <a:lstStyle/>
          <a:p>
            <a:r>
              <a:rPr lang="de-DE" sz="2400" dirty="0"/>
              <a:t>Language models (LM) are getting better and larger</a:t>
            </a:r>
          </a:p>
          <a:p>
            <a:pPr lvl="1"/>
            <a:r>
              <a:rPr lang="de-DE" sz="1600" dirty="0"/>
              <a:t>ChatGPT: 175B parameters</a:t>
            </a:r>
          </a:p>
          <a:p>
            <a:pPr lvl="1"/>
            <a:r>
              <a:rPr lang="de-DE" sz="1600" dirty="0"/>
              <a:t>MT-NLG: 530B parameters</a:t>
            </a:r>
          </a:p>
          <a:p>
            <a:r>
              <a:rPr lang="de-DE" sz="2400" dirty="0"/>
              <a:t>LMs are Black-Boxes</a:t>
            </a:r>
          </a:p>
          <a:p>
            <a:pPr lvl="1"/>
            <a:r>
              <a:rPr lang="de-DE" sz="1600" dirty="0"/>
              <a:t>What do these models learn?</a:t>
            </a:r>
          </a:p>
          <a:p>
            <a:pPr lvl="1"/>
            <a:r>
              <a:rPr lang="de-DE" sz="1600" dirty="0"/>
              <a:t>How and why do they make a particular prediction?</a:t>
            </a:r>
            <a:endParaRPr lang="de-DE" sz="2400" dirty="0"/>
          </a:p>
          <a:p>
            <a:r>
              <a:rPr lang="de-DE" sz="2400" dirty="0"/>
              <a:t>Understanding their behaviour is critical</a:t>
            </a:r>
          </a:p>
          <a:p>
            <a:pPr lvl="1"/>
            <a:r>
              <a:rPr lang="de-DE" sz="1600" dirty="0"/>
              <a:t>Increase trust in predictions</a:t>
            </a:r>
          </a:p>
          <a:p>
            <a:pPr lvl="1"/>
            <a:r>
              <a:rPr lang="de-DE" sz="1600" dirty="0"/>
              <a:t>Avoid biases</a:t>
            </a:r>
          </a:p>
          <a:p>
            <a:pPr lvl="1"/>
            <a:r>
              <a:rPr lang="de-DE" sz="1600" dirty="0"/>
              <a:t>Prevent errors</a:t>
            </a:r>
          </a:p>
        </p:txBody>
      </p:sp>
      <p:pic>
        <p:nvPicPr>
          <p:cNvPr id="12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DF2925AA-2667-8A8E-3C37-765FE68E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4" y="1647749"/>
            <a:ext cx="4346117" cy="42922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201A7-6977-E737-70E7-D94A8026109A}"/>
              </a:ext>
            </a:extLst>
          </p:cNvPr>
          <p:cNvSpPr txBox="1"/>
          <p:nvPr/>
        </p:nvSpPr>
        <p:spPr>
          <a:xfrm>
            <a:off x="10429593" y="5932270"/>
            <a:ext cx="1692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 Medium" panose="00000600000000000000" pitchFamily="2" charset="0"/>
                <a:ea typeface="+mn-ea"/>
                <a:cs typeface="Poppins Light" panose="00000400000000000000" pitchFamily="2" charset="0"/>
              </a:rPr>
              <a:t>https://chat.openai.com/chat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6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5107-9815-B5C7-309B-775B5B25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D17C-FB46-54AE-D131-C3D72B59B7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Large language models represent words as high dimensional vectors that are learnt from huge amounts of training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67A0-45F9-0059-6AFD-69F534B6BE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 Medium" panose="00000600000000000000" pitchFamily="2" charset="0"/>
                <a:ea typeface="+mn-ea"/>
                <a:cs typeface="+mn-cs"/>
              </a:rPr>
              <a:t>14.02.2023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542B-4B75-384E-C8D4-9FC18B1BC1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CEE2-3042-0007-8C3D-3421D73FF8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sp>
        <p:nvSpPr>
          <p:cNvPr id="19" name="Textfeld 37">
            <a:extLst>
              <a:ext uri="{FF2B5EF4-FFF2-40B4-BE49-F238E27FC236}">
                <a16:creationId xmlns:a16="http://schemas.microsoft.com/office/drawing/2014/main" id="{1F812B8A-EC43-8396-25D8-16E98760480E}"/>
              </a:ext>
            </a:extLst>
          </p:cNvPr>
          <p:cNvSpPr txBox="1"/>
          <p:nvPr/>
        </p:nvSpPr>
        <p:spPr>
          <a:xfrm>
            <a:off x="1860373" y="5202643"/>
            <a:ext cx="847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4006D"/>
                </a:solidFill>
                <a:latin typeface="HK Grotesk Medium" panose="00000600000000000000"/>
              </a:rPr>
              <a:t>Problem</a:t>
            </a:r>
            <a:r>
              <a:rPr lang="de-DE" sz="2400" dirty="0">
                <a:solidFill>
                  <a:srgbClr val="04006D"/>
                </a:solidFill>
                <a:latin typeface="HK Grotesk Medium" panose="00000600000000000000"/>
              </a:rPr>
              <a:t>: dimensions are not interpretable for humans!</a:t>
            </a:r>
            <a:endParaRPr lang="de-DE" sz="2400" baseline="30000" dirty="0">
              <a:solidFill>
                <a:srgbClr val="04006D"/>
              </a:solidFill>
              <a:latin typeface="HK Grotesk Medium" panose="0000060000000000000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CA1FE-8075-502A-F7E4-B3A2D4672305}"/>
              </a:ext>
            </a:extLst>
          </p:cNvPr>
          <p:cNvSpPr txBox="1"/>
          <p:nvPr/>
        </p:nvSpPr>
        <p:spPr>
          <a:xfrm>
            <a:off x="952831" y="3280018"/>
            <a:ext cx="25107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4006D"/>
                </a:solidFill>
                <a:latin typeface="HK Grotesk" panose="00000800000000000000"/>
                <a:cs typeface="Calibri"/>
              </a:rPr>
              <a:t>Ocean </a:t>
            </a:r>
            <a:r>
              <a:rPr lang="en-US" u="sng" dirty="0">
                <a:solidFill>
                  <a:srgbClr val="04006D"/>
                </a:solidFill>
                <a:latin typeface="HK Grotesk" panose="00000800000000000000"/>
                <a:cs typeface="Calibri"/>
              </a:rPr>
              <a:t>waves</a:t>
            </a:r>
            <a:r>
              <a:rPr lang="en-US" dirty="0">
                <a:solidFill>
                  <a:srgbClr val="04006D"/>
                </a:solidFill>
                <a:latin typeface="HK Grotesk" panose="00000800000000000000"/>
                <a:cs typeface="Calibri"/>
              </a:rPr>
              <a:t> are crashing on the rocks</a:t>
            </a:r>
            <a:endParaRPr lang="en-US" dirty="0">
              <a:solidFill>
                <a:srgbClr val="04006D"/>
              </a:solidFill>
              <a:latin typeface="HK Grotesk" panose="00000800000000000000"/>
              <a:cs typeface="Times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4746B352-0899-E3F5-D13E-2051AC5A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711" y="3269463"/>
            <a:ext cx="587375" cy="95673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87F45F-9D7A-2454-3979-50678FBEEC3C}"/>
              </a:ext>
            </a:extLst>
          </p:cNvPr>
          <p:cNvSpPr/>
          <p:nvPr/>
        </p:nvSpPr>
        <p:spPr>
          <a:xfrm>
            <a:off x="5098995" y="3412767"/>
            <a:ext cx="997005" cy="405904"/>
          </a:xfrm>
          <a:prstGeom prst="rightArrow">
            <a:avLst/>
          </a:prstGeom>
          <a:solidFill>
            <a:srgbClr val="04006D"/>
          </a:solidFill>
          <a:ln>
            <a:solidFill>
              <a:srgbClr val="04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373F9-B8BD-1799-49A2-D9BE55A9C0FC}"/>
              </a:ext>
            </a:extLst>
          </p:cNvPr>
          <p:cNvSpPr txBox="1"/>
          <p:nvPr/>
        </p:nvSpPr>
        <p:spPr>
          <a:xfrm>
            <a:off x="4460254" y="3918420"/>
            <a:ext cx="264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4006D"/>
                </a:solidFill>
                <a:latin typeface="HK Grotesk Medium" panose="00000600000000000000"/>
              </a:rPr>
              <a:t>Learn embedding for </a:t>
            </a:r>
            <a:r>
              <a:rPr lang="de-DE" sz="1400" i="1" dirty="0">
                <a:solidFill>
                  <a:srgbClr val="04006D"/>
                </a:solidFill>
                <a:latin typeface="HK Grotesk Medium" panose="00000600000000000000"/>
              </a:rPr>
              <a:t>wave</a:t>
            </a:r>
            <a:r>
              <a:rPr lang="de-DE" sz="1400" dirty="0">
                <a:solidFill>
                  <a:srgbClr val="04006D"/>
                </a:solidFill>
                <a:latin typeface="HK Grotesk Medium" panose="00000600000000000000"/>
              </a:rPr>
              <a:t> </a:t>
            </a:r>
          </a:p>
        </p:txBody>
      </p:sp>
      <p:pic>
        <p:nvPicPr>
          <p:cNvPr id="15" name="Picture 11" descr="Icon&#10;&#10;Description automatically generated">
            <a:extLst>
              <a:ext uri="{FF2B5EF4-FFF2-40B4-BE49-F238E27FC236}">
                <a16:creationId xmlns:a16="http://schemas.microsoft.com/office/drawing/2014/main" id="{A91CA5E7-4461-3093-D2F4-2AB42F37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974" y="2728125"/>
            <a:ext cx="352848" cy="37209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9A80DBD-1BCB-6393-1C0E-F8B81EF7453A}"/>
              </a:ext>
            </a:extLst>
          </p:cNvPr>
          <p:cNvGrpSpPr/>
          <p:nvPr/>
        </p:nvGrpSpPr>
        <p:grpSpPr>
          <a:xfrm>
            <a:off x="9013551" y="3045252"/>
            <a:ext cx="1463392" cy="1213502"/>
            <a:chOff x="9640731" y="3429000"/>
            <a:chExt cx="1463392" cy="1213502"/>
          </a:xfrm>
        </p:grpSpPr>
        <p:pic>
          <p:nvPicPr>
            <p:cNvPr id="7" name="Picture 11" descr="Icon&#10;&#10;Description automatically generated">
              <a:extLst>
                <a:ext uri="{FF2B5EF4-FFF2-40B4-BE49-F238E27FC236}">
                  <a16:creationId xmlns:a16="http://schemas.microsoft.com/office/drawing/2014/main" id="{13A8845B-3977-35AE-4315-DE3537530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3755" y="3971391"/>
              <a:ext cx="173304" cy="182757"/>
            </a:xfrm>
            <a:prstGeom prst="rect">
              <a:avLst/>
            </a:prstGeom>
          </p:spPr>
        </p:pic>
        <p:cxnSp>
          <p:nvCxnSpPr>
            <p:cNvPr id="17" name="Gerade Verbindung mit Pfeil 30">
              <a:extLst>
                <a:ext uri="{FF2B5EF4-FFF2-40B4-BE49-F238E27FC236}">
                  <a16:creationId xmlns:a16="http://schemas.microsoft.com/office/drawing/2014/main" id="{C8055F59-C72F-347D-D93F-5940FD70B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1130" y="3429000"/>
              <a:ext cx="0" cy="10333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mit Pfeil 31">
              <a:extLst>
                <a:ext uri="{FF2B5EF4-FFF2-40B4-BE49-F238E27FC236}">
                  <a16:creationId xmlns:a16="http://schemas.microsoft.com/office/drawing/2014/main" id="{C7D84464-4B3D-CA4E-B419-5DB6D687865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587523" y="3946719"/>
              <a:ext cx="0" cy="10332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 Verbindung mit Pfeil 32">
              <a:extLst>
                <a:ext uri="{FF2B5EF4-FFF2-40B4-BE49-F238E27FC236}">
                  <a16:creationId xmlns:a16="http://schemas.microsoft.com/office/drawing/2014/main" id="{E0A6EC15-6A0F-133F-66A1-C41ECC679246}"/>
                </a:ext>
              </a:extLst>
            </p:cNvPr>
            <p:cNvCxnSpPr>
              <a:cxnSpLocks/>
            </p:cNvCxnSpPr>
            <p:nvPr/>
          </p:nvCxnSpPr>
          <p:spPr>
            <a:xfrm rot="13500000" flipV="1">
              <a:off x="9892731" y="4390502"/>
              <a:ext cx="0" cy="504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 Verbindung mit Pfeil 33">
              <a:extLst>
                <a:ext uri="{FF2B5EF4-FFF2-40B4-BE49-F238E27FC236}">
                  <a16:creationId xmlns:a16="http://schemas.microsoft.com/office/drawing/2014/main" id="{B28615AA-03BC-D5E3-AE20-0B4141385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3533" y="4137436"/>
              <a:ext cx="766785" cy="320435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11" descr="Icon&#10;&#10;Description automatically generated">
            <a:extLst>
              <a:ext uri="{FF2B5EF4-FFF2-40B4-BE49-F238E27FC236}">
                <a16:creationId xmlns:a16="http://schemas.microsoft.com/office/drawing/2014/main" id="{C5E694AA-F42C-117B-3DF2-06CBA227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496" y="3975587"/>
            <a:ext cx="173229" cy="1826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5D84E3-6C8E-A9F8-A83A-2262F619D1E9}"/>
              </a:ext>
            </a:extLst>
          </p:cNvPr>
          <p:cNvSpPr txBox="1"/>
          <p:nvPr/>
        </p:nvSpPr>
        <p:spPr>
          <a:xfrm>
            <a:off x="10213138" y="4106295"/>
            <a:ext cx="623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HK Grotesk" panose="0000080000000000000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63E9C4-957F-D5CD-5ABC-6211B6C90B1C}"/>
              </a:ext>
            </a:extLst>
          </p:cNvPr>
          <p:cNvSpPr txBox="1"/>
          <p:nvPr/>
        </p:nvSpPr>
        <p:spPr>
          <a:xfrm>
            <a:off x="9192723" y="3071207"/>
            <a:ext cx="623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HK Grotesk" panose="0000080000000000000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37F593-A84D-4AE1-E4F2-A20D628BB0C9}"/>
              </a:ext>
            </a:extLst>
          </p:cNvPr>
          <p:cNvSpPr txBox="1"/>
          <p:nvPr/>
        </p:nvSpPr>
        <p:spPr>
          <a:xfrm>
            <a:off x="8880755" y="4181144"/>
            <a:ext cx="623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HK Grotesk" panose="00000800000000000000"/>
              </a:rPr>
              <a:t>?</a:t>
            </a:r>
          </a:p>
        </p:txBody>
      </p:sp>
      <p:sp>
        <p:nvSpPr>
          <p:cNvPr id="34" name="Rechteck: abgerundete Ecken 38">
            <a:extLst>
              <a:ext uri="{FF2B5EF4-FFF2-40B4-BE49-F238E27FC236}">
                <a16:creationId xmlns:a16="http://schemas.microsoft.com/office/drawing/2014/main" id="{790F1C5A-0F73-9EB2-32CE-4617A12531C5}"/>
              </a:ext>
            </a:extLst>
          </p:cNvPr>
          <p:cNvSpPr/>
          <p:nvPr/>
        </p:nvSpPr>
        <p:spPr>
          <a:xfrm>
            <a:off x="1081322" y="3229376"/>
            <a:ext cx="2268764" cy="764384"/>
          </a:xfrm>
          <a:prstGeom prst="roundRect">
            <a:avLst/>
          </a:prstGeom>
          <a:noFill/>
          <a:ln>
            <a:solidFill>
              <a:srgbClr val="04006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9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5107-9815-B5C7-309B-775B5B25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548"/>
            <a:ext cx="10515600" cy="1009651"/>
          </a:xfrm>
        </p:spPr>
        <p:txBody>
          <a:bodyPr>
            <a:normAutofit/>
          </a:bodyPr>
          <a:lstStyle/>
          <a:p>
            <a:r>
              <a:rPr lang="de-DE" dirty="0"/>
              <a:t>SensePOLAR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D17C-FB46-54AE-D131-C3D72B59B7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4037"/>
            <a:ext cx="10515600" cy="4490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/>
              <a:t>Adding interpretability to pretrained word embeddings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 algn="r">
              <a:buNone/>
            </a:pPr>
            <a:r>
              <a:rPr lang="de-DE" sz="1100" dirty="0"/>
              <a:t>Engler et al.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67A0-45F9-0059-6AFD-69F534B6BE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 Medium" panose="00000600000000000000" pitchFamily="2" charset="0"/>
                <a:ea typeface="+mn-ea"/>
                <a:cs typeface="+mn-cs"/>
              </a:rPr>
              <a:t>14.02.2023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542B-4B75-384E-C8D4-9FC18B1BC1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CEE2-3042-0007-8C3D-3421D73FF8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D3064D-C500-5221-ED8E-E8C493D7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2" y="2494249"/>
            <a:ext cx="3723870" cy="3150519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ACBB2CA8-2BC5-D5D1-6C83-18CD0302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/>
        </p:blipFill>
        <p:spPr>
          <a:xfrm>
            <a:off x="6448393" y="2494249"/>
            <a:ext cx="5211408" cy="256329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6E1ABDB-E75A-3934-5168-C14CB4606B1C}"/>
              </a:ext>
            </a:extLst>
          </p:cNvPr>
          <p:cNvSpPr/>
          <p:nvPr/>
        </p:nvSpPr>
        <p:spPr>
          <a:xfrm>
            <a:off x="4915767" y="3974471"/>
            <a:ext cx="987879" cy="416537"/>
          </a:xfrm>
          <a:prstGeom prst="rightArrow">
            <a:avLst/>
          </a:prstGeom>
          <a:solidFill>
            <a:srgbClr val="04006D"/>
          </a:solidFill>
          <a:ln>
            <a:solidFill>
              <a:srgbClr val="04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96D54D-D30A-AAA9-1B8B-D7D465363D95}"/>
              </a:ext>
            </a:extLst>
          </p:cNvPr>
          <p:cNvSpPr txBox="1"/>
          <p:nvPr/>
        </p:nvSpPr>
        <p:spPr>
          <a:xfrm>
            <a:off x="4304796" y="4391008"/>
            <a:ext cx="220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4006D"/>
                </a:solidFill>
                <a:latin typeface="HK Grotesk Medium" panose="00000600000000000000"/>
              </a:rPr>
              <a:t>SensePOLAR</a:t>
            </a:r>
          </a:p>
          <a:p>
            <a:pPr algn="ctr"/>
            <a:r>
              <a:rPr lang="de-DE" dirty="0">
                <a:solidFill>
                  <a:srgbClr val="04006D"/>
                </a:solidFill>
                <a:latin typeface="HK Grotesk Medium" panose="00000600000000000000"/>
              </a:rPr>
              <a:t>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E120CE-F6CC-B00B-6171-69129B194EF1}"/>
                  </a:ext>
                </a:extLst>
              </p:cNvPr>
              <p:cNvSpPr txBox="1"/>
              <p:nvPr/>
            </p:nvSpPr>
            <p:spPr>
              <a:xfrm>
                <a:off x="7162290" y="5200354"/>
                <a:ext cx="43017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4006D"/>
                    </a:solidFill>
                    <a:latin typeface="HK Grotesk Medium" panose="00000600000000000000"/>
                  </a:rPr>
                  <a:t>Interpretable dimensions as scales between polar opposites (e.g. good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400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de-DE" dirty="0">
                    <a:solidFill>
                      <a:srgbClr val="04006D"/>
                    </a:solidFill>
                    <a:latin typeface="HK Grotesk Medium" panose="00000600000000000000"/>
                  </a:rPr>
                  <a:t> bad)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E120CE-F6CC-B00B-6171-69129B19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290" y="5200354"/>
                <a:ext cx="4301728" cy="646331"/>
              </a:xfrm>
              <a:prstGeom prst="rect">
                <a:avLst/>
              </a:prstGeom>
              <a:blipFill>
                <a:blip r:embed="rId4"/>
                <a:stretch>
                  <a:fillRect l="-850" t="-4717" r="-1416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4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D632-E29F-C7C9-8D5A-78EC5639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E5CA-1377-3C15-0ABA-DB3B7EDA68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Developing a Graphical User Interface for SensePOLAR</a:t>
            </a:r>
          </a:p>
          <a:p>
            <a:pPr lvl="1"/>
            <a:r>
              <a:rPr lang="de-DE" sz="1800" dirty="0"/>
              <a:t>Visually appealing</a:t>
            </a:r>
            <a:r>
              <a:rPr lang="en-US" sz="1800" dirty="0"/>
              <a:t> and user-friendly handling of the framework</a:t>
            </a:r>
            <a:endParaRPr lang="de-DE" sz="1800" dirty="0"/>
          </a:p>
          <a:p>
            <a:pPr lvl="1"/>
            <a:r>
              <a:rPr lang="de-DE" sz="1800" dirty="0"/>
              <a:t>Basic functionalities </a:t>
            </a:r>
          </a:p>
          <a:p>
            <a:pPr lvl="2"/>
            <a:r>
              <a:rPr lang="de-DE" sz="1400" dirty="0"/>
              <a:t>Visualizing the most descriptive dimensions for a word</a:t>
            </a:r>
          </a:p>
          <a:p>
            <a:pPr lvl="2"/>
            <a:r>
              <a:rPr lang="de-DE" sz="1400" dirty="0"/>
              <a:t>Geting the score of a word on a particular dimension</a:t>
            </a:r>
          </a:p>
          <a:p>
            <a:pPr lvl="2"/>
            <a:r>
              <a:rPr lang="de-DE" sz="1400" dirty="0"/>
              <a:t>Displaying on which dimensions two words differ the most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sz="2400" dirty="0"/>
              <a:t>Extending the current range of functions</a:t>
            </a:r>
          </a:p>
          <a:p>
            <a:pPr lvl="1"/>
            <a:r>
              <a:rPr lang="de-DE" sz="1800" dirty="0"/>
              <a:t>Integration of user defined dimensions</a:t>
            </a:r>
          </a:p>
          <a:p>
            <a:pPr lvl="1"/>
            <a:r>
              <a:rPr lang="de-DE" sz="1800" dirty="0"/>
              <a:t>Interactive evaluation of interpretable dimensions</a:t>
            </a:r>
          </a:p>
          <a:p>
            <a:pPr lvl="1"/>
            <a:endParaRPr lang="de-DE" dirty="0"/>
          </a:p>
          <a:p>
            <a:r>
              <a:rPr lang="de-DE" sz="2400" dirty="0"/>
              <a:t>Opportunity to contribute your own ideas!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DDBD7-B511-D6A2-2960-30FD61FD00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 Medium" panose="00000600000000000000" pitchFamily="2" charset="0"/>
                <a:ea typeface="+mn-ea"/>
                <a:cs typeface="+mn-cs"/>
              </a:rPr>
              <a:t>14.02.2023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A1B58-C345-FDD5-FFFE-5AE40BB177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A33F-9521-A424-EEC7-27B3126463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0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28CB-4E9C-96E3-C4ED-D3A5DAF8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13B2-71F6-2ABA-A942-323EB51B5B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Language: English</a:t>
            </a:r>
          </a:p>
          <a:p>
            <a:r>
              <a:rPr lang="de-DE" sz="2400" dirty="0"/>
              <a:t>Duration: 6 months</a:t>
            </a:r>
          </a:p>
          <a:p>
            <a:r>
              <a:rPr lang="de-DE" sz="2400" dirty="0"/>
              <a:t>Participants: 3 – 6</a:t>
            </a:r>
          </a:p>
          <a:p>
            <a:r>
              <a:rPr lang="de-DE" sz="2400" dirty="0"/>
              <a:t>Prerequisites:</a:t>
            </a:r>
          </a:p>
          <a:p>
            <a:pPr lvl="1"/>
            <a:r>
              <a:rPr lang="de-DE" sz="1600" dirty="0"/>
              <a:t>Foundations in Natural Language Processing and/or Machine Learning</a:t>
            </a:r>
          </a:p>
          <a:p>
            <a:pPr lvl="1"/>
            <a:r>
              <a:rPr lang="de-DE" sz="1600" dirty="0"/>
              <a:t>Programming skills (esp. Python)</a:t>
            </a:r>
          </a:p>
          <a:p>
            <a:r>
              <a:rPr lang="de-DE" sz="2400" dirty="0"/>
              <a:t>Work Process</a:t>
            </a:r>
          </a:p>
          <a:p>
            <a:pPr lvl="1"/>
            <a:r>
              <a:rPr lang="de-DE" sz="1600" dirty="0"/>
              <a:t>A lot of coding</a:t>
            </a:r>
          </a:p>
          <a:p>
            <a:pPr lvl="1"/>
            <a:r>
              <a:rPr lang="de-DE" sz="1600" dirty="0"/>
              <a:t>Regular meetings to present and discuss your progress</a:t>
            </a:r>
          </a:p>
          <a:p>
            <a:pPr lvl="1"/>
            <a:r>
              <a:rPr lang="de-DE" sz="1600" dirty="0"/>
              <a:t>Presentation of final result in an endterm presentation session</a:t>
            </a:r>
          </a:p>
          <a:p>
            <a:pPr lvl="1"/>
            <a:r>
              <a:rPr lang="de-DE" sz="1600" dirty="0"/>
              <a:t>Document and submit your work as a written report</a:t>
            </a:r>
          </a:p>
          <a:p>
            <a:pPr lvl="1"/>
            <a:endParaRPr lang="de-DE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A6DDC-7C76-7C39-2D14-BCDF276FBA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 Medium" panose="00000600000000000000" pitchFamily="2" charset="0"/>
                <a:ea typeface="+mn-ea"/>
                <a:cs typeface="+mn-cs"/>
              </a:rPr>
              <a:t>14.02.2023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FE1F-E613-9F30-D5C5-F1B929660C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2B19-E052-67E7-5D16-C761F77EF3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627C0-988E-4B08-8034-043F9E6C310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006D"/>
                </a:solidFill>
                <a:effectLst/>
                <a:uLnTx/>
                <a:uFillTx/>
                <a:latin typeface="HK Grotesk" panose="0000080000000000000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006D"/>
              </a:solidFill>
              <a:effectLst/>
              <a:uLnTx/>
              <a:uFillTx/>
              <a:latin typeface="HK Grotesk" panose="0000080000000000000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HK Grotesk</vt:lpstr>
      <vt:lpstr>HK Grotesk Medium</vt:lpstr>
      <vt:lpstr>Wingdings</vt:lpstr>
      <vt:lpstr>Office</vt:lpstr>
      <vt:lpstr>Decoding Word Embeddings: Developing a Visualization Tool for Interpretability </vt:lpstr>
      <vt:lpstr>Motivation</vt:lpstr>
      <vt:lpstr>Word embeddings</vt:lpstr>
      <vt:lpstr>SensePOLAR Framework</vt:lpstr>
      <vt:lpstr>Goals 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Marlene Lutz</dc:creator>
  <cp:lastModifiedBy>Marlene Lutz</cp:lastModifiedBy>
  <cp:revision>16</cp:revision>
  <dcterms:created xsi:type="dcterms:W3CDTF">2023-02-03T09:22:31Z</dcterms:created>
  <dcterms:modified xsi:type="dcterms:W3CDTF">2023-02-07T14:49:11Z</dcterms:modified>
</cp:coreProperties>
</file>