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715000" type="screen16x10"/>
  <p:notesSz cx="9144000" cy="5715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11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9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92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93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94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3767069C-1B27-423A-9391-97CC6DC174C3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‹Nr.›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714375"/>
            <a:ext cx="3086100" cy="1928813"/>
          </a:xfrm>
          <a:prstGeom prst="rect">
            <a:avLst/>
          </a:prstGeom>
          <a:ln w="0">
            <a:noFill/>
          </a:ln>
        </p:spPr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914400" y="2751120"/>
            <a:ext cx="7314840" cy="2249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sldNum" idx="4"/>
          </p:nvPr>
        </p:nvSpPr>
        <p:spPr>
          <a:xfrm>
            <a:off x="5180040" y="5429160"/>
            <a:ext cx="3962160" cy="2854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de-DE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4FA5EF7-9C67-44ED-A0EE-D53A0277BFA0}" type="slidenum">
              <a:rPr lang="de-DE" sz="1200" b="0" strike="noStrike" spc="-1">
                <a:solidFill>
                  <a:srgbClr val="000000"/>
                </a:solidFill>
                <a:latin typeface="Times New Roman"/>
              </a:rPr>
              <a:t>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714375"/>
            <a:ext cx="3086100" cy="1928813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914400" y="2751120"/>
            <a:ext cx="7314840" cy="2249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sldNum" idx="5"/>
          </p:nvPr>
        </p:nvSpPr>
        <p:spPr>
          <a:xfrm>
            <a:off x="5180040" y="5429160"/>
            <a:ext cx="3962160" cy="2854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de-DE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79D0819-2143-445E-A793-55CEC1422ACA}" type="slidenum">
              <a:rPr lang="de-DE" sz="1200" b="0" strike="noStrike" spc="-1">
                <a:solidFill>
                  <a:srgbClr val="000000"/>
                </a:solidFill>
                <a:latin typeface="Times New Roman"/>
              </a:rPr>
              <a:t>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714375"/>
            <a:ext cx="3086100" cy="1928813"/>
          </a:xfrm>
          <a:prstGeom prst="rect">
            <a:avLst/>
          </a:prstGeom>
          <a:ln w="0">
            <a:noFill/>
          </a:ln>
        </p:spPr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914400" y="2751120"/>
            <a:ext cx="7314840" cy="2249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sldNum" idx="6"/>
          </p:nvPr>
        </p:nvSpPr>
        <p:spPr>
          <a:xfrm>
            <a:off x="5180040" y="5429160"/>
            <a:ext cx="3962160" cy="2854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de-DE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15281E3-97BE-43A1-9993-94FBA9AAD0C0}" type="slidenum">
              <a:rPr lang="de-DE" sz="1200" b="0" strike="noStrike" spc="-1">
                <a:solidFill>
                  <a:srgbClr val="000000"/>
                </a:solidFill>
                <a:latin typeface="Times New Roman"/>
              </a:rPr>
              <a:t>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714375"/>
            <a:ext cx="3086100" cy="1928813"/>
          </a:xfrm>
          <a:prstGeom prst="rect">
            <a:avLst/>
          </a:prstGeom>
          <a:ln w="0">
            <a:noFill/>
          </a:ln>
        </p:spPr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914400" y="2751120"/>
            <a:ext cx="7314840" cy="2249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sldNum" idx="7"/>
          </p:nvPr>
        </p:nvSpPr>
        <p:spPr>
          <a:xfrm>
            <a:off x="5180040" y="5429160"/>
            <a:ext cx="3962160" cy="2854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de-DE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1424A23-0EC8-486F-AFEC-F53B61C39B93}" type="slidenum">
              <a:rPr lang="de-DE" sz="1200" b="0" strike="noStrike" spc="-1">
                <a:solidFill>
                  <a:srgbClr val="000000"/>
                </a:solidFill>
                <a:latin typeface="Times New Roman"/>
              </a:rPr>
              <a:t>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714375"/>
            <a:ext cx="3086100" cy="1928813"/>
          </a:xfrm>
          <a:prstGeom prst="rect">
            <a:avLst/>
          </a:prstGeom>
          <a:ln w="0">
            <a:noFill/>
          </a:ln>
        </p:spPr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914400" y="2751120"/>
            <a:ext cx="7314840" cy="2249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sldNum" idx="8"/>
          </p:nvPr>
        </p:nvSpPr>
        <p:spPr>
          <a:xfrm>
            <a:off x="5180040" y="5429160"/>
            <a:ext cx="3962160" cy="2854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de-DE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29EA76D-0193-4843-9483-1DCAD1B7A13B}" type="slidenum">
              <a:rPr lang="de-DE" sz="1200" b="0" strike="noStrike" spc="-1">
                <a:solidFill>
                  <a:srgbClr val="000000"/>
                </a:solidFill>
                <a:latin typeface="Times New Roman"/>
              </a:rPr>
              <a:t>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714375"/>
            <a:ext cx="3086100" cy="1928813"/>
          </a:xfrm>
          <a:prstGeom prst="rect">
            <a:avLst/>
          </a:prstGeom>
          <a:ln w="0">
            <a:noFill/>
          </a:ln>
        </p:spPr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914400" y="2751120"/>
            <a:ext cx="7314840" cy="2249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sldNum" idx="9"/>
          </p:nvPr>
        </p:nvSpPr>
        <p:spPr>
          <a:xfrm>
            <a:off x="5180040" y="5429160"/>
            <a:ext cx="3962160" cy="2854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de-DE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7D90E34-1013-4BDC-A35D-0809CFB1E8D5}" type="slidenum">
              <a:rPr lang="de-DE" sz="1200" b="0" strike="noStrike" spc="-1">
                <a:solidFill>
                  <a:srgbClr val="000000"/>
                </a:solidFill>
                <a:latin typeface="Times New Roman"/>
              </a:rPr>
              <a:t>7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88000" y="168120"/>
            <a:ext cx="8567640" cy="45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288000" y="960120"/>
            <a:ext cx="856908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288000" y="1069560"/>
            <a:ext cx="856908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88000" y="168120"/>
            <a:ext cx="8567640" cy="45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288000" y="960120"/>
            <a:ext cx="418140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678920" y="960120"/>
            <a:ext cx="418140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288000" y="1069560"/>
            <a:ext cx="418140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678920" y="1069560"/>
            <a:ext cx="418140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88000" y="168120"/>
            <a:ext cx="8567640" cy="45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288000" y="960120"/>
            <a:ext cx="275904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3185280" y="960120"/>
            <a:ext cx="275904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6082920" y="960120"/>
            <a:ext cx="275904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288000" y="1069560"/>
            <a:ext cx="275904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3185280" y="1069560"/>
            <a:ext cx="275904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6082920" y="1069560"/>
            <a:ext cx="275904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88000" y="168120"/>
            <a:ext cx="8567640" cy="45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288000" y="837000"/>
            <a:ext cx="8569080" cy="45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88000" y="168120"/>
            <a:ext cx="8567640" cy="45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288000" y="960120"/>
            <a:ext cx="8569080" cy="20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88000" y="168120"/>
            <a:ext cx="8567640" cy="45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288000" y="960120"/>
            <a:ext cx="4181400" cy="20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8920" y="960120"/>
            <a:ext cx="4181400" cy="20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88000" y="168120"/>
            <a:ext cx="8567640" cy="45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288000" y="168120"/>
            <a:ext cx="8567640" cy="209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88000" y="168120"/>
            <a:ext cx="8567640" cy="45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288000" y="960120"/>
            <a:ext cx="418140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678920" y="960120"/>
            <a:ext cx="4181400" cy="20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288000" y="1069560"/>
            <a:ext cx="418140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88000" y="168120"/>
            <a:ext cx="8567640" cy="45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288000" y="837000"/>
            <a:ext cx="8569080" cy="45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288000" y="168120"/>
            <a:ext cx="8567640" cy="45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288000" y="960120"/>
            <a:ext cx="4181400" cy="20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8920" y="960120"/>
            <a:ext cx="418140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678920" y="1069560"/>
            <a:ext cx="418140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88000" y="168120"/>
            <a:ext cx="8567640" cy="45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288000" y="960120"/>
            <a:ext cx="418140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8920" y="960120"/>
            <a:ext cx="418140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288000" y="1069560"/>
            <a:ext cx="856908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288000" y="168120"/>
            <a:ext cx="8567640" cy="45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288000" y="960120"/>
            <a:ext cx="856908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288000" y="1069560"/>
            <a:ext cx="856908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288000" y="168120"/>
            <a:ext cx="8567640" cy="45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288000" y="960120"/>
            <a:ext cx="418140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678920" y="960120"/>
            <a:ext cx="418140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288000" y="1069560"/>
            <a:ext cx="418140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4678920" y="1069560"/>
            <a:ext cx="418140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288000" y="168120"/>
            <a:ext cx="8567640" cy="45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288000" y="960120"/>
            <a:ext cx="275904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3185280" y="960120"/>
            <a:ext cx="275904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6082920" y="960120"/>
            <a:ext cx="275904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288000" y="1069560"/>
            <a:ext cx="275904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/>
          </p:nvPr>
        </p:nvSpPr>
        <p:spPr>
          <a:xfrm>
            <a:off x="3185280" y="1069560"/>
            <a:ext cx="275904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/>
          </p:nvPr>
        </p:nvSpPr>
        <p:spPr>
          <a:xfrm>
            <a:off x="6082920" y="1069560"/>
            <a:ext cx="275904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88000" y="168120"/>
            <a:ext cx="8567640" cy="45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288000" y="960120"/>
            <a:ext cx="8569080" cy="20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88000" y="168120"/>
            <a:ext cx="8567640" cy="45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288000" y="960120"/>
            <a:ext cx="4181400" cy="20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8920" y="960120"/>
            <a:ext cx="4181400" cy="20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88000" y="168120"/>
            <a:ext cx="8567640" cy="45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288000" y="168120"/>
            <a:ext cx="8567640" cy="209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88000" y="168120"/>
            <a:ext cx="8567640" cy="45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288000" y="960120"/>
            <a:ext cx="418140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8920" y="960120"/>
            <a:ext cx="4181400" cy="20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288000" y="1069560"/>
            <a:ext cx="418140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88000" y="168120"/>
            <a:ext cx="8567640" cy="45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288000" y="960120"/>
            <a:ext cx="4181400" cy="20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8920" y="960120"/>
            <a:ext cx="418140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678920" y="1069560"/>
            <a:ext cx="418140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88000" y="168120"/>
            <a:ext cx="8567640" cy="45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288000" y="960120"/>
            <a:ext cx="418140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8920" y="960120"/>
            <a:ext cx="418140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288000" y="1069560"/>
            <a:ext cx="8569080" cy="9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9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10"/>
          <p:cNvCxnSpPr/>
          <p:nvPr/>
        </p:nvCxnSpPr>
        <p:spPr>
          <a:xfrm>
            <a:off x="287280" y="678600"/>
            <a:ext cx="8569440" cy="360"/>
          </a:xfrm>
          <a:prstGeom prst="straightConnector1">
            <a:avLst/>
          </a:prstGeom>
          <a:ln>
            <a:solidFill>
              <a:srgbClr val="000000"/>
            </a:solidFill>
          </a:ln>
        </p:spPr>
      </p:cxnSp>
      <p:cxnSp>
        <p:nvCxnSpPr>
          <p:cNvPr id="10" name="Gerader Verbinder 11"/>
          <p:cNvCxnSpPr/>
          <p:nvPr/>
        </p:nvCxnSpPr>
        <p:spPr>
          <a:xfrm>
            <a:off x="287280" y="5033520"/>
            <a:ext cx="8569440" cy="360"/>
          </a:xfrm>
          <a:prstGeom prst="straightConnector1">
            <a:avLst/>
          </a:prstGeom>
          <a:ln>
            <a:solidFill>
              <a:srgbClr val="000000"/>
            </a:solidFill>
          </a:ln>
        </p:spPr>
      </p:cxnSp>
      <p:sp>
        <p:nvSpPr>
          <p:cNvPr id="2" name="Foliennummernplatzhalter 5"/>
          <p:cNvSpPr/>
          <p:nvPr/>
        </p:nvSpPr>
        <p:spPr>
          <a:xfrm>
            <a:off x="7092360" y="5233680"/>
            <a:ext cx="1405800" cy="17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>
              <a:lnSpc>
                <a:spcPct val="100000"/>
              </a:lnSpc>
            </a:pPr>
            <a:fld id="{0F8670D5-8168-42CD-9E9C-34B789ADF22A}" type="slidenum">
              <a:rPr lang="de-DE" sz="1200" b="0" strike="noStrike" spc="-1">
                <a:solidFill>
                  <a:srgbClr val="003056"/>
                </a:solidFill>
                <a:latin typeface="Calibri"/>
                <a:ea typeface="Arial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Datumsplatzhalter 3"/>
          <p:cNvSpPr/>
          <p:nvPr/>
        </p:nvSpPr>
        <p:spPr>
          <a:xfrm>
            <a:off x="422280" y="5305680"/>
            <a:ext cx="2845080" cy="17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3056"/>
                </a:solidFill>
                <a:latin typeface="Calibri"/>
                <a:ea typeface="Arial"/>
              </a:rPr>
              <a:t>14.02.2023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ußzeilenplatzhalter 4"/>
          <p:cNvSpPr/>
          <p:nvPr/>
        </p:nvSpPr>
        <p:spPr>
          <a:xfrm>
            <a:off x="422280" y="5143680"/>
            <a:ext cx="3861360" cy="17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3056"/>
                </a:solidFill>
                <a:latin typeface="Calibri"/>
                <a:ea typeface="Arial"/>
              </a:rPr>
              <a:t>Tobias Schumacher, Dr. Max Pellert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hteck 3"/>
          <p:cNvSpPr/>
          <p:nvPr/>
        </p:nvSpPr>
        <p:spPr>
          <a:xfrm>
            <a:off x="0" y="0"/>
            <a:ext cx="9143640" cy="1927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40120" tIns="0" rIns="24012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de-DE" sz="15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pic>
        <p:nvPicPr>
          <p:cNvPr id="6" name="Grafik 7"/>
          <p:cNvPicPr/>
          <p:nvPr/>
        </p:nvPicPr>
        <p:blipFill>
          <a:blip r:embed="rId14"/>
          <a:stretch/>
        </p:blipFill>
        <p:spPr>
          <a:xfrm>
            <a:off x="5901840" y="29880"/>
            <a:ext cx="2953800" cy="124308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88000" y="2072880"/>
            <a:ext cx="8567640" cy="44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en-GB" sz="3000" b="1" strike="noStrike" spc="-1">
                <a:solidFill>
                  <a:srgbClr val="003056"/>
                </a:solidFill>
                <a:latin typeface="Calibri"/>
                <a:ea typeface="Arial"/>
              </a:rPr>
              <a:t>Titelmasterformat durch Klicken bearbeiten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35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5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35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erader Verbinder 10"/>
          <p:cNvCxnSpPr/>
          <p:nvPr/>
        </p:nvCxnSpPr>
        <p:spPr>
          <a:xfrm>
            <a:off x="287280" y="678600"/>
            <a:ext cx="8569440" cy="360"/>
          </a:xfrm>
          <a:prstGeom prst="straightConnector1">
            <a:avLst/>
          </a:prstGeom>
          <a:ln>
            <a:solidFill>
              <a:srgbClr val="000000"/>
            </a:solidFill>
          </a:ln>
        </p:spPr>
      </p:cxnSp>
      <p:cxnSp>
        <p:nvCxnSpPr>
          <p:cNvPr id="46" name="Gerader Verbinder 11"/>
          <p:cNvCxnSpPr/>
          <p:nvPr/>
        </p:nvCxnSpPr>
        <p:spPr>
          <a:xfrm>
            <a:off x="287280" y="5033520"/>
            <a:ext cx="8569440" cy="360"/>
          </a:xfrm>
          <a:prstGeom prst="straightConnector1">
            <a:avLst/>
          </a:prstGeom>
          <a:ln>
            <a:solidFill>
              <a:srgbClr val="000000"/>
            </a:solidFill>
          </a:ln>
        </p:spPr>
      </p:cxnSp>
      <p:sp>
        <p:nvSpPr>
          <p:cNvPr id="47" name="Foliennummernplatzhalter 5"/>
          <p:cNvSpPr/>
          <p:nvPr/>
        </p:nvSpPr>
        <p:spPr>
          <a:xfrm>
            <a:off x="7092360" y="5233680"/>
            <a:ext cx="1405800" cy="17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>
              <a:lnSpc>
                <a:spcPct val="100000"/>
              </a:lnSpc>
            </a:pPr>
            <a:fld id="{4C9465B6-EB85-4BA3-9281-4F4134A3291B}" type="slidenum">
              <a:rPr lang="de-DE" sz="1200" b="0" strike="noStrike" spc="-1">
                <a:solidFill>
                  <a:srgbClr val="003056"/>
                </a:solidFill>
                <a:latin typeface="Calibri"/>
                <a:ea typeface="Arial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Datumsplatzhalter 3"/>
          <p:cNvSpPr/>
          <p:nvPr/>
        </p:nvSpPr>
        <p:spPr>
          <a:xfrm>
            <a:off x="422280" y="5305680"/>
            <a:ext cx="2845080" cy="17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3056"/>
                </a:solidFill>
                <a:latin typeface="Calibri"/>
                <a:ea typeface="Arial"/>
              </a:rPr>
              <a:t>14.02.2023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Fußzeilenplatzhalter 4"/>
          <p:cNvSpPr/>
          <p:nvPr/>
        </p:nvSpPr>
        <p:spPr>
          <a:xfrm>
            <a:off x="422280" y="5143680"/>
            <a:ext cx="3861360" cy="17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3056"/>
                </a:solidFill>
                <a:latin typeface="Calibri"/>
                <a:ea typeface="Arial"/>
              </a:rPr>
              <a:t>Tobias Schumacher, Dr. Max Pellert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88000" y="168120"/>
            <a:ext cx="8567640" cy="45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GB" sz="2000" b="1" strike="noStrike" spc="-1">
                <a:solidFill>
                  <a:srgbClr val="003056"/>
                </a:solidFill>
                <a:latin typeface="Calibri"/>
                <a:ea typeface="Arial"/>
              </a:rPr>
              <a:t>Titelmasterformat durch Klicken bearbeiten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288000" y="960120"/>
            <a:ext cx="8569080" cy="20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800" b="1" strike="noStrike" spc="-1">
                <a:solidFill>
                  <a:srgbClr val="003056"/>
                </a:solidFill>
                <a:latin typeface="Calibri"/>
                <a:ea typeface="Arial"/>
              </a:rPr>
              <a:t>Textmasterformat bearbeiten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287280" y="1404000"/>
            <a:ext cx="8569080" cy="358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rgbClr val="003056"/>
                </a:solidFill>
                <a:latin typeface="Calibri"/>
                <a:ea typeface="Calibri"/>
              </a:rPr>
              <a:t>Textmasterformat bearbeiten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80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rgbClr val="003056"/>
                </a:solidFill>
                <a:latin typeface="Calibri"/>
                <a:ea typeface="Calibri"/>
              </a:rPr>
              <a:t>Zweite Ebene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35964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003056"/>
                </a:solidFill>
                <a:latin typeface="Calibri"/>
                <a:ea typeface="Calibri"/>
              </a:rPr>
              <a:t>Dritte Ebene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53964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300" b="0" strike="noStrike" spc="-1">
                <a:solidFill>
                  <a:srgbClr val="003056"/>
                </a:solidFill>
                <a:latin typeface="Calibri"/>
                <a:ea typeface="Calibri"/>
              </a:rPr>
              <a:t>Vierte Ebene</a:t>
            </a: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288000" y="2072880"/>
            <a:ext cx="8567640" cy="44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de-DE" sz="3000" b="1" strike="noStrike" spc="-1">
                <a:solidFill>
                  <a:srgbClr val="003056"/>
                </a:solidFill>
                <a:latin typeface="Calibri"/>
                <a:ea typeface="Arial"/>
              </a:rPr>
              <a:t>Biases in Online Football Discussions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288000" y="2773800"/>
            <a:ext cx="8567640" cy="137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rgbClr val="003056"/>
                </a:solidFill>
                <a:latin typeface="Calibri"/>
              </a:rPr>
              <a:t>Team Project Spring/Summer 2023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3056"/>
                </a:solidFill>
                <a:latin typeface="Calibri"/>
              </a:rPr>
              <a:t>Chair of Data Science in the Economic and Social Sciences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3056"/>
                </a:solidFill>
                <a:latin typeface="Calibri"/>
              </a:rPr>
              <a:t>Supervisors: Tobias Schumacher, Dr. Max Pellert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288000" y="168120"/>
            <a:ext cx="8567640" cy="45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2000" b="1" strike="noStrike" spc="-1">
                <a:solidFill>
                  <a:srgbClr val="003056"/>
                </a:solidFill>
                <a:latin typeface="Calibri"/>
                <a:ea typeface="Arial"/>
              </a:rPr>
              <a:t>Biases in Online Football Discussions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395640" y="3505680"/>
            <a:ext cx="8569080" cy="172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Football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is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probably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the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most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popular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sport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in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the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world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Recent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world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cup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final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watched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by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1.5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billion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people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according to FIFA</a:t>
            </a:r>
            <a:r>
              <a:rPr lang="de-DE" sz="1800" b="0" strike="noStrike" spc="-1" baseline="30000" dirty="0">
                <a:solidFill>
                  <a:srgbClr val="003056"/>
                </a:solidFill>
                <a:latin typeface="Calibri"/>
                <a:ea typeface="Calibri"/>
              </a:rPr>
              <a:t>1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Naturally,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football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is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also a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very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popular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conversation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topic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in online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communities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9" name="Grafik 11" descr="Ein Bild, das Berieselungssystem enthält.&#10;&#10;Automatisch generierte Beschreibung"/>
          <p:cNvPicPr/>
          <p:nvPr/>
        </p:nvPicPr>
        <p:blipFill>
          <a:blip r:embed="rId3"/>
          <a:stretch/>
        </p:blipFill>
        <p:spPr>
          <a:xfrm>
            <a:off x="4644000" y="769320"/>
            <a:ext cx="3348000" cy="2509200"/>
          </a:xfrm>
          <a:prstGeom prst="rect">
            <a:avLst/>
          </a:prstGeom>
          <a:ln w="0">
            <a:noFill/>
          </a:ln>
        </p:spPr>
      </p:pic>
      <p:pic>
        <p:nvPicPr>
          <p:cNvPr id="100" name="Grafik 13" descr="Ein Bild, das Gras, Himmel, Fußball, Person enthält.&#10;&#10;Automatisch generierte Beschreibung"/>
          <p:cNvPicPr/>
          <p:nvPr/>
        </p:nvPicPr>
        <p:blipFill>
          <a:blip r:embed="rId4"/>
          <a:stretch/>
        </p:blipFill>
        <p:spPr>
          <a:xfrm>
            <a:off x="539640" y="769320"/>
            <a:ext cx="3763800" cy="2509200"/>
          </a:xfrm>
          <a:prstGeom prst="rect">
            <a:avLst/>
          </a:prstGeom>
          <a:ln w="0">
            <a:noFill/>
          </a:ln>
        </p:spPr>
      </p:pic>
      <p:sp>
        <p:nvSpPr>
          <p:cNvPr id="101" name="Textfeld 3"/>
          <p:cNvSpPr/>
          <p:nvPr/>
        </p:nvSpPr>
        <p:spPr>
          <a:xfrm>
            <a:off x="2272470" y="5179002"/>
            <a:ext cx="474306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3056"/>
                </a:solidFill>
                <a:latin typeface="Arial"/>
                <a:ea typeface="Arial"/>
              </a:rPr>
              <a:t>[1] https://www.fifa.com/tournaments/mens/worldcup/qatar2022/news/one-month-on-5-billion-engaged-with-the-fifa-world-cup-qatar-2022-tm</a:t>
            </a:r>
            <a:endParaRPr lang="en-US" sz="9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88000" y="168120"/>
            <a:ext cx="8567640" cy="45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2000" b="1" strike="noStrike" spc="-1">
                <a:solidFill>
                  <a:srgbClr val="003056"/>
                </a:solidFill>
                <a:latin typeface="Calibri"/>
                <a:ea typeface="Arial"/>
              </a:rPr>
              <a:t>Biases in Online Football Discussions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82260" y="960120"/>
            <a:ext cx="8569080" cy="20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1" strike="noStrike" spc="-1" dirty="0">
                <a:solidFill>
                  <a:srgbClr val="003056"/>
                </a:solidFill>
                <a:latin typeface="Calibri"/>
                <a:ea typeface="Arial"/>
              </a:rPr>
              <a:t>Problems and </a:t>
            </a:r>
            <a:r>
              <a:rPr lang="de-DE" sz="1800" b="1" strike="noStrike" spc="-1" dirty="0" err="1">
                <a:solidFill>
                  <a:srgbClr val="003056"/>
                </a:solidFill>
                <a:latin typeface="Calibri"/>
                <a:ea typeface="Arial"/>
              </a:rPr>
              <a:t>Biases</a:t>
            </a:r>
            <a:r>
              <a:rPr lang="de-DE" sz="1800" b="1" strike="noStrike" spc="-1" dirty="0">
                <a:solidFill>
                  <a:srgbClr val="003056"/>
                </a:solidFill>
                <a:latin typeface="Calibri"/>
                <a:ea typeface="Arial"/>
              </a:rPr>
              <a:t> in Football Fandom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287280" y="1404000"/>
            <a:ext cx="8748720" cy="358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Huge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gap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in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popularity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between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men‘s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and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women‘s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football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Also,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rivalism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often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taken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too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seriously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,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violence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between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fans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still a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problem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Issues like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racism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or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homophobia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still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very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common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in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football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stadiums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and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even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among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players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around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the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world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Such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biases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also carry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over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to online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discussions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,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or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also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supposedly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neutral TV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commentators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However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, not that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much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research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present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over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these</a:t>
            </a:r>
            <a:r>
              <a:rPr lang="de-DE" sz="18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8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phenomena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80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88000" y="168120"/>
            <a:ext cx="8567640" cy="45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2000" b="1" strike="noStrike" spc="-1">
                <a:solidFill>
                  <a:srgbClr val="003056"/>
                </a:solidFill>
                <a:latin typeface="Calibri"/>
                <a:ea typeface="Arial"/>
              </a:rPr>
              <a:t>Biases in Online Football Discussions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74640" y="960120"/>
            <a:ext cx="8569080" cy="20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1" strike="noStrike" spc="-1" dirty="0" err="1">
                <a:solidFill>
                  <a:srgbClr val="003056"/>
                </a:solidFill>
                <a:latin typeface="Calibri"/>
                <a:ea typeface="Arial"/>
              </a:rPr>
              <a:t>RunRepeat</a:t>
            </a:r>
            <a:r>
              <a:rPr lang="de-DE" sz="1800" b="1" strike="noStrike" spc="-1" dirty="0">
                <a:solidFill>
                  <a:srgbClr val="003056"/>
                </a:solidFill>
                <a:latin typeface="Calibri"/>
                <a:ea typeface="Arial"/>
              </a:rPr>
              <a:t> Study</a:t>
            </a:r>
            <a:r>
              <a:rPr lang="de-DE" sz="1800" b="1" strike="noStrike" spc="-1" baseline="30000" dirty="0">
                <a:solidFill>
                  <a:srgbClr val="003056"/>
                </a:solidFill>
                <a:latin typeface="Calibri"/>
                <a:ea typeface="Arial"/>
              </a:rPr>
              <a:t>2</a:t>
            </a:r>
            <a:r>
              <a:rPr lang="de-DE" sz="1800" b="1" strike="noStrike" spc="-1" dirty="0">
                <a:solidFill>
                  <a:srgbClr val="003056"/>
                </a:solidFill>
                <a:latin typeface="Calibri"/>
                <a:ea typeface="Arial"/>
              </a:rPr>
              <a:t> (2020)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287280" y="1404000"/>
            <a:ext cx="8748720" cy="358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3056"/>
                </a:solidFill>
                <a:latin typeface="Calibri"/>
                <a:ea typeface="Calibri"/>
              </a:rPr>
              <a:t>Study Analyzed football commentary of 80 matches in 4 European football leagues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3056"/>
                </a:solidFill>
                <a:latin typeface="Calibri"/>
                <a:ea typeface="Calibri"/>
              </a:rPr>
              <a:t>Found discrepancies in the way players were talked about based on their skin tone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3056"/>
                </a:solidFill>
                <a:latin typeface="Calibri"/>
                <a:ea typeface="Calibri"/>
              </a:rPr>
              <a:t>Over 60% of all praise aimed at players with lighter skin tone, over 60% of criticism aimed at players with darker skin tone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3056"/>
                </a:solidFill>
                <a:latin typeface="Calibri"/>
                <a:ea typeface="Calibri"/>
              </a:rPr>
              <a:t>Darker skin players much more reduced to physical attributes such as speed and strength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80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Textfeld 5"/>
          <p:cNvSpPr/>
          <p:nvPr/>
        </p:nvSpPr>
        <p:spPr>
          <a:xfrm>
            <a:off x="2367480" y="5096042"/>
            <a:ext cx="5184360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100" b="0" strike="noStrike" spc="-1" dirty="0">
                <a:solidFill>
                  <a:srgbClr val="003056"/>
                </a:solidFill>
                <a:latin typeface="Arial"/>
                <a:ea typeface="Arial"/>
              </a:rPr>
              <a:t>[2] https://runrepeat.com/racial-bias-study-soccer</a:t>
            </a:r>
            <a:endParaRPr lang="en-US" sz="11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88000" y="168120"/>
            <a:ext cx="8567640" cy="45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2000" b="1" strike="noStrike" spc="-1">
                <a:solidFill>
                  <a:srgbClr val="003056"/>
                </a:solidFill>
                <a:latin typeface="Calibri"/>
                <a:ea typeface="Arial"/>
              </a:rPr>
              <a:t>Biases in Online Football Discussions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74640" y="960120"/>
            <a:ext cx="8569080" cy="20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3056"/>
                </a:solidFill>
                <a:latin typeface="Calibri"/>
                <a:ea typeface="Arial"/>
              </a:rPr>
              <a:t>Data Analysis: Who is bothered by Women‘s Football?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287280" y="1404000"/>
            <a:ext cx="8748720" cy="358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3056"/>
                </a:solidFill>
                <a:latin typeface="Calibri"/>
                <a:ea typeface="Calibri"/>
              </a:rPr>
              <a:t>Max has recently scraped a dataset of 2.8 million Tweets on the European Championships of men in 2021 and women‘s soccer in 2022 for three different languages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3056"/>
                </a:solidFill>
                <a:latin typeface="Calibri"/>
                <a:ea typeface="Calibri"/>
              </a:rPr>
              <a:t>Initial analysis found discrepancies in the way people expressed emotions in comments on men‘s and women‘s soccer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Grafik 7"/>
          <p:cNvPicPr/>
          <p:nvPr/>
        </p:nvPicPr>
        <p:blipFill>
          <a:blip r:embed="rId3"/>
          <a:stretch/>
        </p:blipFill>
        <p:spPr>
          <a:xfrm>
            <a:off x="274320" y="3102480"/>
            <a:ext cx="8594640" cy="1652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288000" y="168120"/>
            <a:ext cx="8567640" cy="45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2000" b="1" strike="noStrike" spc="-1">
                <a:solidFill>
                  <a:srgbClr val="003056"/>
                </a:solidFill>
                <a:latin typeface="Calibri"/>
                <a:ea typeface="Arial"/>
              </a:rPr>
              <a:t>Biases in Online Football Discussions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74640" y="960120"/>
            <a:ext cx="8569080" cy="20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3056"/>
                </a:solidFill>
                <a:latin typeface="Calibri"/>
                <a:ea typeface="Arial"/>
              </a:rPr>
              <a:t>Research Problem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287280" y="1404000"/>
            <a:ext cx="8748720" cy="358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The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goal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of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this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project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is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to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analyze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biases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in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football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discussions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in online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communities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Several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online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platforms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possible, such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as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65840" lvl="1" indent="-285840">
              <a:lnSpc>
                <a:spcPct val="100000"/>
              </a:lnSpc>
              <a:buClr>
                <a:srgbClr val="1F497D"/>
              </a:buClr>
              <a:buFont typeface="Symbol"/>
              <a:buChar char="-"/>
            </a:pP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Twitter (API 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shut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down 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though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)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465840" lvl="1" indent="-285840">
              <a:lnSpc>
                <a:spcPct val="100000"/>
              </a:lnSpc>
              <a:buClr>
                <a:srgbClr val="1F497D"/>
              </a:buClr>
              <a:buFont typeface="Symbol"/>
              <a:buChar char="-"/>
            </a:pP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Reddit (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pushshift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API)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465840" lvl="1" indent="-285840">
              <a:lnSpc>
                <a:spcPct val="100000"/>
              </a:lnSpc>
              <a:buClr>
                <a:srgbClr val="1F497D"/>
              </a:buClr>
              <a:buFont typeface="Symbol"/>
              <a:buChar char="-"/>
            </a:pP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Transfermarkt.de (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needs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to 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be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scraped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)</a:t>
            </a:r>
          </a:p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Broad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range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of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potential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analyses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could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be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considered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65840" lvl="1" indent="-285840">
              <a:lnSpc>
                <a:spcPct val="100000"/>
              </a:lnSpc>
              <a:buClr>
                <a:srgbClr val="1F497D"/>
              </a:buClr>
              <a:buFont typeface="Symbol" panose="05050102010706020507" pitchFamily="18" charset="2"/>
              <a:buChar char="-"/>
            </a:pP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Biases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based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on 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skin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tone 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or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nationality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of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players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465840" lvl="1" indent="-285840">
              <a:lnSpc>
                <a:spcPct val="100000"/>
              </a:lnSpc>
              <a:buClr>
                <a:srgbClr val="1F497D"/>
              </a:buClr>
              <a:buFont typeface="Symbol" panose="05050102010706020507" pitchFamily="18" charset="2"/>
              <a:buChar char="-"/>
            </a:pP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Discrepancies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between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commentary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on 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men‘s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and 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women‘s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football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465840" lvl="1" indent="-285840">
              <a:lnSpc>
                <a:spcPct val="100000"/>
              </a:lnSpc>
              <a:buClr>
                <a:srgbClr val="1F497D"/>
              </a:buClr>
              <a:buFont typeface="Symbol" panose="05050102010706020507" pitchFamily="18" charset="2"/>
              <a:buChar char="-"/>
            </a:pP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Potential 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differences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ov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platforms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or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countries/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languages</a:t>
            </a:r>
            <a:endParaRPr lang="en-US" sz="1400" spc="-1" dirty="0">
              <a:solidFill>
                <a:srgbClr val="000000"/>
              </a:solidFill>
              <a:latin typeface="Arial"/>
              <a:ea typeface="Calibri"/>
            </a:endParaRPr>
          </a:p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Max‘s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dataset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potential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starting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point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You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are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free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to discuss your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ideas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with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us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!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288000" y="168120"/>
            <a:ext cx="8567640" cy="45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2000" b="1" strike="noStrike" spc="-1">
                <a:solidFill>
                  <a:srgbClr val="003056"/>
                </a:solidFill>
                <a:latin typeface="Calibri"/>
                <a:ea typeface="Arial"/>
              </a:rPr>
              <a:t>Biases in Online Football Discussions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74640" y="960120"/>
            <a:ext cx="8569080" cy="20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1" strike="noStrike" spc="-1" dirty="0">
                <a:solidFill>
                  <a:srgbClr val="003056"/>
                </a:solidFill>
                <a:latin typeface="Calibri"/>
                <a:ea typeface="Arial"/>
              </a:rPr>
              <a:t>Research Problem – Data, Tools, Challenges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287280" y="1404000"/>
            <a:ext cx="8748720" cy="358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3056"/>
                </a:solidFill>
                <a:latin typeface="Calibri"/>
                <a:ea typeface="Calibri"/>
              </a:rPr>
              <a:t>Potentially huge amounts of data requires good organization, clear analysis pipeline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3056"/>
                </a:solidFill>
                <a:latin typeface="Calibri"/>
                <a:ea typeface="Calibri"/>
              </a:rPr>
              <a:t>Has to be implemented in Python (or R or using command line tools)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3056"/>
                </a:solidFill>
                <a:latin typeface="Calibri"/>
                <a:ea typeface="Calibri"/>
              </a:rPr>
              <a:t>Scraping data from the web may take time to set up and run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3056"/>
                </a:solidFill>
                <a:latin typeface="Calibri"/>
                <a:ea typeface="Calibri"/>
              </a:rPr>
              <a:t>Need to familiarize with text processing tools such as sentiment analyzers, open NLP libraries as provided by HuggingFace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88000" y="168120"/>
            <a:ext cx="8567640" cy="45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2000" b="1" strike="noStrike" spc="-1">
                <a:solidFill>
                  <a:srgbClr val="003056"/>
                </a:solidFill>
                <a:latin typeface="Calibri"/>
                <a:ea typeface="Arial"/>
              </a:rPr>
              <a:t>Biases in Online Football Discussions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0820" y="982980"/>
            <a:ext cx="8569080" cy="20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1" strike="noStrike" spc="-1" dirty="0">
                <a:solidFill>
                  <a:srgbClr val="003056"/>
                </a:solidFill>
                <a:latin typeface="Calibri"/>
                <a:ea typeface="Arial"/>
              </a:rPr>
              <a:t>Brief </a:t>
            </a:r>
            <a:r>
              <a:rPr lang="de-DE" sz="1800" b="1" strike="noStrike" spc="-1" dirty="0" err="1">
                <a:solidFill>
                  <a:srgbClr val="003056"/>
                </a:solidFill>
                <a:latin typeface="Calibri"/>
                <a:ea typeface="Arial"/>
              </a:rPr>
              <a:t>Logistics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287280" y="1404000"/>
            <a:ext cx="8569080" cy="358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Language: English 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Duration: 6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months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Min/Max number of participants: 3-5 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Prerequisites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: Strong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programming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skills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,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knowledge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in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machine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learning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/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statistical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data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analysis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, web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mining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and/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or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text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analytics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1F497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Work </a:t>
            </a:r>
            <a:r>
              <a:rPr lang="de-DE" sz="16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process</a:t>
            </a:r>
            <a:r>
              <a:rPr lang="de-DE" sz="16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: 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65840" lvl="1" indent="-285840">
              <a:lnSpc>
                <a:spcPct val="100000"/>
              </a:lnSpc>
              <a:buClr>
                <a:srgbClr val="1F497D"/>
              </a:buClr>
              <a:buFont typeface="Courier New"/>
              <a:buChar char="o"/>
              <a:tabLst>
                <a:tab pos="0" algn="l"/>
              </a:tabLst>
            </a:pP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Lots 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of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Coding, Data Processing and Analysis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465840" lvl="1" indent="-285840">
              <a:lnSpc>
                <a:spcPct val="100000"/>
              </a:lnSpc>
              <a:buClr>
                <a:srgbClr val="1F497D"/>
              </a:buClr>
              <a:buFont typeface="Courier New"/>
              <a:buChar char="o"/>
              <a:tabLst>
                <a:tab pos="0" algn="l"/>
              </a:tabLst>
            </a:pP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Regular 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meetings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with 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supervisors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, 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present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and discuss your 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progress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465840" lvl="1" indent="-285840">
              <a:lnSpc>
                <a:spcPct val="100000"/>
              </a:lnSpc>
              <a:buClr>
                <a:srgbClr val="1F497D"/>
              </a:buClr>
              <a:buFont typeface="Courier New"/>
              <a:buChar char="o"/>
              <a:tabLst>
                <a:tab pos="0" algn="l"/>
              </a:tabLst>
            </a:pP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Present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your final 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result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in an 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endterm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presentation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meeting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465840" lvl="1" indent="-285840">
              <a:lnSpc>
                <a:spcPct val="100000"/>
              </a:lnSpc>
              <a:buClr>
                <a:srgbClr val="1F497D"/>
              </a:buClr>
              <a:buFont typeface="Courier New"/>
              <a:buChar char="o"/>
              <a:tabLst>
                <a:tab pos="0" algn="l"/>
              </a:tabLst>
            </a:pP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Written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reports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to 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be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submitted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at </a:t>
            </a:r>
            <a:r>
              <a:rPr lang="de-DE" sz="1400" b="0" strike="noStrike" spc="-1" dirty="0" err="1">
                <a:solidFill>
                  <a:srgbClr val="003056"/>
                </a:solidFill>
                <a:latin typeface="Calibri"/>
                <a:ea typeface="Calibri"/>
              </a:rPr>
              <a:t>the</a:t>
            </a:r>
            <a:r>
              <a:rPr lang="de-DE" sz="1400" b="0" strike="noStrike" spc="-1" dirty="0">
                <a:solidFill>
                  <a:srgbClr val="003056"/>
                </a:solidFill>
                <a:latin typeface="Calibri"/>
                <a:ea typeface="Calibri"/>
              </a:rPr>
              <a:t> end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Präsentation_Master_RWTH_Verwaltung">
  <a:themeElements>
    <a:clrScheme name="Uni Mannheim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äsentation_Master_RWTH_Verwaltung">
  <a:themeElements>
    <a:clrScheme name="Uni Mannheim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590</Words>
  <Application>Microsoft Office PowerPoint</Application>
  <PresentationFormat>Bildschirmpräsentation (16:10)</PresentationFormat>
  <Paragraphs>73</Paragraphs>
  <Slides>8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Calibri</vt:lpstr>
      <vt:lpstr>Courier New</vt:lpstr>
      <vt:lpstr>Symbol</vt:lpstr>
      <vt:lpstr>Times New Roman</vt:lpstr>
      <vt:lpstr>Wingdings</vt:lpstr>
      <vt:lpstr>1_Präsentation_Master_RWTH_Verwaltung</vt:lpstr>
      <vt:lpstr>1_Präsentation_Master_RWTH_Verwaltung</vt:lpstr>
      <vt:lpstr>Biases in Online Football Discussions</vt:lpstr>
      <vt:lpstr>Biases in Online Football Discussions</vt:lpstr>
      <vt:lpstr>Biases in Online Football Discussions</vt:lpstr>
      <vt:lpstr>Biases in Online Football Discussions</vt:lpstr>
      <vt:lpstr>Biases in Online Football Discussions</vt:lpstr>
      <vt:lpstr>Biases in Online Football Discussions</vt:lpstr>
      <vt:lpstr>Biases in Online Football Discussions</vt:lpstr>
      <vt:lpstr>Biases in Online Football Discussions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Albert-László Barabási</dc:creator>
  <dc:description/>
  <cp:lastModifiedBy>Tobias Schumacher</cp:lastModifiedBy>
  <cp:revision>623</cp:revision>
  <dcterms:created xsi:type="dcterms:W3CDTF">2013-06-03T05:58:59Z</dcterms:created>
  <dcterms:modified xsi:type="dcterms:W3CDTF">2023-02-07T10:01:07Z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6</vt:i4>
  </property>
  <property fmtid="{D5CDD505-2E9C-101B-9397-08002B2CF9AE}" pid="3" name="PresentationFormat">
    <vt:lpwstr>Bildschirmpräsentation (16:10)</vt:lpwstr>
  </property>
  <property fmtid="{D5CDD505-2E9C-101B-9397-08002B2CF9AE}" pid="4" name="Slides">
    <vt:i4>8</vt:i4>
  </property>
</Properties>
</file>