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74" r:id="rId4"/>
    <p:sldId id="267" r:id="rId5"/>
    <p:sldId id="273" r:id="rId6"/>
    <p:sldId id="269" r:id="rId7"/>
    <p:sldId id="270" r:id="rId8"/>
    <p:sldId id="272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6"/>
    <a:srgbClr val="A7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62" autoAdjust="0"/>
    <p:restoredTop sz="94695" autoAdjust="0"/>
  </p:normalViewPr>
  <p:slideViewPr>
    <p:cSldViewPr showGuides="1">
      <p:cViewPr varScale="1">
        <p:scale>
          <a:sx n="112" d="100"/>
          <a:sy n="112" d="100"/>
        </p:scale>
        <p:origin x="12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C502C-C804-4198-99A2-1BC651C18491}" type="datetimeFigureOut">
              <a:rPr lang="de-DE" smtClean="0"/>
              <a:t>14.02.2023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B466E-F74B-4936-9E84-9281961C90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0832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ffa725880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ffa7258806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5765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ffa725880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ffa7258806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2694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(Schlo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479200" cy="468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000" y="1051200"/>
            <a:ext cx="54792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86400"/>
            <a:ext cx="2133600" cy="180000"/>
          </a:xfrm>
        </p:spPr>
        <p:txBody>
          <a:bodyPr/>
          <a:lstStyle/>
          <a:p>
            <a:fld id="{5DF340FE-90FE-48BB-BAEF-F401D87D4A55}" type="datetime1">
              <a:rPr lang="de-DE" smtClean="0"/>
              <a:t>14.02.2023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4000" y="6132599"/>
            <a:ext cx="2895600" cy="180000"/>
          </a:xfrm>
        </p:spPr>
        <p:txBody>
          <a:bodyPr/>
          <a:lstStyle/>
          <a:p>
            <a:r>
              <a:rPr lang="de-DE" smtClean="0"/>
              <a:t>Beispiel-Fußzeile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05972" y="6134400"/>
            <a:ext cx="1054460" cy="180000"/>
          </a:xfrm>
        </p:spPr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25698"/>
          <a:stretch/>
        </p:blipFill>
        <p:spPr>
          <a:xfrm>
            <a:off x="0" y="2058943"/>
            <a:ext cx="9144000" cy="3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073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 belieb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D792-A456-4A2E-84F6-A5904BB977FE}" type="datetime1">
              <a:rPr lang="de-DE" smtClean="0"/>
              <a:t>14.02.2023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Beispiel-Fußzeile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44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individue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479200" cy="468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000" y="1051200"/>
            <a:ext cx="54792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EA2C-47EC-400D-B14E-DE30AE0F011F}" type="datetime1">
              <a:rPr lang="de-DE" smtClean="0"/>
              <a:t>14.02.2023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Beispiel-Fußzeile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2"/>
          <p:cNvSpPr>
            <a:spLocks noGrp="1"/>
          </p:cNvSpPr>
          <p:nvPr>
            <p:ph type="pic" idx="13"/>
          </p:nvPr>
        </p:nvSpPr>
        <p:spPr>
          <a:xfrm>
            <a:off x="684000" y="2059200"/>
            <a:ext cx="7776000" cy="376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8662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/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712584"/>
            <a:ext cx="7772400" cy="46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569060"/>
            <a:ext cx="6400800" cy="396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98F2-314A-40BE-9DA2-18D352E61AB5}" type="datetime1">
              <a:rPr lang="de-DE" smtClean="0"/>
              <a:t>14.02.2023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Beispiel-Fußzeile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19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Beliebige Inhalte (1:1) mit Überschrift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000" y="1983600"/>
            <a:ext cx="38124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4000" y="2348556"/>
            <a:ext cx="38124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983600"/>
            <a:ext cx="38124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48556"/>
            <a:ext cx="38124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DCFF-1106-4450-A1B4-563BC7CC9EAD}" type="datetime1">
              <a:rPr lang="de-DE" smtClean="0"/>
              <a:t>14.02.2023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Beispiel-Fußzeile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43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000" y="1983600"/>
            <a:ext cx="38124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DDB9-87D1-4041-A46E-3862C2F6F11D}" type="datetime1">
              <a:rPr lang="de-DE" smtClean="0"/>
              <a:t>14.02.2023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Beispiel-Fußzeile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4647600" y="1983600"/>
            <a:ext cx="38124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59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asymmetr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000" y="1983600"/>
            <a:ext cx="54792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AB98-2D32-4077-8648-9AC56946B4F0}" type="datetime1">
              <a:rPr lang="de-DE" smtClean="0"/>
              <a:t>14.02.2023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Beispiel-Fußzeile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6357600" y="1983600"/>
            <a:ext cx="20952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36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4000" y="584684"/>
            <a:ext cx="5479200" cy="1141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000" y="1982490"/>
            <a:ext cx="7776000" cy="383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3568" y="6386400"/>
            <a:ext cx="2133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fld id="{5B8F2942-3749-46EC-9C00-4D8C1354623A}" type="datetime1">
              <a:rPr lang="de-DE" smtClean="0"/>
              <a:t>14.02.2023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4000" y="6134400"/>
            <a:ext cx="2895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de-DE" smtClean="0"/>
              <a:t>Beispiel-Fußzeile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05972" y="6134400"/>
            <a:ext cx="105446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rgbClr val="003056"/>
                </a:solidFill>
              </a:defRPr>
            </a:lvl1pPr>
          </a:lstStyle>
          <a:p>
            <a:fld id="{FC0CC166-4E39-43B8-AB91-BDD1C4C9E224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83" y="354072"/>
            <a:ext cx="2181600" cy="92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2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3" r:id="rId5"/>
    <p:sldLayoutId id="2147483652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 baseline="0">
          <a:solidFill>
            <a:srgbClr val="00305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305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30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30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0030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0030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ea.cohausz@uni-mannheim.de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wMvis3sDSZtmvjptJvLCMrizYRxsJkml/vie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TeamprojekteLSKIFSS23/0_achtgesichterambiwasse_0029.mp3" TargetMode="Externa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arshit.pandya@uni-mannheim.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altLang="de-DE" sz="3200" dirty="0" smtClean="0"/>
              <a:t>Team Projects HWS 2023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684000" y="1052736"/>
            <a:ext cx="5479200" cy="396000"/>
          </a:xfrm>
        </p:spPr>
        <p:txBody>
          <a:bodyPr/>
          <a:lstStyle/>
          <a:p>
            <a:r>
              <a:rPr lang="en-AU" altLang="de-DE" dirty="0" smtClean="0">
                <a:solidFill>
                  <a:srgbClr val="002060"/>
                </a:solidFill>
              </a:rPr>
              <a:t>Chair of Artificial Intelligence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3E22-2D37-45D1-89CB-8A7BE483A40E}" type="datetime1">
              <a:rPr lang="de-DE" smtClean="0"/>
              <a:t>14.02.2023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Prof. Dr. Heiner Stuckenschmidt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397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Extending</a:t>
            </a:r>
            <a:r>
              <a:rPr lang="de-DE" dirty="0" smtClean="0"/>
              <a:t> ILIAS with an adaptive Content </a:t>
            </a:r>
            <a:r>
              <a:rPr lang="de-DE" dirty="0" err="1" smtClean="0"/>
              <a:t>Recommender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D792-A456-4A2E-84F6-A5904BB977FE}" type="datetime1">
              <a:rPr lang="de-DE" smtClean="0"/>
              <a:t>14.02.2023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10</a:t>
            </a:fld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969060"/>
            <a:ext cx="3690217" cy="207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6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/>
          <p:cNvGraphicFramePr>
            <a:graphicFrameLocks noChangeAspect="1"/>
          </p:cNvGraphicFramePr>
          <p:nvPr>
            <p:extLst/>
          </p:nvPr>
        </p:nvGraphicFramePr>
        <p:xfrm>
          <a:off x="287524" y="1483804"/>
          <a:ext cx="6096000" cy="239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PHOTO-PAINT" r:id="rId3" imgW="12830040" imgH="5047920" progId="CorelPHOTOPAINT.Image.15">
                  <p:embed/>
                </p:oleObj>
              </mc:Choice>
              <mc:Fallback>
                <p:oleObj name="PHOTO-PAINT" r:id="rId3" imgW="12830040" imgH="5047920" progId="CorelPHOTOPAINT.Image.15">
                  <p:embed/>
                  <p:pic>
                    <p:nvPicPr>
                      <p:cNvPr id="12" name="Objekt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524" y="1483804"/>
                        <a:ext cx="6096000" cy="2398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Current</a:t>
            </a:r>
            <a:r>
              <a:rPr lang="de-DE" dirty="0" smtClean="0"/>
              <a:t> Situation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98F2-314A-40BE-9DA2-18D352E61AB5}" type="datetime1">
              <a:rPr lang="de-DE" smtClean="0"/>
              <a:t>14.02.2023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11</a:t>
            </a:fld>
            <a:endParaRPr lang="de-DE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/>
          </p:nvPr>
        </p:nvGraphicFramePr>
        <p:xfrm>
          <a:off x="863588" y="2075851"/>
          <a:ext cx="6418055" cy="333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PHOTO-PAINT" r:id="rId5" imgW="12753720" imgH="6619680" progId="CorelPHOTOPAINT.Image.15">
                  <p:embed/>
                </p:oleObj>
              </mc:Choice>
              <mc:Fallback>
                <p:oleObj name="PHOTO-PAINT" r:id="rId5" imgW="12753720" imgH="6619680" progId="CorelPHOTOPAINT.Image.15">
                  <p:embed/>
                  <p:pic>
                    <p:nvPicPr>
                      <p:cNvPr id="9" name="Objek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3588" y="2075851"/>
                        <a:ext cx="6418055" cy="333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/>
          </p:nvPr>
        </p:nvGraphicFramePr>
        <p:xfrm>
          <a:off x="2190503" y="2917386"/>
          <a:ext cx="6096000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PHOTO-PAINT" r:id="rId7" imgW="12687120" imgH="7038720" progId="CorelPHOTOPAINT.Image.15">
                  <p:embed/>
                </p:oleObj>
              </mc:Choice>
              <mc:Fallback>
                <p:oleObj name="PHOTO-PAINT" r:id="rId7" imgW="12687120" imgH="7038720" progId="CorelPHOTOPAINT.Image.15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90503" y="2917386"/>
                        <a:ext cx="6096000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/>
          </p:nvPr>
        </p:nvGraphicFramePr>
        <p:xfrm>
          <a:off x="4773264" y="2396570"/>
          <a:ext cx="4118639" cy="4174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PHOTO-PAINT" r:id="rId9" imgW="4886280" imgH="4952880" progId="CorelPHOTOPAINT.Image.15">
                  <p:embed/>
                </p:oleObj>
              </mc:Choice>
              <mc:Fallback>
                <p:oleObj name="PHOTO-PAINT" r:id="rId9" imgW="4886280" imgH="4952880" progId="CorelPHOTOPAINT.Image.15">
                  <p:embed/>
                  <p:pic>
                    <p:nvPicPr>
                      <p:cNvPr id="11" name="Objekt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73264" y="2396570"/>
                        <a:ext cx="4118639" cy="4174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921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Step</a:t>
            </a:r>
            <a:r>
              <a:rPr lang="de-DE" dirty="0" smtClean="0"/>
              <a:t> 1: </a:t>
            </a:r>
            <a:r>
              <a:rPr lang="de-DE" dirty="0" err="1" smtClean="0"/>
              <a:t>Annotate</a:t>
            </a:r>
            <a:r>
              <a:rPr lang="de-DE" dirty="0" smtClean="0"/>
              <a:t> </a:t>
            </a:r>
            <a:r>
              <a:rPr lang="de-DE" dirty="0" err="1" smtClean="0"/>
              <a:t>Exercises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D792-A456-4A2E-84F6-A5904BB977FE}" type="datetime1">
              <a:rPr lang="de-DE" smtClean="0"/>
              <a:t>14.02.2023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12</a:t>
            </a:fld>
            <a:endParaRPr lang="de-D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/>
          </p:nvPr>
        </p:nvGraphicFramePr>
        <p:xfrm>
          <a:off x="2339752" y="2390336"/>
          <a:ext cx="4118639" cy="4174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PHOTO-PAINT" r:id="rId3" imgW="4886280" imgH="4952880" progId="CorelPHOTOPAINT.Image.15">
                  <p:embed/>
                </p:oleObj>
              </mc:Choice>
              <mc:Fallback>
                <p:oleObj name="PHOTO-PAINT" r:id="rId3" imgW="4886280" imgH="4952880" progId="CorelPHOTOPAINT.Image.15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9752" y="2390336"/>
                        <a:ext cx="4118639" cy="4174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>
          <a:xfrm>
            <a:off x="3239852" y="4761148"/>
            <a:ext cx="756084" cy="1440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347864" y="5265204"/>
            <a:ext cx="720080" cy="1440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247964" y="4935626"/>
            <a:ext cx="1260140" cy="14955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268979" y="2955120"/>
            <a:ext cx="224638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>
                <a:solidFill>
                  <a:srgbClr val="C00000"/>
                </a:solidFill>
              </a:rPr>
              <a:t>Topics</a:t>
            </a:r>
          </a:p>
          <a:p>
            <a:pPr marL="285750" indent="-285750">
              <a:buFontTx/>
              <a:buChar char="-"/>
            </a:pPr>
            <a:r>
              <a:rPr lang="de-DE" dirty="0" err="1" smtClean="0">
                <a:solidFill>
                  <a:srgbClr val="C00000"/>
                </a:solidFill>
              </a:rPr>
              <a:t>Bayesian</a:t>
            </a:r>
            <a:r>
              <a:rPr lang="de-DE" dirty="0" smtClean="0">
                <a:solidFill>
                  <a:srgbClr val="C00000"/>
                </a:solidFill>
              </a:rPr>
              <a:t> Networks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solidFill>
                  <a:srgbClr val="C00000"/>
                </a:solidFill>
              </a:rPr>
              <a:t>Joint </a:t>
            </a:r>
            <a:r>
              <a:rPr lang="de-DE" dirty="0" err="1" smtClean="0">
                <a:solidFill>
                  <a:srgbClr val="C00000"/>
                </a:solidFill>
              </a:rPr>
              <a:t>Probabiliy</a:t>
            </a:r>
            <a:r>
              <a:rPr lang="de-DE" dirty="0" smtClean="0">
                <a:solidFill>
                  <a:srgbClr val="C00000"/>
                </a:solidFill>
              </a:rPr>
              <a:t/>
            </a:r>
            <a:br>
              <a:rPr lang="de-DE" dirty="0" smtClean="0">
                <a:solidFill>
                  <a:srgbClr val="C00000"/>
                </a:solidFill>
              </a:rPr>
            </a:br>
            <a:r>
              <a:rPr lang="de-DE" dirty="0" smtClean="0">
                <a:solidFill>
                  <a:srgbClr val="C00000"/>
                </a:solidFill>
              </a:rPr>
              <a:t>Distribution</a:t>
            </a:r>
          </a:p>
          <a:p>
            <a:pPr marL="285750" indent="-285750">
              <a:buFontTx/>
              <a:buChar char="-"/>
            </a:pPr>
            <a:r>
              <a:rPr lang="de-DE" dirty="0" err="1" smtClean="0">
                <a:solidFill>
                  <a:srgbClr val="C00000"/>
                </a:solidFill>
              </a:rPr>
              <a:t>Markov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Blanket</a:t>
            </a:r>
            <a:endParaRPr lang="de-DE" dirty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dirty="0" err="1" smtClean="0">
                <a:solidFill>
                  <a:srgbClr val="C00000"/>
                </a:solidFill>
              </a:rPr>
              <a:t>Conditional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br>
              <a:rPr lang="de-DE" dirty="0" smtClean="0">
                <a:solidFill>
                  <a:srgbClr val="C00000"/>
                </a:solidFill>
              </a:rPr>
            </a:br>
            <a:r>
              <a:rPr lang="de-DE" dirty="0" smtClean="0">
                <a:solidFill>
                  <a:srgbClr val="C00000"/>
                </a:solidFill>
              </a:rPr>
              <a:t>Independence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835463" y="3176972"/>
            <a:ext cx="17788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err="1" smtClean="0">
                <a:solidFill>
                  <a:srgbClr val="0070C0"/>
                </a:solidFill>
              </a:rPr>
              <a:t>Difficulty</a:t>
            </a:r>
            <a:r>
              <a:rPr lang="de-DE" u="sng" dirty="0" smtClean="0">
                <a:solidFill>
                  <a:srgbClr val="0070C0"/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solidFill>
                  <a:srgbClr val="0070C0"/>
                </a:solidFill>
              </a:rPr>
              <a:t>Easy </a:t>
            </a:r>
          </a:p>
          <a:p>
            <a:endParaRPr lang="de-DE" dirty="0">
              <a:solidFill>
                <a:srgbClr val="0070C0"/>
              </a:solidFill>
            </a:endParaRPr>
          </a:p>
          <a:p>
            <a:r>
              <a:rPr lang="de-DE" u="sng" dirty="0" smtClean="0">
                <a:solidFill>
                  <a:srgbClr val="0070C0"/>
                </a:solidFill>
              </a:rPr>
              <a:t>Type: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de-DE" dirty="0" err="1" smtClean="0">
                <a:solidFill>
                  <a:srgbClr val="0070C0"/>
                </a:solidFill>
              </a:rPr>
              <a:t>Modelling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de-DE" dirty="0" err="1" smtClean="0">
                <a:solidFill>
                  <a:srgbClr val="0070C0"/>
                </a:solidFill>
              </a:rPr>
              <a:t>Computation</a:t>
            </a:r>
            <a:endParaRPr lang="de-DE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dirty="0" err="1" smtClean="0">
                <a:solidFill>
                  <a:srgbClr val="0070C0"/>
                </a:solidFill>
              </a:rPr>
              <a:t>Application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of</a:t>
            </a:r>
            <a:r>
              <a:rPr lang="de-DE" dirty="0">
                <a:solidFill>
                  <a:srgbClr val="0070C0"/>
                </a:solidFill>
              </a:rPr>
              <a:t/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 err="1" smtClean="0">
                <a:solidFill>
                  <a:srgbClr val="0070C0"/>
                </a:solidFill>
              </a:rPr>
              <a:t>Definitions</a:t>
            </a:r>
            <a:endParaRPr lang="de-DE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2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Step</a:t>
            </a:r>
            <a:r>
              <a:rPr lang="de-DE" dirty="0" smtClean="0"/>
              <a:t> 2: </a:t>
            </a:r>
            <a:r>
              <a:rPr lang="de-DE" dirty="0" err="1" smtClean="0"/>
              <a:t>Extend</a:t>
            </a:r>
            <a:r>
              <a:rPr lang="de-DE" dirty="0" smtClean="0"/>
              <a:t> ILIAS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to ILIAS Code Base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Programming</a:t>
            </a:r>
            <a:endParaRPr lang="de-DE" dirty="0" smtClean="0"/>
          </a:p>
          <a:p>
            <a:r>
              <a:rPr lang="de-DE" dirty="0" err="1" smtClean="0"/>
              <a:t>Build</a:t>
            </a:r>
            <a:r>
              <a:rPr lang="de-DE" dirty="0" smtClean="0"/>
              <a:t> a Module for </a:t>
            </a:r>
            <a:r>
              <a:rPr lang="de-DE" dirty="0" err="1" smtClean="0"/>
              <a:t>Filtering</a:t>
            </a:r>
            <a:r>
              <a:rPr lang="de-DE" dirty="0" smtClean="0"/>
              <a:t> relevant </a:t>
            </a:r>
            <a:r>
              <a:rPr lang="de-DE" dirty="0" err="1" smtClean="0"/>
              <a:t>Exercises</a:t>
            </a:r>
            <a:endParaRPr lang="de-DE" dirty="0" smtClean="0"/>
          </a:p>
          <a:p>
            <a:r>
              <a:rPr lang="de-DE" dirty="0"/>
              <a:t>Research </a:t>
            </a:r>
            <a:r>
              <a:rPr lang="de-DE" dirty="0" err="1"/>
              <a:t>Personalized</a:t>
            </a:r>
            <a:r>
              <a:rPr lang="de-DE" dirty="0"/>
              <a:t> </a:t>
            </a:r>
            <a:r>
              <a:rPr lang="de-DE" dirty="0" err="1"/>
              <a:t>Recommender</a:t>
            </a:r>
            <a:r>
              <a:rPr lang="de-DE" dirty="0"/>
              <a:t> Systems </a:t>
            </a:r>
            <a:endParaRPr lang="de-DE" dirty="0" smtClean="0"/>
          </a:p>
          <a:p>
            <a:r>
              <a:rPr lang="de-DE" dirty="0" smtClean="0"/>
              <a:t>Access User Data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LeAP</a:t>
            </a:r>
            <a:r>
              <a:rPr lang="de-DE" dirty="0"/>
              <a:t/>
            </a:r>
            <a:br>
              <a:rPr lang="de-DE" dirty="0"/>
            </a:br>
            <a:r>
              <a:rPr lang="de-DE" sz="1600" dirty="0"/>
              <a:t>Klasen, D., &amp; Ifenthaler, D. (2019). </a:t>
            </a:r>
            <a:r>
              <a:rPr lang="de-DE" sz="1600" dirty="0" err="1"/>
              <a:t>Implementing</a:t>
            </a:r>
            <a:r>
              <a:rPr lang="de-DE" sz="1600" dirty="0"/>
              <a:t> </a:t>
            </a:r>
            <a:r>
              <a:rPr lang="de-DE" sz="1600" dirty="0" err="1"/>
              <a:t>learning</a:t>
            </a:r>
            <a:r>
              <a:rPr lang="de-DE" sz="1600" dirty="0"/>
              <a:t> </a:t>
            </a:r>
            <a:r>
              <a:rPr lang="de-DE" sz="1600" dirty="0" err="1"/>
              <a:t>analytics</a:t>
            </a:r>
            <a:r>
              <a:rPr lang="de-DE" sz="1600" dirty="0"/>
              <a:t> </a:t>
            </a:r>
            <a:r>
              <a:rPr lang="de-DE" sz="1600" dirty="0" err="1"/>
              <a:t>into</a:t>
            </a:r>
            <a:r>
              <a:rPr lang="de-DE" sz="1600" dirty="0"/>
              <a:t> </a:t>
            </a:r>
            <a:r>
              <a:rPr lang="de-DE" sz="1600" dirty="0" err="1"/>
              <a:t>existing</a:t>
            </a:r>
            <a:r>
              <a:rPr lang="de-DE" sz="1600" dirty="0"/>
              <a:t> </a:t>
            </a:r>
            <a:r>
              <a:rPr lang="de-DE" sz="1600" dirty="0" err="1"/>
              <a:t>higher</a:t>
            </a:r>
            <a:r>
              <a:rPr lang="de-DE" sz="1600" dirty="0"/>
              <a:t> </a:t>
            </a:r>
            <a:r>
              <a:rPr lang="de-DE" sz="1600" dirty="0" err="1"/>
              <a:t>education</a:t>
            </a:r>
            <a:r>
              <a:rPr lang="de-DE" sz="1600" dirty="0"/>
              <a:t> </a:t>
            </a:r>
            <a:r>
              <a:rPr lang="de-DE" sz="1600" dirty="0" err="1"/>
              <a:t>legacy</a:t>
            </a:r>
            <a:r>
              <a:rPr lang="de-DE" sz="1600" dirty="0"/>
              <a:t> </a:t>
            </a:r>
            <a:r>
              <a:rPr lang="de-DE" sz="1600" dirty="0" err="1"/>
              <a:t>systems</a:t>
            </a:r>
            <a:r>
              <a:rPr lang="de-DE" sz="1600" dirty="0"/>
              <a:t>. In D. Ifenthaler, J. Y.-K. </a:t>
            </a:r>
            <a:r>
              <a:rPr lang="de-DE" sz="1600" dirty="0" err="1"/>
              <a:t>Yau</a:t>
            </a:r>
            <a:r>
              <a:rPr lang="de-DE" sz="1600" dirty="0"/>
              <a:t>, &amp; D.-K. </a:t>
            </a:r>
            <a:r>
              <a:rPr lang="de-DE" sz="1600" dirty="0" err="1"/>
              <a:t>Mah</a:t>
            </a:r>
            <a:r>
              <a:rPr lang="de-DE" sz="1600" dirty="0"/>
              <a:t> (Eds.), </a:t>
            </a:r>
            <a:r>
              <a:rPr lang="de-DE" sz="1600" i="1" dirty="0" err="1"/>
              <a:t>Utilizing</a:t>
            </a:r>
            <a:r>
              <a:rPr lang="de-DE" sz="1600" i="1" dirty="0"/>
              <a:t> </a:t>
            </a:r>
            <a:r>
              <a:rPr lang="de-DE" sz="1600" i="1" dirty="0" err="1"/>
              <a:t>learning</a:t>
            </a:r>
            <a:r>
              <a:rPr lang="de-DE" sz="1600" i="1" dirty="0"/>
              <a:t> </a:t>
            </a:r>
            <a:r>
              <a:rPr lang="de-DE" sz="1600" i="1" dirty="0" err="1"/>
              <a:t>analytics</a:t>
            </a:r>
            <a:r>
              <a:rPr lang="de-DE" sz="1600" i="1" dirty="0"/>
              <a:t> to </a:t>
            </a:r>
            <a:r>
              <a:rPr lang="de-DE" sz="1600" i="1" dirty="0" err="1"/>
              <a:t>support</a:t>
            </a:r>
            <a:r>
              <a:rPr lang="de-DE" sz="1600" i="1" dirty="0"/>
              <a:t> </a:t>
            </a:r>
            <a:r>
              <a:rPr lang="de-DE" sz="1600" i="1" dirty="0" err="1"/>
              <a:t>study</a:t>
            </a:r>
            <a:r>
              <a:rPr lang="de-DE" sz="1600" i="1" dirty="0"/>
              <a:t> </a:t>
            </a:r>
            <a:r>
              <a:rPr lang="de-DE" sz="1600" i="1" dirty="0" err="1"/>
              <a:t>success</a:t>
            </a:r>
            <a:r>
              <a:rPr lang="de-DE" sz="1600" dirty="0"/>
              <a:t> (pp. 61–72). New York, NY: Springer</a:t>
            </a:r>
            <a:r>
              <a:rPr lang="de-DE" sz="1600" dirty="0" smtClean="0"/>
              <a:t>.</a:t>
            </a:r>
          </a:p>
          <a:p>
            <a:r>
              <a:rPr lang="de-DE" dirty="0" err="1" smtClean="0"/>
              <a:t>Build</a:t>
            </a:r>
            <a:r>
              <a:rPr lang="de-DE" dirty="0" smtClean="0"/>
              <a:t> a </a:t>
            </a:r>
            <a:r>
              <a:rPr lang="de-DE" dirty="0" err="1" smtClean="0"/>
              <a:t>personalized</a:t>
            </a:r>
            <a:r>
              <a:rPr lang="de-DE" dirty="0" smtClean="0"/>
              <a:t> </a:t>
            </a:r>
            <a:r>
              <a:rPr lang="de-DE" dirty="0" err="1" smtClean="0"/>
              <a:t>Exercise</a:t>
            </a:r>
            <a:r>
              <a:rPr lang="de-DE" dirty="0" smtClean="0"/>
              <a:t> </a:t>
            </a:r>
            <a:r>
              <a:rPr lang="de-DE" dirty="0" err="1" smtClean="0"/>
              <a:t>Recommender</a:t>
            </a:r>
            <a:endParaRPr lang="de-DE" dirty="0" smtClean="0"/>
          </a:p>
          <a:p>
            <a:endParaRPr lang="de-DE" dirty="0"/>
          </a:p>
          <a:p>
            <a:endParaRPr lang="de-DE" sz="1600" dirty="0"/>
          </a:p>
          <a:p>
            <a:endParaRPr lang="de-DE" sz="1600" dirty="0" smtClean="0"/>
          </a:p>
          <a:p>
            <a:endParaRPr lang="de-DE" sz="1800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D792-A456-4A2E-84F6-A5904BB977FE}" type="datetime1">
              <a:rPr lang="de-DE" smtClean="0"/>
              <a:t>14.02.2023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395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Step</a:t>
            </a:r>
            <a:r>
              <a:rPr lang="de-DE" dirty="0" smtClean="0"/>
              <a:t> 3: Test in a real </a:t>
            </a:r>
            <a:r>
              <a:rPr lang="de-DE" dirty="0" err="1" smtClean="0"/>
              <a:t>Lecture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Bachelor </a:t>
            </a:r>
            <a:r>
              <a:rPr lang="de-DE" dirty="0" err="1" smtClean="0"/>
              <a:t>Cousre</a:t>
            </a:r>
            <a:r>
              <a:rPr lang="de-DE" dirty="0" smtClean="0"/>
              <a:t> „Künstliche Intelligenz“</a:t>
            </a:r>
          </a:p>
          <a:p>
            <a:r>
              <a:rPr lang="de-DE" dirty="0" smtClean="0"/>
              <a:t>HWS 2023, 25 – 30 </a:t>
            </a:r>
            <a:r>
              <a:rPr lang="de-DE" dirty="0" err="1" smtClean="0"/>
              <a:t>Participants</a:t>
            </a:r>
            <a:r>
              <a:rPr lang="de-DE" dirty="0" smtClean="0"/>
              <a:t> </a:t>
            </a:r>
          </a:p>
          <a:p>
            <a:r>
              <a:rPr lang="de-DE" dirty="0" smtClean="0"/>
              <a:t>Topics:</a:t>
            </a:r>
          </a:p>
          <a:p>
            <a:pPr lvl="1"/>
            <a:r>
              <a:rPr lang="de-DE" dirty="0" smtClean="0"/>
              <a:t>Problem </a:t>
            </a:r>
            <a:r>
              <a:rPr lang="de-DE" dirty="0" err="1" smtClean="0"/>
              <a:t>Classes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Properties</a:t>
            </a:r>
          </a:p>
          <a:p>
            <a:pPr lvl="1"/>
            <a:r>
              <a:rPr lang="de-DE" dirty="0" smtClean="0"/>
              <a:t>Problem </a:t>
            </a:r>
            <a:r>
              <a:rPr lang="de-DE" dirty="0" err="1" smtClean="0"/>
              <a:t>Solving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Search</a:t>
            </a:r>
          </a:p>
          <a:p>
            <a:pPr lvl="1"/>
            <a:r>
              <a:rPr lang="de-DE" dirty="0" smtClean="0"/>
              <a:t>Game </a:t>
            </a:r>
            <a:r>
              <a:rPr lang="de-DE" dirty="0" err="1" smtClean="0"/>
              <a:t>Tree</a:t>
            </a:r>
            <a:r>
              <a:rPr lang="de-DE" dirty="0" smtClean="0"/>
              <a:t> Search </a:t>
            </a:r>
          </a:p>
          <a:p>
            <a:pPr lvl="1"/>
            <a:r>
              <a:rPr lang="de-DE" dirty="0" err="1" smtClean="0"/>
              <a:t>Constraint</a:t>
            </a:r>
            <a:r>
              <a:rPr lang="de-DE" dirty="0" smtClean="0"/>
              <a:t> </a:t>
            </a:r>
            <a:r>
              <a:rPr lang="de-DE" dirty="0" err="1" smtClean="0"/>
              <a:t>Satisfaction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Logical </a:t>
            </a:r>
            <a:r>
              <a:rPr lang="de-DE" dirty="0" err="1" smtClean="0"/>
              <a:t>Inference</a:t>
            </a:r>
            <a:endParaRPr lang="de-DE" dirty="0" smtClean="0"/>
          </a:p>
          <a:p>
            <a:pPr lvl="1"/>
            <a:r>
              <a:rPr lang="de-DE" dirty="0" smtClean="0"/>
              <a:t>Decision </a:t>
            </a:r>
            <a:r>
              <a:rPr lang="de-DE" dirty="0" err="1" smtClean="0"/>
              <a:t>Tree</a:t>
            </a:r>
            <a:r>
              <a:rPr lang="de-DE" dirty="0" smtClean="0"/>
              <a:t> Learning</a:t>
            </a:r>
          </a:p>
          <a:p>
            <a:pPr marL="457200" lvl="1" indent="0"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D792-A456-4A2E-84F6-A5904BB977FE}" type="datetime1">
              <a:rPr lang="de-DE" smtClean="0"/>
              <a:t>14.02.2023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830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Project Tasks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First Semester: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 err="1" smtClean="0"/>
              <a:t>Preparation</a:t>
            </a:r>
            <a:endParaRPr lang="de-DE" dirty="0" smtClean="0"/>
          </a:p>
          <a:p>
            <a:pPr lvl="1"/>
            <a:r>
              <a:rPr lang="de-DE" dirty="0" err="1" smtClean="0"/>
              <a:t>Define</a:t>
            </a:r>
            <a:r>
              <a:rPr lang="de-DE" dirty="0" smtClean="0"/>
              <a:t> Annotation </a:t>
            </a:r>
            <a:r>
              <a:rPr lang="de-DE" dirty="0" err="1" smtClean="0"/>
              <a:t>Scheme</a:t>
            </a:r>
            <a:endParaRPr lang="de-DE" dirty="0" smtClean="0"/>
          </a:p>
          <a:p>
            <a:pPr lvl="1"/>
            <a:r>
              <a:rPr lang="de-DE" dirty="0" err="1" smtClean="0"/>
              <a:t>Collect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Annotate</a:t>
            </a:r>
            <a:r>
              <a:rPr lang="de-DE" dirty="0" smtClean="0"/>
              <a:t> </a:t>
            </a:r>
            <a:r>
              <a:rPr lang="de-DE" dirty="0" err="1" smtClean="0"/>
              <a:t>Exercises</a:t>
            </a:r>
            <a:endParaRPr lang="de-DE" dirty="0" smtClean="0"/>
          </a:p>
          <a:p>
            <a:r>
              <a:rPr lang="de-DE" dirty="0" smtClean="0"/>
              <a:t>ILIAS Extension </a:t>
            </a:r>
          </a:p>
          <a:p>
            <a:pPr lvl="1"/>
            <a:r>
              <a:rPr lang="de-DE" dirty="0" err="1" smtClean="0"/>
              <a:t>Learn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to </a:t>
            </a:r>
            <a:r>
              <a:rPr lang="de-DE" dirty="0" err="1" smtClean="0"/>
              <a:t>Build</a:t>
            </a:r>
            <a:r>
              <a:rPr lang="de-DE" dirty="0" smtClean="0"/>
              <a:t> ILIAS </a:t>
            </a:r>
            <a:r>
              <a:rPr lang="de-DE" dirty="0" err="1" smtClean="0"/>
              <a:t>modules</a:t>
            </a:r>
            <a:endParaRPr lang="de-DE" dirty="0" smtClean="0"/>
          </a:p>
          <a:p>
            <a:pPr lvl="1"/>
            <a:r>
              <a:rPr lang="de-DE" dirty="0" smtClean="0"/>
              <a:t>Look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LeAP</a:t>
            </a:r>
            <a:r>
              <a:rPr lang="de-DE" dirty="0" smtClean="0"/>
              <a:t> </a:t>
            </a:r>
            <a:r>
              <a:rPr lang="de-DE" dirty="0" err="1" smtClean="0"/>
              <a:t>module</a:t>
            </a:r>
            <a:endParaRPr lang="de-DE" dirty="0" smtClean="0"/>
          </a:p>
          <a:p>
            <a:pPr lvl="1"/>
            <a:r>
              <a:rPr lang="de-DE" dirty="0" err="1" smtClean="0"/>
              <a:t>Implement</a:t>
            </a:r>
            <a:r>
              <a:rPr lang="de-DE" dirty="0" smtClean="0"/>
              <a:t> </a:t>
            </a:r>
            <a:r>
              <a:rPr lang="de-DE" dirty="0" err="1" smtClean="0"/>
              <a:t>adaptable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 to </a:t>
            </a:r>
            <a:r>
              <a:rPr lang="de-DE" dirty="0" err="1" smtClean="0"/>
              <a:t>Exercises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Second Semester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smtClean="0"/>
              <a:t>Design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Build</a:t>
            </a:r>
            <a:r>
              <a:rPr lang="de-DE" dirty="0" smtClean="0"/>
              <a:t> a </a:t>
            </a:r>
            <a:r>
              <a:rPr lang="de-DE" dirty="0" err="1" smtClean="0"/>
              <a:t>content</a:t>
            </a:r>
            <a:r>
              <a:rPr lang="de-DE" dirty="0" smtClean="0"/>
              <a:t> </a:t>
            </a:r>
            <a:r>
              <a:rPr lang="de-DE" dirty="0" err="1" smtClean="0"/>
              <a:t>recommender</a:t>
            </a:r>
            <a:r>
              <a:rPr lang="de-DE" dirty="0" smtClean="0"/>
              <a:t> for </a:t>
            </a:r>
            <a:r>
              <a:rPr lang="de-DE" dirty="0" err="1" smtClean="0"/>
              <a:t>exercsies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Optional: Seminar on </a:t>
            </a:r>
            <a:r>
              <a:rPr lang="de-DE" dirty="0" err="1" smtClean="0"/>
              <a:t>content</a:t>
            </a:r>
            <a:r>
              <a:rPr lang="de-DE" dirty="0" smtClean="0"/>
              <a:t> </a:t>
            </a:r>
            <a:r>
              <a:rPr lang="de-DE" dirty="0" err="1" smtClean="0"/>
              <a:t>recommendation</a:t>
            </a:r>
            <a:r>
              <a:rPr lang="de-DE" dirty="0"/>
              <a:t> </a:t>
            </a:r>
            <a:r>
              <a:rPr lang="de-DE" dirty="0" smtClean="0"/>
              <a:t>(separate </a:t>
            </a:r>
            <a:r>
              <a:rPr lang="de-DE" dirty="0" err="1" smtClean="0"/>
              <a:t>course</a:t>
            </a:r>
            <a:r>
              <a:rPr lang="de-DE" dirty="0" smtClean="0"/>
              <a:t>) </a:t>
            </a:r>
          </a:p>
          <a:p>
            <a:endParaRPr lang="de-DE" dirty="0" smtClean="0"/>
          </a:p>
          <a:p>
            <a:r>
              <a:rPr lang="de-DE" dirty="0" smtClean="0"/>
              <a:t>Test System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Lecture</a:t>
            </a:r>
            <a:r>
              <a:rPr lang="de-DE" dirty="0" smtClean="0"/>
              <a:t> „Künstliche Intelligenz“ 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D792-A456-4A2E-84F6-A5904BB977FE}" type="datetime1">
              <a:rPr lang="de-DE" smtClean="0"/>
              <a:t>14.02.2023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67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Project Setting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err="1" smtClean="0"/>
              <a:t>Teachers</a:t>
            </a:r>
            <a:r>
              <a:rPr lang="de-DE" altLang="de-DE" dirty="0" smtClean="0"/>
              <a:t>: </a:t>
            </a:r>
          </a:p>
          <a:p>
            <a:pPr lvl="1"/>
            <a:r>
              <a:rPr lang="de-DE" altLang="de-DE" dirty="0" smtClean="0"/>
              <a:t>Lea </a:t>
            </a:r>
            <a:r>
              <a:rPr lang="de-DE" altLang="de-DE" dirty="0"/>
              <a:t>Cohausz (</a:t>
            </a:r>
            <a:r>
              <a:rPr lang="de-DE" altLang="de-DE" dirty="0" smtClean="0">
                <a:hlinkClick r:id="rId3"/>
              </a:rPr>
              <a:t>lea.cohausz@uni-mannheim.de</a:t>
            </a:r>
            <a:r>
              <a:rPr lang="de-DE" altLang="de-DE" dirty="0" smtClean="0"/>
              <a:t>) </a:t>
            </a:r>
          </a:p>
          <a:p>
            <a:pPr lvl="1"/>
            <a:r>
              <a:rPr lang="de-DE" altLang="de-DE" dirty="0" smtClean="0"/>
              <a:t>Heiner Stuckenschmidt</a:t>
            </a:r>
            <a:endParaRPr lang="de-DE" altLang="de-DE" dirty="0"/>
          </a:p>
          <a:p>
            <a:pPr fontAlgn="base">
              <a:spcAft>
                <a:spcPct val="0"/>
              </a:spcAft>
            </a:pPr>
            <a:r>
              <a:rPr lang="de-DE" altLang="de-DE" dirty="0" smtClean="0"/>
              <a:t>Language: </a:t>
            </a:r>
            <a:r>
              <a:rPr lang="de-DE" altLang="de-DE" dirty="0"/>
              <a:t>German </a:t>
            </a:r>
            <a:r>
              <a:rPr lang="de-DE" altLang="de-DE" dirty="0" err="1"/>
              <a:t>or</a:t>
            </a:r>
            <a:r>
              <a:rPr lang="de-DE" altLang="de-DE" dirty="0"/>
              <a:t> </a:t>
            </a:r>
            <a:r>
              <a:rPr lang="de-DE" altLang="de-DE" dirty="0" smtClean="0"/>
              <a:t>English</a:t>
            </a:r>
            <a:endParaRPr lang="de-DE" altLang="de-DE" dirty="0"/>
          </a:p>
          <a:p>
            <a:pPr fontAlgn="base">
              <a:spcAft>
                <a:spcPct val="0"/>
              </a:spcAft>
            </a:pPr>
            <a:r>
              <a:rPr lang="de-DE" altLang="de-DE" dirty="0" smtClean="0"/>
              <a:t>Duration: </a:t>
            </a:r>
            <a:r>
              <a:rPr lang="de-DE" altLang="de-DE" dirty="0"/>
              <a:t>12 </a:t>
            </a:r>
            <a:r>
              <a:rPr lang="de-DE" altLang="de-DE" dirty="0" err="1" smtClean="0"/>
              <a:t>Months</a:t>
            </a:r>
            <a:endParaRPr lang="de-DE" altLang="de-DE" dirty="0" smtClean="0"/>
          </a:p>
          <a:p>
            <a:pPr fontAlgn="base">
              <a:spcAft>
                <a:spcPct val="0"/>
              </a:spcAft>
            </a:pPr>
            <a:r>
              <a:rPr lang="de-DE" altLang="de-DE" dirty="0" err="1" smtClean="0"/>
              <a:t>Requirements</a:t>
            </a:r>
            <a:r>
              <a:rPr lang="de-DE" altLang="de-DE" dirty="0" smtClean="0"/>
              <a:t>: </a:t>
            </a:r>
          </a:p>
          <a:p>
            <a:pPr lvl="1" fontAlgn="base">
              <a:spcAft>
                <a:spcPct val="0"/>
              </a:spcAft>
            </a:pPr>
            <a:r>
              <a:rPr lang="de-DE" altLang="de-DE" dirty="0" smtClean="0"/>
              <a:t>Basic </a:t>
            </a:r>
            <a:r>
              <a:rPr lang="de-DE" altLang="de-DE" dirty="0"/>
              <a:t>German Language Skills </a:t>
            </a:r>
            <a:r>
              <a:rPr lang="de-DE" altLang="de-DE" dirty="0" err="1"/>
              <a:t>and</a:t>
            </a:r>
            <a:r>
              <a:rPr lang="de-DE" altLang="de-DE" dirty="0"/>
              <a:t> </a:t>
            </a:r>
            <a:endParaRPr lang="de-DE" altLang="de-DE" dirty="0" smtClean="0"/>
          </a:p>
          <a:p>
            <a:pPr lvl="1" fontAlgn="base">
              <a:spcAft>
                <a:spcPct val="0"/>
              </a:spcAft>
            </a:pPr>
            <a:r>
              <a:rPr lang="de-DE" altLang="de-DE" dirty="0" err="1" smtClean="0"/>
              <a:t>Profound</a:t>
            </a:r>
            <a:r>
              <a:rPr lang="de-DE" altLang="de-DE" dirty="0" smtClean="0"/>
              <a:t> </a:t>
            </a:r>
            <a:r>
              <a:rPr lang="de-DE" altLang="de-DE" dirty="0"/>
              <a:t>Knowledge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content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our</a:t>
            </a:r>
            <a:r>
              <a:rPr lang="de-DE" altLang="de-DE" dirty="0"/>
              <a:t> Bachelor </a:t>
            </a:r>
            <a:r>
              <a:rPr lang="de-DE" altLang="de-DE" dirty="0" err="1"/>
              <a:t>Lecture</a:t>
            </a:r>
            <a:r>
              <a:rPr lang="de-DE" altLang="de-DE" dirty="0"/>
              <a:t> </a:t>
            </a:r>
            <a:br>
              <a:rPr lang="de-DE" altLang="de-DE" dirty="0"/>
            </a:br>
            <a:r>
              <a:rPr lang="de-DE" altLang="de-DE" dirty="0" smtClean="0"/>
              <a:t>Künstliche </a:t>
            </a:r>
            <a:r>
              <a:rPr lang="de-DE" altLang="de-DE" dirty="0"/>
              <a:t>Intelligenz (Problem </a:t>
            </a:r>
            <a:r>
              <a:rPr lang="de-DE" altLang="de-DE" dirty="0" err="1"/>
              <a:t>Solving</a:t>
            </a:r>
            <a:r>
              <a:rPr lang="de-DE" altLang="de-DE" dirty="0"/>
              <a:t> </a:t>
            </a:r>
            <a:r>
              <a:rPr lang="de-DE" altLang="de-DE" dirty="0" err="1"/>
              <a:t>as</a:t>
            </a:r>
            <a:r>
              <a:rPr lang="de-DE" altLang="de-DE" dirty="0"/>
              <a:t> Search</a:t>
            </a:r>
            <a:r>
              <a:rPr lang="de-DE" altLang="de-DE" dirty="0" smtClean="0"/>
              <a:t>).</a:t>
            </a:r>
          </a:p>
          <a:p>
            <a:pPr fontAlgn="base">
              <a:spcAft>
                <a:spcPct val="0"/>
              </a:spcAft>
            </a:pPr>
            <a:r>
              <a:rPr lang="de-DE" altLang="de-DE" dirty="0" smtClean="0"/>
              <a:t>Online </a:t>
            </a:r>
            <a:r>
              <a:rPr lang="de-DE" altLang="de-DE" dirty="0" err="1" smtClean="0"/>
              <a:t>Participation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possible</a:t>
            </a:r>
            <a:r>
              <a:rPr lang="de-DE" altLang="de-DE" dirty="0" smtClean="0"/>
              <a:t>  </a:t>
            </a:r>
          </a:p>
          <a:p>
            <a:pPr lvl="1" fontAlgn="base">
              <a:spcAft>
                <a:spcPct val="0"/>
              </a:spcAft>
            </a:pPr>
            <a:endParaRPr lang="de-DE" altLang="de-DE" dirty="0"/>
          </a:p>
          <a:p>
            <a:pPr marL="457200" lvl="1" indent="0">
              <a:buNone/>
            </a:pPr>
            <a:endParaRPr lang="de-DE" dirty="0"/>
          </a:p>
          <a:p>
            <a:endParaRPr lang="de-DE" dirty="0"/>
          </a:p>
          <a:p>
            <a:pPr lvl="1"/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D792-A456-4A2E-84F6-A5904BB977FE}" type="datetime1">
              <a:rPr lang="de-DE" smtClean="0"/>
              <a:t>14.02.2023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16</a:t>
            </a:fld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7142603" y="1412580"/>
          <a:ext cx="1322009" cy="1598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PHOTO-PAINT" r:id="rId4" imgW="2584440" imgH="3124080" progId="CorelPHOTOPAINT.Image.15">
                  <p:embed/>
                </p:oleObj>
              </mc:Choice>
              <mc:Fallback>
                <p:oleObj name="PHOTO-PAINT" r:id="rId4" imgW="2584440" imgH="3124080" progId="CorelPHOTOPAINT.Image.15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42603" y="1412580"/>
                        <a:ext cx="1322009" cy="1598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064" y="3127402"/>
            <a:ext cx="1193085" cy="154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1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en-US" altLang="de-DE" dirty="0"/>
              <a:t>Designing and Building an Automatic Speech Recognition Demonstrator for the General Public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D792-A456-4A2E-84F6-A5904BB977FE}" type="datetime1">
              <a:rPr lang="de-DE" smtClean="0"/>
              <a:t>14.02.2023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96" y="4005064"/>
            <a:ext cx="3959932" cy="173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0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AI in Movies</a:t>
            </a:r>
            <a:endParaRPr lang="de-DE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99" y="114910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625" y="1801995"/>
            <a:ext cx="27527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97" y="227722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04" y="2673532"/>
            <a:ext cx="28670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feil nach rechts 12"/>
          <p:cNvSpPr/>
          <p:nvPr/>
        </p:nvSpPr>
        <p:spPr bwMode="auto">
          <a:xfrm>
            <a:off x="442531" y="5328845"/>
            <a:ext cx="8156925" cy="4846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ews Gothic MT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22797" y="6024287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10000"/>
                  </a:schemeClr>
                </a:solidFill>
              </a:rPr>
              <a:t>1968</a:t>
            </a:r>
            <a:endParaRPr lang="de-DE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454614" y="6024286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10000"/>
                  </a:schemeClr>
                </a:solidFill>
              </a:rPr>
              <a:t>1984</a:t>
            </a:r>
            <a:endParaRPr lang="de-DE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266351" y="6007208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10000"/>
                  </a:schemeClr>
                </a:solidFill>
              </a:rPr>
              <a:t>2001</a:t>
            </a:r>
            <a:endParaRPr lang="de-DE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994296" y="6020551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10000"/>
                  </a:schemeClr>
                </a:solidFill>
              </a:rPr>
              <a:t>2004</a:t>
            </a:r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9695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7511686" y="5994818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10000"/>
                  </a:schemeClr>
                </a:solidFill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58728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AI in </a:t>
            </a:r>
            <a:r>
              <a:rPr lang="de-DE" dirty="0" err="1" smtClean="0"/>
              <a:t>the</a:t>
            </a:r>
            <a:r>
              <a:rPr lang="de-DE" dirty="0" smtClean="0"/>
              <a:t> Media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98F2-314A-40BE-9DA2-18D352E61AB5}" type="datetime1">
              <a:rPr lang="de-DE" smtClean="0"/>
              <a:t>14.02.2023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Beispiel-Fußzeile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4</a:t>
            </a:fld>
            <a:endParaRPr lang="de-DE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322" y="3225880"/>
            <a:ext cx="30861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355" y="113823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44" y="128111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37" y="1628772"/>
            <a:ext cx="18288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Bildergebnis für roboter logisti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471" y="4393060"/>
            <a:ext cx="2985066" cy="159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622" y="494868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9" y="5296982"/>
            <a:ext cx="2403351" cy="125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979" y="3159204"/>
            <a:ext cx="28479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91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581925" y="591042"/>
            <a:ext cx="5479200" cy="5523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 sz="2800" dirty="0" smtClean="0"/>
              <a:t>Our Focus: Speech Recognition</a:t>
            </a:r>
            <a:endParaRPr sz="2800" dirty="0"/>
          </a:p>
        </p:txBody>
      </p:sp>
      <p:pic>
        <p:nvPicPr>
          <p:cNvPr id="84" name="Google Shape;84;p12" title="achtgesichterambiwasse_0029.wa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1675" y="2301921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2"/>
          <p:cNvSpPr txBox="1"/>
          <p:nvPr/>
        </p:nvSpPr>
        <p:spPr>
          <a:xfrm>
            <a:off x="581925" y="2771951"/>
            <a:ext cx="10767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GB">
                <a:latin typeface="Calibri"/>
                <a:ea typeface="Calibri"/>
                <a:cs typeface="Calibri"/>
                <a:sym typeface="Calibri"/>
              </a:rPr>
              <a:t>Clean Audio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2"/>
          <p:cNvSpPr/>
          <p:nvPr/>
        </p:nvSpPr>
        <p:spPr>
          <a:xfrm>
            <a:off x="2777450" y="2193175"/>
            <a:ext cx="1880400" cy="6747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" name="Google Shape;87;p12"/>
          <p:cNvSpPr txBox="1"/>
          <p:nvPr/>
        </p:nvSpPr>
        <p:spPr>
          <a:xfrm>
            <a:off x="3104000" y="2222726"/>
            <a:ext cx="12273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GB" sz="14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Wav2vec 2.0 </a:t>
            </a:r>
            <a:br>
              <a:rPr lang="en-GB" sz="14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German ASR</a:t>
            </a:r>
            <a:endParaRPr sz="1400">
              <a:solidFill>
                <a:srgbClr val="FFE5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2"/>
          <p:cNvSpPr txBox="1"/>
          <p:nvPr/>
        </p:nvSpPr>
        <p:spPr>
          <a:xfrm>
            <a:off x="6086425" y="2407576"/>
            <a:ext cx="3072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2"/>
          <p:cNvSpPr txBox="1"/>
          <p:nvPr/>
        </p:nvSpPr>
        <p:spPr>
          <a:xfrm>
            <a:off x="5776675" y="1937875"/>
            <a:ext cx="28854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sz="1300" i="1" dirty="0">
                <a:latin typeface="Calibri"/>
                <a:ea typeface="Calibri"/>
                <a:cs typeface="Calibri"/>
                <a:sym typeface="Calibri"/>
              </a:rPr>
              <a:t>der </a:t>
            </a:r>
            <a:r>
              <a:rPr lang="en-GB" sz="1300" i="1" dirty="0" err="1">
                <a:latin typeface="Calibri"/>
                <a:ea typeface="Calibri"/>
                <a:cs typeface="Calibri"/>
                <a:sym typeface="Calibri"/>
              </a:rPr>
              <a:t>himmel</a:t>
            </a:r>
            <a:r>
              <a:rPr lang="en-GB" sz="1300" i="1" dirty="0">
                <a:latin typeface="Calibri"/>
                <a:ea typeface="Calibri"/>
                <a:cs typeface="Calibri"/>
                <a:sym typeface="Calibri"/>
              </a:rPr>
              <a:t> war golden </a:t>
            </a:r>
            <a:r>
              <a:rPr lang="en-GB" sz="1300" i="1" dirty="0" err="1">
                <a:latin typeface="Calibri"/>
                <a:ea typeface="Calibri"/>
                <a:cs typeface="Calibri"/>
                <a:sym typeface="Calibri"/>
              </a:rPr>
              <a:t>als</a:t>
            </a:r>
            <a:r>
              <a:rPr lang="en-GB" sz="13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300" i="1" dirty="0" err="1">
                <a:latin typeface="Calibri"/>
                <a:ea typeface="Calibri"/>
                <a:cs typeface="Calibri"/>
                <a:sym typeface="Calibri"/>
              </a:rPr>
              <a:t>hätte</a:t>
            </a:r>
            <a:r>
              <a:rPr lang="en-GB" sz="13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300" i="1" dirty="0" err="1">
                <a:latin typeface="Calibri"/>
                <a:ea typeface="Calibri"/>
                <a:cs typeface="Calibri"/>
                <a:sym typeface="Calibri"/>
              </a:rPr>
              <a:t>hanake</a:t>
            </a:r>
            <a:r>
              <a:rPr lang="en-GB" sz="13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300" i="1" dirty="0" err="1">
                <a:latin typeface="Calibri"/>
                <a:ea typeface="Calibri"/>
                <a:cs typeface="Calibri"/>
                <a:sym typeface="Calibri"/>
              </a:rPr>
              <a:t>eine</a:t>
            </a:r>
            <a:r>
              <a:rPr lang="en-GB" sz="13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300" i="1" dirty="0" err="1">
                <a:latin typeface="Calibri"/>
                <a:ea typeface="Calibri"/>
                <a:cs typeface="Calibri"/>
                <a:sym typeface="Calibri"/>
              </a:rPr>
              <a:t>ihrer</a:t>
            </a:r>
            <a:r>
              <a:rPr lang="en-GB" sz="13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300" i="1" dirty="0" err="1">
                <a:latin typeface="Calibri"/>
                <a:ea typeface="Calibri"/>
                <a:cs typeface="Calibri"/>
                <a:sym typeface="Calibri"/>
              </a:rPr>
              <a:t>truhen</a:t>
            </a:r>
            <a:r>
              <a:rPr lang="en-GB" sz="13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300" i="1" dirty="0" err="1">
                <a:latin typeface="Calibri"/>
                <a:ea typeface="Calibri"/>
                <a:cs typeface="Calibri"/>
                <a:sym typeface="Calibri"/>
              </a:rPr>
              <a:t>geöffnet</a:t>
            </a:r>
            <a:r>
              <a:rPr lang="en-GB" sz="1300" i="1" dirty="0">
                <a:latin typeface="Calibri"/>
                <a:ea typeface="Calibri"/>
                <a:cs typeface="Calibri"/>
                <a:sym typeface="Calibri"/>
              </a:rPr>
              <a:t> die </a:t>
            </a:r>
            <a:r>
              <a:rPr lang="en-GB" sz="1300" i="1" dirty="0" err="1">
                <a:latin typeface="Calibri"/>
                <a:ea typeface="Calibri"/>
                <a:cs typeface="Calibri"/>
                <a:sym typeface="Calibri"/>
              </a:rPr>
              <a:t>aus</a:t>
            </a:r>
            <a:r>
              <a:rPr lang="en-GB" sz="13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300" i="1" dirty="0" err="1">
                <a:latin typeface="Calibri"/>
                <a:ea typeface="Calibri"/>
                <a:cs typeface="Calibri"/>
                <a:sym typeface="Calibri"/>
              </a:rPr>
              <a:t>goldlack</a:t>
            </a:r>
            <a:r>
              <a:rPr lang="en-GB" sz="13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300" i="1" dirty="0" err="1">
                <a:latin typeface="Calibri"/>
                <a:ea typeface="Calibri"/>
                <a:cs typeface="Calibri"/>
                <a:sym typeface="Calibri"/>
              </a:rPr>
              <a:t>waren</a:t>
            </a:r>
            <a:r>
              <a:rPr lang="en-GB" sz="1300" i="1" dirty="0">
                <a:latin typeface="Calibri"/>
                <a:ea typeface="Calibri"/>
                <a:cs typeface="Calibri"/>
                <a:sym typeface="Calibri"/>
              </a:rPr>
              <a:t> und die </a:t>
            </a:r>
            <a:r>
              <a:rPr lang="en-GB" sz="1300" i="1" dirty="0" err="1">
                <a:latin typeface="Calibri"/>
                <a:ea typeface="Calibri"/>
                <a:cs typeface="Calibri"/>
                <a:sym typeface="Calibri"/>
              </a:rPr>
              <a:t>geheimfächer</a:t>
            </a:r>
            <a:r>
              <a:rPr lang="en-GB" sz="13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300" i="1" dirty="0" err="1" smtClean="0">
                <a:latin typeface="Calibri"/>
                <a:ea typeface="Calibri"/>
                <a:cs typeface="Calibri"/>
                <a:sym typeface="Calibri"/>
              </a:rPr>
              <a:t>enthielten</a:t>
            </a:r>
            <a:r>
              <a:rPr lang="en-GB" sz="1300" i="1" dirty="0" smtClean="0"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300" i="1" dirty="0">
              <a:latin typeface="Calibri"/>
              <a:ea typeface="Calibri"/>
              <a:cs typeface="Calibri"/>
              <a:sym typeface="Calibri"/>
            </a:endParaRPr>
          </a:p>
          <a:p>
            <a:endParaRPr sz="1300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2"/>
          <p:cNvSpPr txBox="1"/>
          <p:nvPr/>
        </p:nvSpPr>
        <p:spPr>
          <a:xfrm>
            <a:off x="6355350" y="3028801"/>
            <a:ext cx="15933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GB">
                <a:latin typeface="Calibri"/>
                <a:ea typeface="Calibri"/>
                <a:cs typeface="Calibri"/>
                <a:sym typeface="Calibri"/>
              </a:rPr>
              <a:t>Output Transcript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2" title="0_achtgesichterambiwasse_0029.wav">
            <a:hlinkClick r:id="rId5" action="ppaction://hlinkfil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1675" y="44182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2"/>
          <p:cNvSpPr txBox="1"/>
          <p:nvPr/>
        </p:nvSpPr>
        <p:spPr>
          <a:xfrm>
            <a:off x="581925" y="5057951"/>
            <a:ext cx="10767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GB">
                <a:latin typeface="Calibri"/>
                <a:ea typeface="Calibri"/>
                <a:cs typeface="Calibri"/>
                <a:sym typeface="Calibri"/>
              </a:rPr>
              <a:t>Noisy Audio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2"/>
          <p:cNvSpPr/>
          <p:nvPr/>
        </p:nvSpPr>
        <p:spPr>
          <a:xfrm>
            <a:off x="2777450" y="4309500"/>
            <a:ext cx="1880400" cy="6747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4" name="Google Shape;94;p12"/>
          <p:cNvSpPr txBox="1"/>
          <p:nvPr/>
        </p:nvSpPr>
        <p:spPr>
          <a:xfrm>
            <a:off x="3104000" y="4339051"/>
            <a:ext cx="12273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GB" sz="1400" dirty="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Wav2vec 2.0 </a:t>
            </a:r>
            <a:br>
              <a:rPr lang="en-GB" sz="1400" dirty="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dirty="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German ASR</a:t>
            </a:r>
            <a:endParaRPr sz="1400" dirty="0">
              <a:solidFill>
                <a:srgbClr val="FFE5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2"/>
          <p:cNvSpPr txBox="1"/>
          <p:nvPr/>
        </p:nvSpPr>
        <p:spPr>
          <a:xfrm>
            <a:off x="5901050" y="4295400"/>
            <a:ext cx="3129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GB" sz="1300" i="1" dirty="0" err="1">
                <a:latin typeface="Calibri"/>
                <a:ea typeface="Calibri"/>
                <a:cs typeface="Calibri"/>
                <a:sym typeface="Calibri"/>
              </a:rPr>
              <a:t>dmelwagolmen</a:t>
            </a:r>
            <a:r>
              <a:rPr lang="en-GB" sz="13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300" i="1" dirty="0" err="1">
                <a:latin typeface="Calibri"/>
                <a:ea typeface="Calibri"/>
                <a:cs typeface="Calibri"/>
                <a:sym typeface="Calibri"/>
              </a:rPr>
              <a:t>als</a:t>
            </a:r>
            <a:r>
              <a:rPr lang="en-GB" sz="13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300" i="1" dirty="0" err="1">
                <a:latin typeface="Calibri"/>
                <a:ea typeface="Calibri"/>
                <a:cs typeface="Calibri"/>
                <a:sym typeface="Calibri"/>
              </a:rPr>
              <a:t>hätte</a:t>
            </a:r>
            <a:r>
              <a:rPr lang="en-GB" sz="13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300" i="1" dirty="0" err="1">
                <a:latin typeface="Calibri"/>
                <a:ea typeface="Calibri"/>
                <a:cs typeface="Calibri"/>
                <a:sym typeface="Calibri"/>
              </a:rPr>
              <a:t>hadakereine</a:t>
            </a:r>
            <a:r>
              <a:rPr lang="en-GB" sz="13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300" i="1" dirty="0" err="1">
                <a:latin typeface="Calibri"/>
                <a:ea typeface="Calibri"/>
                <a:cs typeface="Calibri"/>
                <a:sym typeface="Calibri"/>
              </a:rPr>
              <a:t>invantüren</a:t>
            </a:r>
            <a:r>
              <a:rPr lang="en-GB" sz="13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300" i="1" dirty="0" err="1">
                <a:latin typeface="Calibri"/>
                <a:ea typeface="Calibri"/>
                <a:cs typeface="Calibri"/>
                <a:sym typeface="Calibri"/>
              </a:rPr>
              <a:t>geöffn</a:t>
            </a:r>
            <a:r>
              <a:rPr lang="en-GB" sz="13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300" i="1" dirty="0" err="1">
                <a:latin typeface="Calibri"/>
                <a:ea typeface="Calibri"/>
                <a:cs typeface="Calibri"/>
                <a:sym typeface="Calibri"/>
              </a:rPr>
              <a:t>sie</a:t>
            </a:r>
            <a:r>
              <a:rPr lang="en-GB" sz="1300" i="1" dirty="0">
                <a:latin typeface="Calibri"/>
                <a:ea typeface="Calibri"/>
                <a:cs typeface="Calibri"/>
                <a:sym typeface="Calibri"/>
              </a:rPr>
              <a:t> auf </a:t>
            </a:r>
            <a:r>
              <a:rPr lang="en-GB" sz="1300" i="1" dirty="0" err="1">
                <a:latin typeface="Calibri"/>
                <a:ea typeface="Calibri"/>
                <a:cs typeface="Calibri"/>
                <a:sym typeface="Calibri"/>
              </a:rPr>
              <a:t>volls</a:t>
            </a:r>
            <a:r>
              <a:rPr lang="en-GB" sz="1300" i="1" dirty="0">
                <a:latin typeface="Calibri"/>
                <a:ea typeface="Calibri"/>
                <a:cs typeface="Calibri"/>
                <a:sym typeface="Calibri"/>
              </a:rPr>
              <a:t> lack war und die der </a:t>
            </a:r>
            <a:r>
              <a:rPr lang="en-GB" sz="1300" i="1" dirty="0" err="1">
                <a:latin typeface="Calibri"/>
                <a:ea typeface="Calibri"/>
                <a:cs typeface="Calibri"/>
                <a:sym typeface="Calibri"/>
              </a:rPr>
              <a:t>heimfächer</a:t>
            </a:r>
            <a:r>
              <a:rPr lang="en-GB" sz="13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300" i="1" dirty="0" err="1" smtClean="0">
                <a:latin typeface="Calibri"/>
                <a:ea typeface="Calibri"/>
                <a:cs typeface="Calibri"/>
                <a:sym typeface="Calibri"/>
              </a:rPr>
              <a:t>enthielt</a:t>
            </a:r>
            <a:r>
              <a:rPr lang="en-GB" sz="1300" i="1" dirty="0" smtClean="0"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200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2"/>
          <p:cNvSpPr txBox="1"/>
          <p:nvPr/>
        </p:nvSpPr>
        <p:spPr>
          <a:xfrm>
            <a:off x="6455825" y="5193701"/>
            <a:ext cx="15933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GB">
                <a:latin typeface="Calibri"/>
                <a:ea typeface="Calibri"/>
                <a:cs typeface="Calibri"/>
                <a:sym typeface="Calibri"/>
              </a:rPr>
              <a:t>Output Transcript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" name="Google Shape;97;p12"/>
          <p:cNvCxnSpPr>
            <a:stCxn id="84" idx="3"/>
            <a:endCxn id="86" idx="1"/>
          </p:cNvCxnSpPr>
          <p:nvPr/>
        </p:nvCxnSpPr>
        <p:spPr>
          <a:xfrm>
            <a:off x="1348875" y="2530521"/>
            <a:ext cx="1428600" cy="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" name="Google Shape;98;p12"/>
          <p:cNvCxnSpPr>
            <a:stCxn id="86" idx="3"/>
            <a:endCxn id="89" idx="1"/>
          </p:cNvCxnSpPr>
          <p:nvPr/>
        </p:nvCxnSpPr>
        <p:spPr>
          <a:xfrm>
            <a:off x="4657850" y="2530525"/>
            <a:ext cx="1118700" cy="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9" name="Google Shape;99;p12"/>
          <p:cNvCxnSpPr>
            <a:stCxn id="91" idx="3"/>
            <a:endCxn id="93" idx="1"/>
          </p:cNvCxnSpPr>
          <p:nvPr/>
        </p:nvCxnSpPr>
        <p:spPr>
          <a:xfrm>
            <a:off x="1348875" y="4646850"/>
            <a:ext cx="1428600" cy="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0" name="Google Shape;100;p12"/>
          <p:cNvCxnSpPr>
            <a:stCxn id="93" idx="3"/>
            <a:endCxn id="95" idx="1"/>
          </p:cNvCxnSpPr>
          <p:nvPr/>
        </p:nvCxnSpPr>
        <p:spPr>
          <a:xfrm>
            <a:off x="4657850" y="4646850"/>
            <a:ext cx="1243200" cy="411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79692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Goal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Projekt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Examine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ASR </a:t>
            </a:r>
            <a:r>
              <a:rPr lang="de-DE" dirty="0" err="1" smtClean="0"/>
              <a:t>can</a:t>
            </a:r>
            <a:r>
              <a:rPr lang="de-DE" dirty="0" smtClean="0"/>
              <a:t> do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can‘t</a:t>
            </a:r>
            <a:r>
              <a:rPr lang="de-DE" dirty="0" smtClean="0"/>
              <a:t> do </a:t>
            </a:r>
            <a:r>
              <a:rPr lang="de-DE" dirty="0" err="1" smtClean="0"/>
              <a:t>currently</a:t>
            </a:r>
            <a:endParaRPr lang="de-DE" dirty="0" smtClean="0"/>
          </a:p>
          <a:p>
            <a:r>
              <a:rPr lang="de-DE" dirty="0" smtClean="0"/>
              <a:t>Design a </a:t>
            </a:r>
            <a:r>
              <a:rPr lang="de-DE" dirty="0" err="1" smtClean="0"/>
              <a:t>demonstrator</a:t>
            </a:r>
            <a:r>
              <a:rPr lang="de-DE" dirty="0" smtClean="0"/>
              <a:t> for </a:t>
            </a:r>
            <a:r>
              <a:rPr lang="de-DE" dirty="0" err="1" smtClean="0"/>
              <a:t>informing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general</a:t>
            </a:r>
            <a:r>
              <a:rPr lang="de-DE" dirty="0" smtClean="0"/>
              <a:t> </a:t>
            </a:r>
            <a:r>
              <a:rPr lang="de-DE" dirty="0" err="1" smtClean="0"/>
              <a:t>public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Collect</a:t>
            </a:r>
            <a:r>
              <a:rPr lang="de-DE" dirty="0" smtClean="0"/>
              <a:t> </a:t>
            </a:r>
            <a:r>
              <a:rPr lang="de-DE" dirty="0" err="1" smtClean="0"/>
              <a:t>ideas</a:t>
            </a:r>
            <a:r>
              <a:rPr lang="de-DE" dirty="0" smtClean="0"/>
              <a:t> for </a:t>
            </a:r>
            <a:r>
              <a:rPr lang="de-DE" dirty="0" err="1" smtClean="0"/>
              <a:t>demonstrators</a:t>
            </a:r>
            <a:endParaRPr lang="de-DE" dirty="0" smtClean="0"/>
          </a:p>
          <a:p>
            <a:pPr lvl="1"/>
            <a:r>
              <a:rPr lang="de-DE" dirty="0" smtClean="0"/>
              <a:t>Test </a:t>
            </a:r>
            <a:r>
              <a:rPr lang="de-DE" dirty="0" err="1" smtClean="0"/>
              <a:t>feasibility</a:t>
            </a:r>
            <a:endParaRPr lang="de-DE" dirty="0"/>
          </a:p>
          <a:p>
            <a:pPr lvl="1"/>
            <a:r>
              <a:rPr lang="de-DE" dirty="0" err="1" smtClean="0"/>
              <a:t>Implement</a:t>
            </a:r>
            <a:r>
              <a:rPr lang="de-DE" dirty="0" smtClean="0"/>
              <a:t> Demonstrator</a:t>
            </a:r>
          </a:p>
          <a:p>
            <a:pPr lvl="1"/>
            <a:r>
              <a:rPr lang="de-DE" dirty="0" err="1" smtClean="0"/>
              <a:t>Install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in a </a:t>
            </a:r>
            <a:r>
              <a:rPr lang="de-DE" dirty="0" err="1" smtClean="0"/>
              <a:t>public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TransforMA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D792-A456-4A2E-84F6-A5904BB977FE}" type="datetime1">
              <a:rPr lang="de-DE" smtClean="0"/>
              <a:t>14.02.2023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108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Project Plan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000" y="1592796"/>
            <a:ext cx="7776000" cy="422369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de-DE" dirty="0" err="1" smtClean="0"/>
              <a:t>Conceptualization</a:t>
            </a:r>
            <a:r>
              <a:rPr lang="de-DE" dirty="0" smtClean="0"/>
              <a:t> (25%): March – Mai 2023</a:t>
            </a:r>
          </a:p>
          <a:p>
            <a:pPr lvl="1"/>
            <a:r>
              <a:rPr lang="de-DE" dirty="0" err="1" smtClean="0"/>
              <a:t>Learn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ASR</a:t>
            </a:r>
          </a:p>
          <a:p>
            <a:pPr lvl="1"/>
            <a:r>
              <a:rPr lang="de-DE" dirty="0" err="1" smtClean="0"/>
              <a:t>Come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with </a:t>
            </a:r>
            <a:r>
              <a:rPr lang="de-DE" dirty="0" err="1" smtClean="0"/>
              <a:t>Ideas</a:t>
            </a:r>
            <a:r>
              <a:rPr lang="de-DE" dirty="0" smtClean="0"/>
              <a:t> for a </a:t>
            </a:r>
            <a:r>
              <a:rPr lang="de-DE" dirty="0" err="1" smtClean="0"/>
              <a:t>demonstrator</a:t>
            </a:r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2. </a:t>
            </a:r>
            <a:r>
              <a:rPr lang="de-DE" dirty="0" err="1" smtClean="0"/>
              <a:t>Prototyping</a:t>
            </a:r>
            <a:r>
              <a:rPr lang="de-DE" dirty="0" smtClean="0"/>
              <a:t> (50%): June – November 2023</a:t>
            </a:r>
          </a:p>
          <a:p>
            <a:pPr lvl="1"/>
            <a:r>
              <a:rPr lang="de-DE" dirty="0"/>
              <a:t>Test </a:t>
            </a:r>
            <a:r>
              <a:rPr lang="de-DE" dirty="0" err="1"/>
              <a:t>feasibility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different </a:t>
            </a:r>
            <a:r>
              <a:rPr lang="de-DE" dirty="0" err="1"/>
              <a:t>ideas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Develop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promosing</a:t>
            </a:r>
            <a:r>
              <a:rPr lang="de-DE" dirty="0"/>
              <a:t> </a:t>
            </a:r>
            <a:r>
              <a:rPr lang="de-DE" dirty="0" err="1"/>
              <a:t>one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3. Demonstration (25%): </a:t>
            </a:r>
            <a:r>
              <a:rPr lang="de-DE" dirty="0" err="1" smtClean="0"/>
              <a:t>Deceber</a:t>
            </a:r>
            <a:r>
              <a:rPr lang="de-DE" dirty="0" smtClean="0"/>
              <a:t> 2023 – </a:t>
            </a:r>
            <a:r>
              <a:rPr lang="de-DE" dirty="0" err="1" smtClean="0"/>
              <a:t>February</a:t>
            </a:r>
            <a:r>
              <a:rPr lang="de-DE" dirty="0" smtClean="0"/>
              <a:t> 2024</a:t>
            </a:r>
          </a:p>
          <a:p>
            <a:pPr lvl="1"/>
            <a:r>
              <a:rPr lang="de-DE" dirty="0" err="1" smtClean="0"/>
              <a:t>Install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a </a:t>
            </a:r>
            <a:r>
              <a:rPr lang="de-DE" dirty="0" err="1"/>
              <a:t>physical</a:t>
            </a:r>
            <a:r>
              <a:rPr lang="de-DE" dirty="0"/>
              <a:t> </a:t>
            </a:r>
            <a:r>
              <a:rPr lang="de-DE" dirty="0" err="1"/>
              <a:t>demonstrator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Mafinex</a:t>
            </a:r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D792-A456-4A2E-84F6-A5904BB977FE}" type="datetime1">
              <a:rPr lang="de-DE" smtClean="0"/>
              <a:t>14.02.2023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299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684000" y="1295771"/>
            <a:ext cx="5479200" cy="5523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 sz="2200"/>
              <a:t>General Information</a:t>
            </a:r>
            <a:endParaRPr sz="2200"/>
          </a:p>
        </p:txBody>
      </p:sp>
      <p:graphicFrame>
        <p:nvGraphicFramePr>
          <p:cNvPr id="72" name="Google Shape;72;p10"/>
          <p:cNvGraphicFramePr/>
          <p:nvPr>
            <p:extLst>
              <p:ext uri="{D42A27DB-BD31-4B8C-83A1-F6EECF244321}">
                <p14:modId xmlns:p14="http://schemas.microsoft.com/office/powerpoint/2010/main" val="3889107092"/>
              </p:ext>
            </p:extLst>
          </p:nvPr>
        </p:nvGraphicFramePr>
        <p:xfrm>
          <a:off x="817271" y="2564904"/>
          <a:ext cx="7239000" cy="32104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 smtClean="0">
                          <a:solidFill>
                            <a:srgbClr val="00305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Language</a:t>
                      </a:r>
                      <a:endParaRPr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 smtClean="0">
                          <a:solidFill>
                            <a:srgbClr val="00305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English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00305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Duration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00305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12 months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rgbClr val="00305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of participants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00305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3-12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b="1" dirty="0">
                          <a:solidFill>
                            <a:srgbClr val="00305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Pre-requisites</a:t>
                      </a:r>
                      <a:endParaRPr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dirty="0">
                          <a:solidFill>
                            <a:srgbClr val="00305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General </a:t>
                      </a:r>
                      <a:r>
                        <a:rPr lang="en-GB" sz="1800" dirty="0" smtClean="0">
                          <a:solidFill>
                            <a:srgbClr val="00305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AI/ML </a:t>
                      </a:r>
                      <a:r>
                        <a:rPr lang="en-GB" sz="1800" dirty="0">
                          <a:solidFill>
                            <a:srgbClr val="00305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knowledge, Python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rgbClr val="00305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Contact person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800" dirty="0" smtClean="0">
                          <a:solidFill>
                            <a:srgbClr val="003056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Darshit Pandya (</a:t>
                      </a:r>
                      <a:r>
                        <a:rPr lang="de-DE" sz="1800" u="sng" dirty="0" smtClean="0">
                          <a:solidFill>
                            <a:schemeClr val="hlink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darshit.pandya@uni-mannheim.de</a:t>
                      </a:r>
                      <a:r>
                        <a:rPr lang="de-DE" sz="1800" dirty="0" smtClean="0">
                          <a:solidFill>
                            <a:srgbClr val="003056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</a:p>
                    <a:p>
                      <a:pPr marL="0" lvl="0" indent="0" algn="l" rtl="0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800" dirty="0" smtClean="0">
                          <a:solidFill>
                            <a:srgbClr val="003056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Heiner Stuckenschmidt (</a:t>
                      </a:r>
                      <a:r>
                        <a:rPr lang="de-DE" sz="18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heiner.stuckenschmidt@uni-mannheim.de</a:t>
                      </a:r>
                      <a:r>
                        <a:rPr lang="de-DE" sz="1800" dirty="0" smtClean="0">
                          <a:solidFill>
                            <a:srgbClr val="003056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</a:p>
                    <a:p>
                      <a:pPr marL="0" lvl="0" indent="0" algn="l" rtl="0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800" dirty="0">
                        <a:solidFill>
                          <a:srgbClr val="00305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544" y="1222205"/>
            <a:ext cx="1141270" cy="14852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729" y="2726672"/>
            <a:ext cx="1193085" cy="154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2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Executive Summary 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684000" y="1982490"/>
            <a:ext cx="7776000" cy="510406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This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topic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r>
              <a:rPr lang="de-DE" dirty="0" smtClean="0"/>
              <a:t> care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: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98F2-314A-40BE-9DA2-18D352E61AB5}" type="datetime1">
              <a:rPr lang="de-DE" smtClean="0"/>
              <a:t>14.02.2023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9</a:t>
            </a:fld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044444" y="3212976"/>
            <a:ext cx="74155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dirty="0">
                <a:solidFill>
                  <a:srgbClr val="003056"/>
                </a:solidFill>
              </a:rPr>
              <a:t>Exam </a:t>
            </a:r>
            <a:r>
              <a:rPr lang="de-DE" sz="7200" dirty="0" err="1">
                <a:solidFill>
                  <a:srgbClr val="003056"/>
                </a:solidFill>
              </a:rPr>
              <a:t>Preparation</a:t>
            </a:r>
            <a:r>
              <a:rPr lang="de-DE" sz="7200" dirty="0">
                <a:solidFill>
                  <a:srgbClr val="003056"/>
                </a:solidFill>
              </a:rPr>
              <a:t>!!</a:t>
            </a:r>
          </a:p>
          <a:p>
            <a:endParaRPr lang="de-DE" sz="7200" dirty="0">
              <a:solidFill>
                <a:srgbClr val="0030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2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466</Words>
  <Application>Microsoft Office PowerPoint</Application>
  <PresentationFormat>Bildschirmpräsentation (4:3)</PresentationFormat>
  <Paragraphs>143</Paragraphs>
  <Slides>16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News Gothic MT</vt:lpstr>
      <vt:lpstr>Larissa</vt:lpstr>
      <vt:lpstr>PHOTO-PAINT</vt:lpstr>
      <vt:lpstr>Team Projects HWS 2023</vt:lpstr>
      <vt:lpstr>Designing and Building an Automatic Speech Recognition Demonstrator for the General Public</vt:lpstr>
      <vt:lpstr>AI in Movies</vt:lpstr>
      <vt:lpstr>AI in the Media </vt:lpstr>
      <vt:lpstr>Our Focus: Speech Recognition</vt:lpstr>
      <vt:lpstr>Goal of the Projekt</vt:lpstr>
      <vt:lpstr>Project Plan </vt:lpstr>
      <vt:lpstr>General Information</vt:lpstr>
      <vt:lpstr>Executive Summary </vt:lpstr>
      <vt:lpstr>Extending ILIAS with an adaptive Content Recommender</vt:lpstr>
      <vt:lpstr>Current Situation</vt:lpstr>
      <vt:lpstr>Step 1: Annotate Exercises</vt:lpstr>
      <vt:lpstr>Step 2: Extend ILIAS </vt:lpstr>
      <vt:lpstr>Step 3: Test in a real Lecture </vt:lpstr>
      <vt:lpstr>Project Tasks</vt:lpstr>
      <vt:lpstr>Project Setting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Heiner Stuckenschmidt</cp:lastModifiedBy>
  <cp:revision>107</cp:revision>
  <dcterms:created xsi:type="dcterms:W3CDTF">2017-12-12T19:58:15Z</dcterms:created>
  <dcterms:modified xsi:type="dcterms:W3CDTF">2023-02-14T10:04:04Z</dcterms:modified>
</cp:coreProperties>
</file>