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3" r:id="rId4"/>
    <p:sldId id="264" r:id="rId5"/>
    <p:sldId id="257" r:id="rId6"/>
    <p:sldId id="261" r:id="rId7"/>
    <p:sldId id="259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6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A3F0C-A377-4997-AB55-C5605106D701}" type="datetimeFigureOut">
              <a:rPr lang="de-DE" smtClean="0"/>
              <a:t>10.02.2023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A5819-1B6F-4574-967E-E8ABD91705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0885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0ECF9-2726-4BEF-A088-EA896AC58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E00C67-E8D4-466F-92FA-41DE150C8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72433B-65EE-4DC3-BB2E-D6D09B9D9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80F4-86BE-4E12-AAE6-2690F8C21BB2}" type="datetime1">
              <a:rPr lang="de-DE" smtClean="0"/>
              <a:t>10.02.2023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EF3FEC-B31E-4166-8552-955A622B2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Heiko Paulheim &amp; Katharina Ludwig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652634-3B5B-40AD-A6CA-82E459BE7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5010-EFCB-444F-B84B-4167FFFC33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9866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8B6A5E-BC28-4DB6-AB39-74D590D26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2EF0473-3B5E-4FA9-8947-A63C358D2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E31CA8-165E-433B-9247-56E7B789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B0C2-2660-4093-A1C0-1F4FD8B8E707}" type="datetime1">
              <a:rPr lang="de-DE" smtClean="0"/>
              <a:t>10.02.2023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34CA77-12AF-4129-8B41-8B20F26F6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Heiko Paulheim &amp; Katharina Ludwig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4BEEEF-9736-4648-B21B-55FA9A84B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5010-EFCB-444F-B84B-4167FFFC33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71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0D9026B-EE79-4903-AE87-21A5DB2E4A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56E17E3-4B4A-4B30-85E5-EA3707FA5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1F44D2-98E3-43B8-A826-F0A2C3095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F42F-751A-4B19-A42B-7A05D013D582}" type="datetime1">
              <a:rPr lang="de-DE" smtClean="0"/>
              <a:t>10.02.2023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B6CF8C-70C1-472F-A89E-D34F33DC8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Heiko Paulheim &amp; Katharina Ludwig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AD7C59-EF81-4090-8793-CCE6C8C05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5010-EFCB-444F-B84B-4167FFFC33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765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3B3F5D-C72E-4A61-AF85-EEB34F0D1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0D6B4B-0D8E-46FE-9157-3A71528F4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483AED-90EB-4C00-AB58-ACE20E48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60B5-61DD-42C0-8D63-34A149F4CF34}" type="datetime1">
              <a:rPr lang="de-DE" smtClean="0"/>
              <a:t>10.02.2023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3394F0-493A-49A5-8735-7AF20E428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Heiko Paulheim &amp; Katharina Ludwig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8F1665-BE06-43EC-A664-60E7E25D0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5010-EFCB-444F-B84B-4167FFFC33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6831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4B02C0-5734-452C-A06D-75C3AFB79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274951-00BF-431E-96C2-799F44333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287EEB-B561-4489-B6C8-2361F95FD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4D54-4327-4ACA-9600-5DE2D8982E60}" type="datetime1">
              <a:rPr lang="de-DE" smtClean="0"/>
              <a:t>10.02.2023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79D211-3971-4146-8981-1F3F013D1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Heiko Paulheim &amp; Katharina Ludwig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F186CA-B7FB-4E70-B480-CFDD92860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5010-EFCB-444F-B84B-4167FFFC33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35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B4C8A9-8069-48DD-A04C-3870B7E1D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1FF6B5-50BF-4F9C-8428-695681E99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400F1C-E348-43C2-A841-B031B92BF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71817D3-EA7A-4F65-8FB7-13840F50C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1D48-85A5-4499-A559-0286F59342B8}" type="datetime1">
              <a:rPr lang="de-DE" smtClean="0"/>
              <a:t>10.02.2023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D5E8131-4385-4CC1-920F-429F890E2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Heiko Paulheim &amp; Katharina Ludwig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8E19A9-0B82-4E88-BA55-250D7C954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5010-EFCB-444F-B84B-4167FFFC33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136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552C6-B37A-4348-8291-0E8FC9E8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D47B219-AADD-4996-9669-FE2F68AE9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E790D9E-9E5F-4556-AAE2-E4C4EA0C9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B32405B-85B0-4989-8C08-6DC71902FA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9F13A6D-DFF0-4EE0-9B46-4694D6150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F214906-DC5C-4835-B849-FA9F49D10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B6F3-8889-42F2-89FF-0E1C80E7E712}" type="datetime1">
              <a:rPr lang="de-DE" smtClean="0"/>
              <a:t>10.02.2023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DF9A8D6-C00F-4DA0-B3AA-8D997E455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Heiko Paulheim &amp; Katharina Ludwig 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FC7653D-3967-4E79-AB78-67CF78283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5010-EFCB-444F-B84B-4167FFFC33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120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E63C0-5984-477A-85E4-CCB13C545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62EDE1-E307-4D7D-8A0E-5D156D1E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9F8D-1062-44FF-B8C5-6674985D44A3}" type="datetime1">
              <a:rPr lang="de-DE" smtClean="0"/>
              <a:t>10.02.2023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1B0F0F-7488-42A6-8ADD-085045912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Heiko Paulheim &amp; Katharina Ludwig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A7171D-07B3-4BD8-8C72-24D6B0ADF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5010-EFCB-444F-B84B-4167FFFC33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39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9A68479-8D06-4D1E-8441-D7280CDF1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2378-911C-450B-B730-A2DACFAE3886}" type="datetime1">
              <a:rPr lang="de-DE" smtClean="0"/>
              <a:t>10.02.2023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78F980C-275E-4A1A-8858-C9A1FDF69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Heiko Paulheim &amp; Katharina Ludwig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CF78E02-72E6-4054-80EC-587834639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5010-EFCB-444F-B84B-4167FFFC33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379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8F2F7D-57F6-439A-9901-F7986221D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8036AF-ABAD-404A-A47D-8F44D32D2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893686A-D2CD-4D16-8F3E-F46890D01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22191A8-B910-4C7C-882C-0E6B3F93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7188-63F3-4F4C-A2AE-99C672DDA51F}" type="datetime1">
              <a:rPr lang="de-DE" smtClean="0"/>
              <a:t>10.02.2023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CA9898-5A5C-43D9-840B-8802E66D2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Heiko Paulheim &amp; Katharina Ludwig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160C870-9544-4586-8513-BD8789CE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5010-EFCB-444F-B84B-4167FFFC33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52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CB3B68-F67E-472D-9432-22CE2A6C2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E532C80-8D63-41E0-86D6-AC229ED1B7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1ECFFCB-E186-4034-B002-A473F5FC8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BBA9DD9-E7D1-4639-BCEA-037EA4E38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D448-8C6C-4DC9-A7FC-41D91163CA3E}" type="datetime1">
              <a:rPr lang="de-DE" smtClean="0"/>
              <a:t>10.02.2023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7C553DA-864F-48EA-A8FA-CC986048B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Heiko Paulheim &amp; Katharina Ludwig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B52DEA1-EEF1-4BBB-8D08-B5E6C6D4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5010-EFCB-444F-B84B-4167FFFC33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19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8BCA3C1-398E-46E5-93A4-48373D60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A19B73-F3EC-4320-BD12-5E0FC67EC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A4A1A8-D10F-40B3-9466-DF2F54E31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9200E-98D3-4FE2-BC64-8DFB3C3F3F91}" type="datetime1">
              <a:rPr lang="de-DE" smtClean="0"/>
              <a:t>10.02.2023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D23FAB-8A39-4405-ABA3-96BD9FDAD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Prof. Heiko Paulheim &amp; Katharina Ludwig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53DB92-04C4-4164-8CAB-57AE8EBA4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25010-EFCB-444F-B84B-4167FFFC33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3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70FAD4-68EE-41FD-8713-3AB9B4D22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6525"/>
            <a:ext cx="9144000" cy="2387600"/>
          </a:xfrm>
        </p:spPr>
        <p:txBody>
          <a:bodyPr/>
          <a:lstStyle/>
          <a:p>
            <a:r>
              <a:rPr lang="de-DE" dirty="0"/>
              <a:t>Twitter Analysis </a:t>
            </a:r>
            <a:r>
              <a:rPr lang="de-DE" dirty="0" err="1"/>
              <a:t>Workbench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69235C0-EBC3-49F2-B9A7-F3DD4BAFD7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78114"/>
            <a:ext cx="9144000" cy="1655762"/>
          </a:xfrm>
        </p:spPr>
        <p:txBody>
          <a:bodyPr/>
          <a:lstStyle/>
          <a:p>
            <a:r>
              <a:rPr lang="de-DE" dirty="0"/>
              <a:t>Joint Project </a:t>
            </a:r>
            <a:r>
              <a:rPr lang="de-DE" dirty="0" err="1"/>
              <a:t>with</a:t>
            </a:r>
            <a:r>
              <a:rPr lang="de-DE" dirty="0"/>
              <a:t> Prof. Heiko </a:t>
            </a:r>
            <a:r>
              <a:rPr lang="de-DE" dirty="0" err="1"/>
              <a:t>Paulheim</a:t>
            </a:r>
            <a:r>
              <a:rPr lang="de-DE" dirty="0"/>
              <a:t> &amp; Katharina Ludwig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73F97E1-F0E6-4A54-A6A2-A2D4B5576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Heiko Paulheim &amp; Katharina Ludwig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016D8BC-229E-4DA7-95C7-7793E5FC5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5010-EFCB-444F-B84B-4167FFFC338E}" type="slidenum">
              <a:rPr lang="de-DE" smtClean="0"/>
              <a:t>1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4763AAF-F8A9-42A0-949A-12E5D06974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536"/>
          <a:stretch/>
        </p:blipFill>
        <p:spPr>
          <a:xfrm>
            <a:off x="285875" y="3505995"/>
            <a:ext cx="11620249" cy="259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1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CE6D5C-2C1E-4585-8DE3-8225B1EC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Project: </a:t>
            </a:r>
            <a:r>
              <a:rPr lang="en-US" dirty="0"/>
              <a:t>Data-driven Analysis of Hate Speech on German Twitter and the Effects of Regulation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4F7BA0-C5F9-4989-B91F-2CD255DB6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Social media </a:t>
            </a:r>
            <a:r>
              <a:rPr lang="en-US" dirty="0"/>
              <a:t>provide new opportunities for social interactions and political participation. But they also </a:t>
            </a:r>
            <a:r>
              <a:rPr lang="en-US" b="1" dirty="0"/>
              <a:t>facilitate the dissemination of extremist thoughts and aggressive or harassing contents</a:t>
            </a:r>
            <a:r>
              <a:rPr lang="en-US" dirty="0"/>
              <a:t>.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Network Enforcement Act (</a:t>
            </a:r>
            <a:r>
              <a:rPr lang="en-US" dirty="0" err="1"/>
              <a:t>NetzDG</a:t>
            </a:r>
            <a:r>
              <a:rPr lang="en-US" dirty="0"/>
              <a:t>) in October 2017</a:t>
            </a:r>
          </a:p>
        </p:txBody>
      </p:sp>
      <p:pic>
        <p:nvPicPr>
          <p:cNvPr id="3074" name="Picture 2" descr="In the Face of Hate, Public Universities Struggle to Balance Inclusivity,  Free Speech | Diverse: Issues In Higher Education">
            <a:extLst>
              <a:ext uri="{FF2B5EF4-FFF2-40B4-BE49-F238E27FC236}">
                <a16:creationId xmlns:a16="http://schemas.microsoft.com/office/drawing/2014/main" id="{2D99307D-0841-42D0-AC64-734193210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757" y="4001294"/>
            <a:ext cx="1991043" cy="199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6520CA9-AA1A-4AC0-AA17-215DF3A9B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Heiko Paulheim &amp; Katharina Ludwig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2E8FEA-3BC4-4D15-9A9F-243A493FB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5010-EFCB-444F-B84B-4167FFFC338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157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CE6D5C-2C1E-4585-8DE3-8225B1EC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Project: </a:t>
            </a:r>
            <a:r>
              <a:rPr lang="en-US" dirty="0"/>
              <a:t>Data-driven Analysis of Hate Speech on German Twitter and the Effects of Regulation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4F7BA0-C5F9-4989-B91F-2CD255DB6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3044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Therefore we ask…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i="1" dirty="0"/>
              <a:t>Is the Network Enforcement Act effective </a:t>
            </a:r>
            <a:r>
              <a:rPr lang="en-US" i="1" dirty="0"/>
              <a:t>in lowering the prevalence of hateful content on social networks in Germany?</a:t>
            </a:r>
            <a:endParaRPr lang="en-US" dirty="0"/>
          </a:p>
          <a:p>
            <a:r>
              <a:rPr lang="en-US" i="1" dirty="0"/>
              <a:t>Are there </a:t>
            </a:r>
            <a:r>
              <a:rPr lang="en-US" b="1" i="1" dirty="0"/>
              <a:t>changes</a:t>
            </a:r>
            <a:r>
              <a:rPr lang="en-US" i="1" dirty="0"/>
              <a:t> in the prevalence of hate speech </a:t>
            </a:r>
            <a:r>
              <a:rPr lang="en-US" b="1" i="1" dirty="0"/>
              <a:t>after Elon </a:t>
            </a:r>
            <a:r>
              <a:rPr lang="en-US" b="1" i="1" dirty="0" err="1"/>
              <a:t>Musks</a:t>
            </a:r>
            <a:r>
              <a:rPr lang="en-US" b="1" i="1" dirty="0"/>
              <a:t> take-over</a:t>
            </a:r>
            <a:r>
              <a:rPr lang="en-US" i="1" dirty="0"/>
              <a:t>?</a:t>
            </a:r>
          </a:p>
          <a:p>
            <a:r>
              <a:rPr lang="en-US" i="1" dirty="0"/>
              <a:t>What is the </a:t>
            </a:r>
            <a:r>
              <a:rPr lang="en-US" b="1" i="1" dirty="0"/>
              <a:t>prevalence of hate speech</a:t>
            </a:r>
            <a:r>
              <a:rPr lang="en-US" i="1" dirty="0"/>
              <a:t> in discussions around topics such as Russia-Ukraine war, climate activism etc.?</a:t>
            </a:r>
          </a:p>
          <a:p>
            <a:endParaRPr lang="de-DE" dirty="0"/>
          </a:p>
        </p:txBody>
      </p:sp>
      <p:pic>
        <p:nvPicPr>
          <p:cNvPr id="2050" name="Picture 2" descr="Reporter ohne Grenzen&quot; fordert Nachbesserungen am NetzDG | evangelisch.de">
            <a:extLst>
              <a:ext uri="{FF2B5EF4-FFF2-40B4-BE49-F238E27FC236}">
                <a16:creationId xmlns:a16="http://schemas.microsoft.com/office/drawing/2014/main" id="{F317E83B-AE70-4E89-ACC3-CA88C6B72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173" y="1825732"/>
            <a:ext cx="2607627" cy="146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alysis: Elon Musk's possible takeover of Twitter is unsettling for many  Black users | CNN">
            <a:extLst>
              <a:ext uri="{FF2B5EF4-FFF2-40B4-BE49-F238E27FC236}">
                <a16:creationId xmlns:a16="http://schemas.microsoft.com/office/drawing/2014/main" id="{542EF2FC-C0E6-4421-AA79-BB43CEAD6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173" y="3455753"/>
            <a:ext cx="2607627" cy="146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ussia-Ukraine War - The New York Times">
            <a:extLst>
              <a:ext uri="{FF2B5EF4-FFF2-40B4-BE49-F238E27FC236}">
                <a16:creationId xmlns:a16="http://schemas.microsoft.com/office/drawing/2014/main" id="{9C288F86-9FC8-421C-9573-CE75CAFF3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7"/>
          <a:stretch/>
        </p:blipFill>
        <p:spPr bwMode="auto">
          <a:xfrm>
            <a:off x="8746173" y="5087244"/>
            <a:ext cx="2607627" cy="146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9FD592-5799-42DA-A584-D07D3CFF0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Heiko Paulheim &amp; Katharina Ludwig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E242FA-6B08-4107-B8E5-D798B356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5010-EFCB-444F-B84B-4167FFFC338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365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225EB9-F677-CBD7-B560-F6777EE24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Want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BEDDFA-AD13-C73A-4CC9-2D9FCC613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 </a:t>
            </a:r>
            <a:r>
              <a:rPr lang="de-DE" dirty="0" err="1"/>
              <a:t>set</a:t>
            </a:r>
            <a:r>
              <a:rPr lang="de-DE" dirty="0"/>
              <a:t> of </a:t>
            </a:r>
            <a:r>
              <a:rPr lang="de-DE" dirty="0" err="1"/>
              <a:t>tools</a:t>
            </a:r>
            <a:r>
              <a:rPr lang="de-DE" dirty="0"/>
              <a:t> for…</a:t>
            </a:r>
          </a:p>
          <a:p>
            <a:pPr lvl="1"/>
            <a:r>
              <a:rPr lang="de-DE" dirty="0" err="1"/>
              <a:t>Collecting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Twitter</a:t>
            </a:r>
          </a:p>
          <a:p>
            <a:pPr lvl="1"/>
            <a:r>
              <a:rPr lang="de-DE" dirty="0" err="1"/>
              <a:t>Analyzing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different </a:t>
            </a:r>
            <a:r>
              <a:rPr lang="de-DE" dirty="0" err="1"/>
              <a:t>metrics</a:t>
            </a:r>
            <a:endParaRPr lang="de-DE" dirty="0"/>
          </a:p>
          <a:p>
            <a:pPr lvl="1"/>
            <a:r>
              <a:rPr lang="de-DE" dirty="0" err="1"/>
              <a:t>Creating</a:t>
            </a:r>
            <a:r>
              <a:rPr lang="de-DE" dirty="0"/>
              <a:t> </a:t>
            </a:r>
            <a:r>
              <a:rPr lang="de-DE" dirty="0" err="1"/>
              <a:t>visualizations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514989D-F4B5-26B8-D2BF-AC15A9022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Heiko Paulheim &amp; Katharina Ludwig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6A5A8F-7750-04C8-D944-DFECCFED3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5010-EFCB-444F-B84B-4167FFFC338E}" type="slidenum">
              <a:rPr lang="de-DE" smtClean="0"/>
              <a:t>4</a:t>
            </a:fld>
            <a:endParaRPr lang="de-DE"/>
          </a:p>
        </p:txBody>
      </p:sp>
      <p:pic>
        <p:nvPicPr>
          <p:cNvPr id="9" name="Grafik 8" descr="Ein Bild, das Text, Dokument enthält.&#10;&#10;Automatisch generierte Beschreibung">
            <a:extLst>
              <a:ext uri="{FF2B5EF4-FFF2-40B4-BE49-F238E27FC236}">
                <a16:creationId xmlns:a16="http://schemas.microsoft.com/office/drawing/2014/main" id="{E87EF163-E190-B636-7E85-58ACB89D0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128" y="836024"/>
            <a:ext cx="3366672" cy="2246811"/>
          </a:xfrm>
          <a:prstGeom prst="rect">
            <a:avLst/>
          </a:prstGeom>
        </p:spPr>
      </p:pic>
      <p:pic>
        <p:nvPicPr>
          <p:cNvPr id="11" name="Grafik 10" descr="Ein Bild, das Axt, Vektorgrafiken, Werkzeug enthält.&#10;&#10;Automatisch generierte Beschreibung">
            <a:extLst>
              <a:ext uri="{FF2B5EF4-FFF2-40B4-BE49-F238E27FC236}">
                <a16:creationId xmlns:a16="http://schemas.microsoft.com/office/drawing/2014/main" id="{E8152D47-FF8E-295E-2853-515E9A71D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83" y="3913413"/>
            <a:ext cx="1106451" cy="910045"/>
          </a:xfrm>
          <a:prstGeom prst="rect">
            <a:avLst/>
          </a:prstGeom>
        </p:spPr>
      </p:pic>
      <p:sp>
        <p:nvSpPr>
          <p:cNvPr id="12" name="Flussdiagramm: Magnetplattenspeicher 11">
            <a:extLst>
              <a:ext uri="{FF2B5EF4-FFF2-40B4-BE49-F238E27FC236}">
                <a16:creationId xmlns:a16="http://schemas.microsoft.com/office/drawing/2014/main" id="{89BA12F8-03AB-F929-0BCB-8D7EFB2A32AC}"/>
              </a:ext>
            </a:extLst>
          </p:cNvPr>
          <p:cNvSpPr/>
          <p:nvPr/>
        </p:nvSpPr>
        <p:spPr>
          <a:xfrm>
            <a:off x="2617980" y="5351632"/>
            <a:ext cx="1445623" cy="95313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88A3029-846B-092C-32A4-93C38126C8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3" t="27182" r="21322" b="24032"/>
          <a:stretch/>
        </p:blipFill>
        <p:spPr>
          <a:xfrm>
            <a:off x="2787567" y="3913414"/>
            <a:ext cx="1106451" cy="910045"/>
          </a:xfrm>
          <a:prstGeom prst="rect">
            <a:avLst/>
          </a:prstGeom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53B887A4-EE77-189E-3038-6CCE7BD93F43}"/>
              </a:ext>
            </a:extLst>
          </p:cNvPr>
          <p:cNvGrpSpPr/>
          <p:nvPr/>
        </p:nvGrpSpPr>
        <p:grpSpPr>
          <a:xfrm>
            <a:off x="4869732" y="3498257"/>
            <a:ext cx="3117396" cy="1740356"/>
            <a:chOff x="4371189" y="3865290"/>
            <a:chExt cx="3117396" cy="1740356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FBD16F58-454F-0884-4610-B0F9D67C8C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7" t="17561" b="5236"/>
            <a:stretch/>
          </p:blipFill>
          <p:spPr>
            <a:xfrm>
              <a:off x="4652875" y="3865290"/>
              <a:ext cx="1180322" cy="827281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48906B84-5182-914F-4478-BF2A65DF9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28463" y="4205354"/>
              <a:ext cx="2560122" cy="1273817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3BFAA52F-0D20-8ED4-A23F-B391044BA5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08"/>
            <a:stretch/>
          </p:blipFill>
          <p:spPr>
            <a:xfrm>
              <a:off x="4371189" y="4976723"/>
              <a:ext cx="1743694" cy="628923"/>
            </a:xfrm>
            <a:prstGeom prst="rect">
              <a:avLst/>
            </a:prstGeom>
          </p:spPr>
        </p:pic>
      </p:grp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4CC6275C-8D57-C709-9790-4932DAA9EBB0}"/>
              </a:ext>
            </a:extLst>
          </p:cNvPr>
          <p:cNvCxnSpPr>
            <a:stCxn id="11" idx="3"/>
            <a:endCxn id="14" idx="1"/>
          </p:cNvCxnSpPr>
          <p:nvPr/>
        </p:nvCxnSpPr>
        <p:spPr>
          <a:xfrm>
            <a:off x="1893434" y="4368436"/>
            <a:ext cx="89413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490F66B7-78A3-E5A5-6EBE-C0994A05169A}"/>
              </a:ext>
            </a:extLst>
          </p:cNvPr>
          <p:cNvCxnSpPr>
            <a:stCxn id="14" idx="2"/>
            <a:endCxn id="12" idx="1"/>
          </p:cNvCxnSpPr>
          <p:nvPr/>
        </p:nvCxnSpPr>
        <p:spPr>
          <a:xfrm flipH="1">
            <a:off x="3340792" y="4823459"/>
            <a:ext cx="1" cy="5281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BC2AFF5A-11D1-66FB-0058-B7452DBB7E71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3894018" y="4368435"/>
            <a:ext cx="907337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13E25C49-6019-86E6-66D6-19E5C23FD6B2}"/>
              </a:ext>
            </a:extLst>
          </p:cNvPr>
          <p:cNvSpPr txBox="1"/>
          <p:nvPr/>
        </p:nvSpPr>
        <p:spPr>
          <a:xfrm>
            <a:off x="635726" y="5087545"/>
            <a:ext cx="798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collect</a:t>
            </a:r>
            <a:endParaRPr lang="de-DE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DC8425B6-4490-7AF8-6C95-2604B64500A0}"/>
              </a:ext>
            </a:extLst>
          </p:cNvPr>
          <p:cNvSpPr txBox="1"/>
          <p:nvPr/>
        </p:nvSpPr>
        <p:spPr>
          <a:xfrm>
            <a:off x="2941643" y="3540373"/>
            <a:ext cx="884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analyze</a:t>
            </a:r>
            <a:endParaRPr lang="de-DE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5741A009-0B2B-25AB-BFA0-2B8371A50913}"/>
              </a:ext>
            </a:extLst>
          </p:cNvPr>
          <p:cNvSpPr txBox="1"/>
          <p:nvPr/>
        </p:nvSpPr>
        <p:spPr>
          <a:xfrm>
            <a:off x="3042345" y="6267849"/>
            <a:ext cx="66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store</a:t>
            </a:r>
            <a:endParaRPr lang="de-DE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AC0ECBF-1DE0-9214-7E34-8FDFB75328C0}"/>
              </a:ext>
            </a:extLst>
          </p:cNvPr>
          <p:cNvSpPr txBox="1"/>
          <p:nvPr/>
        </p:nvSpPr>
        <p:spPr>
          <a:xfrm>
            <a:off x="5435786" y="5239278"/>
            <a:ext cx="971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visualize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6935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FB7A69-5F7B-4FCF-8741-58CA512B9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Your</a:t>
            </a:r>
            <a:r>
              <a:rPr lang="de-DE" dirty="0"/>
              <a:t> Tasks &amp; </a:t>
            </a:r>
            <a:r>
              <a:rPr lang="de-DE" dirty="0" err="1"/>
              <a:t>Challenges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7DA753-DCBE-4584-AE9E-502879254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30737" cy="4351338"/>
          </a:xfrm>
        </p:spPr>
        <p:txBody>
          <a:bodyPr>
            <a:normAutofit fontScale="70000" lnSpcReduction="20000"/>
          </a:bodyPr>
          <a:lstStyle/>
          <a:p>
            <a:r>
              <a:rPr lang="de-DE" b="1" dirty="0"/>
              <a:t>Overall </a:t>
            </a:r>
            <a:r>
              <a:rPr lang="de-DE" b="1" dirty="0" err="1"/>
              <a:t>goal</a:t>
            </a:r>
            <a:r>
              <a:rPr lang="de-DE" dirty="0"/>
              <a:t>: </a:t>
            </a:r>
            <a:r>
              <a:rPr lang="de-DE" b="1" dirty="0" err="1"/>
              <a:t>Develop</a:t>
            </a:r>
            <a:r>
              <a:rPr lang="de-DE" b="1" dirty="0"/>
              <a:t> </a:t>
            </a:r>
            <a:r>
              <a:rPr lang="de-DE" b="1" dirty="0" err="1"/>
              <a:t>useful</a:t>
            </a:r>
            <a:r>
              <a:rPr lang="de-DE" b="1" dirty="0"/>
              <a:t> </a:t>
            </a:r>
            <a:r>
              <a:rPr lang="de-DE" b="1" dirty="0" err="1"/>
              <a:t>tool</a:t>
            </a:r>
            <a:r>
              <a:rPr lang="de-DE" b="1" dirty="0"/>
              <a:t>(s)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data</a:t>
            </a:r>
            <a:r>
              <a:rPr lang="de-DE" b="1" dirty="0"/>
              <a:t> </a:t>
            </a:r>
            <a:r>
              <a:rPr lang="de-DE" b="1" dirty="0" err="1"/>
              <a:t>collection</a:t>
            </a:r>
            <a:r>
              <a:rPr lang="de-DE" b="1" dirty="0"/>
              <a:t> and </a:t>
            </a:r>
            <a:r>
              <a:rPr lang="de-DE" b="1" dirty="0" err="1"/>
              <a:t>analysis</a:t>
            </a:r>
            <a:endParaRPr lang="de-DE" b="1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Data </a:t>
            </a:r>
            <a:r>
              <a:rPr lang="de-DE" dirty="0" err="1"/>
              <a:t>collection</a:t>
            </a:r>
            <a:r>
              <a:rPr lang="de-DE" dirty="0"/>
              <a:t> &amp; </a:t>
            </a:r>
            <a:r>
              <a:rPr lang="de-DE" dirty="0" err="1"/>
              <a:t>preprocessing</a:t>
            </a:r>
            <a:endParaRPr lang="de-DE" dirty="0"/>
          </a:p>
          <a:p>
            <a:pPr lvl="1"/>
            <a:r>
              <a:rPr lang="de-DE" dirty="0"/>
              <a:t>API </a:t>
            </a:r>
            <a:r>
              <a:rPr lang="de-DE" dirty="0" err="1"/>
              <a:t>scraping</a:t>
            </a:r>
            <a:r>
              <a:rPr lang="de-DE" dirty="0"/>
              <a:t> (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keywords</a:t>
            </a:r>
            <a:r>
              <a:rPr lang="de-DE" dirty="0"/>
              <a:t>, </a:t>
            </a:r>
            <a:r>
              <a:rPr lang="de-DE" dirty="0" err="1"/>
              <a:t>hastags</a:t>
            </a:r>
            <a:r>
              <a:rPr lang="de-DE" dirty="0"/>
              <a:t>, time </a:t>
            </a:r>
            <a:r>
              <a:rPr lang="de-DE" dirty="0" err="1"/>
              <a:t>frames</a:t>
            </a:r>
            <a:r>
              <a:rPr lang="de-DE" dirty="0"/>
              <a:t> etc.)</a:t>
            </a:r>
          </a:p>
          <a:p>
            <a:pPr lvl="1"/>
            <a:r>
              <a:rPr lang="de-DE" dirty="0"/>
              <a:t>Text &amp;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extraction</a:t>
            </a:r>
            <a:endParaRPr lang="de-DE" dirty="0"/>
          </a:p>
          <a:p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analyses</a:t>
            </a:r>
            <a:endParaRPr lang="de-DE" dirty="0"/>
          </a:p>
          <a:p>
            <a:pPr lvl="1"/>
            <a:r>
              <a:rPr lang="de-DE" dirty="0"/>
              <a:t>e.g., </a:t>
            </a:r>
            <a:r>
              <a:rPr lang="de-DE" dirty="0" err="1"/>
              <a:t>visualizations</a:t>
            </a:r>
            <a:r>
              <a:rPr lang="de-DE" dirty="0"/>
              <a:t>, </a:t>
            </a:r>
            <a:r>
              <a:rPr lang="de-DE" dirty="0" err="1"/>
              <a:t>sentiment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, network </a:t>
            </a:r>
            <a:r>
              <a:rPr lang="de-DE" dirty="0" err="1"/>
              <a:t>analysis</a:t>
            </a:r>
            <a:r>
              <a:rPr lang="de-DE" dirty="0"/>
              <a:t>, </a:t>
            </a:r>
            <a:r>
              <a:rPr lang="de-DE" dirty="0" err="1"/>
              <a:t>geographical</a:t>
            </a:r>
            <a:r>
              <a:rPr lang="de-DE" dirty="0"/>
              <a:t> breakdown…</a:t>
            </a:r>
          </a:p>
          <a:p>
            <a:r>
              <a:rPr lang="en-US" dirty="0"/>
              <a:t>Enrich data, e.g., with </a:t>
            </a:r>
          </a:p>
          <a:p>
            <a:pPr lvl="1"/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classifications</a:t>
            </a:r>
            <a:endParaRPr lang="de-DE" dirty="0"/>
          </a:p>
          <a:p>
            <a:pPr lvl="1"/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maps</a:t>
            </a:r>
            <a:endParaRPr lang="de-DE" dirty="0"/>
          </a:p>
          <a:p>
            <a:pPr lvl="1"/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embeddings</a:t>
            </a:r>
            <a:endParaRPr lang="de-DE" dirty="0"/>
          </a:p>
          <a:p>
            <a:pPr lvl="1"/>
            <a:r>
              <a:rPr lang="de-DE" dirty="0" err="1"/>
              <a:t>identification</a:t>
            </a:r>
            <a:r>
              <a:rPr lang="de-DE" dirty="0"/>
              <a:t> and </a:t>
            </a:r>
            <a:r>
              <a:rPr lang="de-DE" dirty="0" err="1"/>
              <a:t>annotation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claims</a:t>
            </a:r>
            <a:endParaRPr lang="de-DE" dirty="0"/>
          </a:p>
          <a:p>
            <a:pPr lvl="1"/>
            <a:r>
              <a:rPr lang="de-DE" dirty="0"/>
              <a:t>…</a:t>
            </a:r>
          </a:p>
          <a:p>
            <a:r>
              <a:rPr lang="de-DE" dirty="0"/>
              <a:t>Use </a:t>
            </a:r>
            <a:r>
              <a:rPr lang="de-DE" dirty="0" err="1"/>
              <a:t>enriched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deeper</a:t>
            </a:r>
            <a:r>
              <a:rPr lang="de-DE" dirty="0"/>
              <a:t> </a:t>
            </a:r>
            <a:r>
              <a:rPr lang="de-DE" dirty="0" err="1"/>
              <a:t>analysis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88EDC42-8CC4-4DA1-AE58-0BEEF678F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999" y="1870075"/>
            <a:ext cx="3217762" cy="3970116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0874AA-E940-44C3-9567-35E03A2F5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Heiko Paulheim &amp; Katharina Ludwig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F1EE63-D1FC-43CF-8A91-AB8382F06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5010-EFCB-444F-B84B-4167FFFC338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627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3F3E54-19B1-4560-AEF4-3A65DF5CF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Us</a:t>
            </a:r>
            <a:r>
              <a:rPr lang="de-DE" dirty="0"/>
              <a:t>…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52D5719-69EB-478B-9A20-24F9581A8C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87" b="4419"/>
          <a:stretch/>
        </p:blipFill>
        <p:spPr>
          <a:xfrm>
            <a:off x="2859461" y="1940559"/>
            <a:ext cx="1921397" cy="2499361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C2F92A9-C49C-439C-882A-4199901CC9C2}"/>
              </a:ext>
            </a:extLst>
          </p:cNvPr>
          <p:cNvSpPr/>
          <p:nvPr/>
        </p:nvSpPr>
        <p:spPr>
          <a:xfrm>
            <a:off x="2845976" y="4689791"/>
            <a:ext cx="1921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ArialMT"/>
              </a:rPr>
              <a:t>Heiko </a:t>
            </a:r>
            <a:r>
              <a:rPr lang="de-DE" dirty="0" err="1">
                <a:latin typeface="ArialMT"/>
              </a:rPr>
              <a:t>Paulheim</a:t>
            </a:r>
            <a:r>
              <a:rPr lang="de-DE" dirty="0">
                <a:latin typeface="ArialMT"/>
              </a:rPr>
              <a:t>,</a:t>
            </a:r>
          </a:p>
          <a:p>
            <a:pPr algn="ctr"/>
            <a:r>
              <a:rPr lang="de-DE" dirty="0">
                <a:latin typeface="ArialMT"/>
              </a:rPr>
              <a:t>DWS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1BBAED7-F618-4E75-B2EA-9C90721764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88" r="16224"/>
          <a:stretch/>
        </p:blipFill>
        <p:spPr>
          <a:xfrm>
            <a:off x="7604181" y="1974412"/>
            <a:ext cx="1784734" cy="246550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0612757F-01AC-4AD4-BC71-0306C6364BD9}"/>
              </a:ext>
            </a:extLst>
          </p:cNvPr>
          <p:cNvSpPr/>
          <p:nvPr/>
        </p:nvSpPr>
        <p:spPr>
          <a:xfrm>
            <a:off x="7424628" y="4711114"/>
            <a:ext cx="2143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ArialMT"/>
              </a:rPr>
              <a:t>Katharina Ludwig, KOM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87CE1D50-02C6-4B2B-A5C5-6691646D9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Heiko Paulheim &amp; Katharina Ludwig 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2FDE703F-5409-4237-9F11-B98764075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5010-EFCB-444F-B84B-4167FFFC338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6119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AFD15-8940-42B8-A8BA-60B8E9CF1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You</a:t>
            </a:r>
            <a:r>
              <a:rPr lang="de-DE" dirty="0"/>
              <a:t>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3ED404-3593-47C3-A6D4-FBF9014BA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...want to work on a project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social </a:t>
            </a:r>
            <a:r>
              <a:rPr lang="de-DE" dirty="0" err="1"/>
              <a:t>relevance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...have profound knowledge in Python</a:t>
            </a:r>
          </a:p>
          <a:p>
            <a:pPr marL="0" indent="0">
              <a:buNone/>
            </a:pPr>
            <a:r>
              <a:rPr lang="en-US" dirty="0"/>
              <a:t>...already attended </a:t>
            </a:r>
            <a:r>
              <a:rPr lang="en-US" i="1" dirty="0"/>
              <a:t>Data Mining 1</a:t>
            </a:r>
          </a:p>
          <a:p>
            <a:pPr marL="0" indent="0">
              <a:buNone/>
            </a:pPr>
            <a:r>
              <a:rPr lang="de-DE" dirty="0"/>
              <a:t>....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attended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attend</a:t>
            </a:r>
            <a:endParaRPr lang="de-DE" dirty="0"/>
          </a:p>
          <a:p>
            <a:pPr lvl="1"/>
            <a:r>
              <a:rPr lang="en-US" i="1" dirty="0"/>
              <a:t>Text Analytics</a:t>
            </a:r>
            <a:r>
              <a:rPr lang="en-US" dirty="0"/>
              <a:t>, </a:t>
            </a:r>
            <a:r>
              <a:rPr lang="en-US" i="1" dirty="0" err="1"/>
              <a:t>IR+Web</a:t>
            </a:r>
            <a:r>
              <a:rPr lang="en-US" i="1" dirty="0"/>
              <a:t> Search</a:t>
            </a:r>
            <a:r>
              <a:rPr lang="en-US" dirty="0"/>
              <a:t>, or</a:t>
            </a:r>
          </a:p>
          <a:p>
            <a:pPr lvl="1"/>
            <a:r>
              <a:rPr lang="de-DE" i="1" dirty="0"/>
              <a:t>Web Mining</a:t>
            </a:r>
          </a:p>
          <a:p>
            <a:pPr marL="0" indent="0">
              <a:buNone/>
            </a:pPr>
            <a:r>
              <a:rPr lang="en-US" dirty="0"/>
              <a:t>...are not afraid of </a:t>
            </a:r>
            <a:r>
              <a:rPr lang="de-DE" dirty="0"/>
              <a:t>Elon </a:t>
            </a:r>
            <a:r>
              <a:rPr lang="de-DE" dirty="0" err="1"/>
              <a:t>Musk‘s</a:t>
            </a:r>
            <a:r>
              <a:rPr lang="de-DE" dirty="0"/>
              <a:t> wild </a:t>
            </a:r>
            <a:r>
              <a:rPr lang="de-DE" dirty="0" err="1"/>
              <a:t>mood</a:t>
            </a:r>
            <a:r>
              <a:rPr lang="de-DE" dirty="0"/>
              <a:t> </a:t>
            </a:r>
            <a:r>
              <a:rPr lang="de-DE" dirty="0" err="1"/>
              <a:t>swings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7617140-DA57-466C-872D-6044174F1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018" y="2215197"/>
            <a:ext cx="3371939" cy="4531043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3534F5-6EAC-483C-BDCC-EB13DC23B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Heiko Paulheim &amp; Katharina Ludwig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A0C382-1502-42A0-89C6-2D5B6FAB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5010-EFCB-444F-B84B-4167FFFC338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801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Office PowerPoint</Application>
  <PresentationFormat>Breitbild</PresentationFormat>
  <Paragraphs>63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ArialMT</vt:lpstr>
      <vt:lpstr>Calibri</vt:lpstr>
      <vt:lpstr>Calibri Light</vt:lpstr>
      <vt:lpstr>Office</vt:lpstr>
      <vt:lpstr>Twitter Analysis Workbench</vt:lpstr>
      <vt:lpstr>Project: Data-driven Analysis of Hate Speech on German Twitter and the Effects of Regulation</vt:lpstr>
      <vt:lpstr>Project: Data-driven Analysis of Hate Speech on German Twitter and the Effects of Regulation</vt:lpstr>
      <vt:lpstr>What We Want</vt:lpstr>
      <vt:lpstr>Your Tasks &amp; Challenges</vt:lpstr>
      <vt:lpstr>Us…</vt:lpstr>
      <vt:lpstr>You…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Hate Speech on Twitter</dc:title>
  <dc:creator>Katharina Ludwig</dc:creator>
  <cp:lastModifiedBy>Heiko Paulheim</cp:lastModifiedBy>
  <cp:revision>12</cp:revision>
  <dcterms:created xsi:type="dcterms:W3CDTF">2023-02-02T12:38:27Z</dcterms:created>
  <dcterms:modified xsi:type="dcterms:W3CDTF">2023-02-10T07:39:15Z</dcterms:modified>
</cp:coreProperties>
</file>