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media/image17.jpg" ContentType="image/jpe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4" r:id="rId3"/>
  </p:sldMasterIdLst>
  <p:notesMasterIdLst>
    <p:notesMasterId r:id="rId3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327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97" r:id="rId25"/>
    <p:sldId id="285" r:id="rId26"/>
    <p:sldId id="294" r:id="rId27"/>
    <p:sldId id="281" r:id="rId28"/>
    <p:sldId id="282" r:id="rId29"/>
    <p:sldId id="295" r:id="rId30"/>
    <p:sldId id="324" r:id="rId31"/>
    <p:sldId id="326" r:id="rId32"/>
    <p:sldId id="279" r:id="rId33"/>
    <p:sldId id="325" r:id="rId34"/>
    <p:sldId id="280" r:id="rId35"/>
    <p:sldId id="287" r:id="rId36"/>
  </p:sldIdLst>
  <p:sldSz cx="9144000" cy="6858000" type="screen4x3"/>
  <p:notesSz cx="9144000" cy="6858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96"/>
  </p:normalViewPr>
  <p:slideViewPr>
    <p:cSldViewPr>
      <p:cViewPr varScale="1">
        <p:scale>
          <a:sx n="164" d="100"/>
          <a:sy n="164" d="100"/>
        </p:scale>
        <p:origin x="4242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rvice4mobility.com/mannheim/MobilitySearchServlet?identifier=MANNHEI01&amp;kz_bew_pers=S&amp;kz_bew_art=OUT&amp;sprache=de" TargetMode="External"/><Relationship Id="rId2" Type="http://schemas.openxmlformats.org/officeDocument/2006/relationships/hyperlink" Target="https://www.wim.uni-mannheim.de/internationales/" TargetMode="External"/><Relationship Id="rId1" Type="http://schemas.openxmlformats.org/officeDocument/2006/relationships/hyperlink" Target="https://www.uni-mannheim.de/studium/von-mannheim-ins-ausland/" TargetMode="External"/><Relationship Id="rId5" Type="http://schemas.openxmlformats.org/officeDocument/2006/relationships/hyperlink" Target="https://www.uni-mannheim.de/studium/von-mannheim-ins-ausland/austauschstudium/bewerbung/" TargetMode="External"/><Relationship Id="rId4" Type="http://schemas.openxmlformats.org/officeDocument/2006/relationships/hyperlink" Target="https://www.wim.uni-mannheim.de/internationales/informationen-fuer-outgoings/partneruniversitaeten-der-fakultaet/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mannheim.de/studienbueros" TargetMode="External"/><Relationship Id="rId2" Type="http://schemas.openxmlformats.org/officeDocument/2006/relationships/hyperlink" Target="http://www.wim.uni-mannheim.de/" TargetMode="External"/><Relationship Id="rId1" Type="http://schemas.openxmlformats.org/officeDocument/2006/relationships/hyperlink" Target="http://www.fim.uni-mannheim.de/" TargetMode="External"/><Relationship Id="rId5" Type="http://schemas.openxmlformats.org/officeDocument/2006/relationships/hyperlink" Target="http://www.ilias.uni-mannheim.de/" TargetMode="External"/><Relationship Id="rId4" Type="http://schemas.openxmlformats.org/officeDocument/2006/relationships/hyperlink" Target="http://www.portal2.uni-mannheim.de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rvice4mobility.com/mannheim/MobilitySearchServlet?identifier=MANNHEI01&amp;kz_bew_pers=S&amp;kz_bew_art=OUT&amp;sprache=de" TargetMode="External"/><Relationship Id="rId2" Type="http://schemas.openxmlformats.org/officeDocument/2006/relationships/hyperlink" Target="https://www.wim.uni-mannheim.de/internationales/" TargetMode="External"/><Relationship Id="rId1" Type="http://schemas.openxmlformats.org/officeDocument/2006/relationships/hyperlink" Target="https://www.uni-mannheim.de/studium/von-mannheim-ins-ausland/" TargetMode="External"/><Relationship Id="rId5" Type="http://schemas.openxmlformats.org/officeDocument/2006/relationships/hyperlink" Target="https://www.uni-mannheim.de/studium/von-mannheim-ins-ausland/austauschstudium/bewerbung/" TargetMode="External"/><Relationship Id="rId4" Type="http://schemas.openxmlformats.org/officeDocument/2006/relationships/hyperlink" Target="https://www.wim.uni-mannheim.de/internationales/informationen-fuer-outgoings/partneruniversitaeten-der-fakultaet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mannheim.de/studienbueros" TargetMode="External"/><Relationship Id="rId2" Type="http://schemas.openxmlformats.org/officeDocument/2006/relationships/hyperlink" Target="http://www.wim.uni-mannheim.de/" TargetMode="External"/><Relationship Id="rId1" Type="http://schemas.openxmlformats.org/officeDocument/2006/relationships/hyperlink" Target="http://www.fim.uni-mannheim.de/" TargetMode="External"/><Relationship Id="rId5" Type="http://schemas.openxmlformats.org/officeDocument/2006/relationships/hyperlink" Target="http://www.ilias.uni-mannheim.de/" TargetMode="External"/><Relationship Id="rId4" Type="http://schemas.openxmlformats.org/officeDocument/2006/relationships/hyperlink" Target="http://www.portal2.uni-mannheim.d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225C78-FBE0-45C2-BA5D-D6E5756FEF6F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208EBBE-CC99-4248-9350-E9B306A87AC2}">
      <dgm:prSet custT="1"/>
      <dgm:spPr>
        <a:solidFill>
          <a:srgbClr val="002060"/>
        </a:solidFill>
      </dgm:spPr>
      <dgm:t>
        <a:bodyPr/>
        <a:lstStyle/>
        <a:p>
          <a:r>
            <a:rPr lang="de-DE" sz="2000" b="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Akademisches Auslandsamt</a:t>
          </a:r>
          <a:endParaRPr lang="en-US" sz="2000" b="0" dirty="0">
            <a:solidFill>
              <a:schemeClr val="bg1"/>
            </a:solidFill>
          </a:endParaRPr>
        </a:p>
      </dgm:t>
    </dgm:pt>
    <dgm:pt modelId="{27B6AF31-DF21-49F1-8D96-8A0A4C79AC5B}" type="parTrans" cxnId="{D6767DB8-117B-4C4B-833C-DCC2FA3D8A6C}">
      <dgm:prSet/>
      <dgm:spPr/>
      <dgm:t>
        <a:bodyPr/>
        <a:lstStyle/>
        <a:p>
          <a:endParaRPr lang="en-US"/>
        </a:p>
      </dgm:t>
    </dgm:pt>
    <dgm:pt modelId="{1953BDAA-F60E-4AD8-BFFF-4913E706BB0E}" type="sibTrans" cxnId="{D6767DB8-117B-4C4B-833C-DCC2FA3D8A6C}">
      <dgm:prSet/>
      <dgm:spPr/>
      <dgm:t>
        <a:bodyPr/>
        <a:lstStyle/>
        <a:p>
          <a:endParaRPr lang="en-US"/>
        </a:p>
      </dgm:t>
    </dgm:pt>
    <dgm:pt modelId="{95E416E9-6BE8-4C87-8333-0B98DBF25444}">
      <dgm:prSet custT="1"/>
      <dgm:spPr>
        <a:solidFill>
          <a:srgbClr val="002060"/>
        </a:solidFill>
      </dgm:spPr>
      <dgm:t>
        <a:bodyPr/>
        <a:lstStyle/>
        <a:p>
          <a:r>
            <a:rPr lang="de-DE" sz="2000" b="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WIM Internationales</a:t>
          </a:r>
          <a:endParaRPr lang="en-US" sz="2000" b="0" dirty="0">
            <a:solidFill>
              <a:schemeClr val="bg1"/>
            </a:solidFill>
          </a:endParaRPr>
        </a:p>
      </dgm:t>
    </dgm:pt>
    <dgm:pt modelId="{262C07C2-8B97-41B1-A0C7-9FD93EE05C4C}" type="parTrans" cxnId="{304ACE9C-45A1-47CA-91AF-71299210B70A}">
      <dgm:prSet/>
      <dgm:spPr/>
      <dgm:t>
        <a:bodyPr/>
        <a:lstStyle/>
        <a:p>
          <a:endParaRPr lang="en-US"/>
        </a:p>
      </dgm:t>
    </dgm:pt>
    <dgm:pt modelId="{4AD1963B-3A5F-40FE-8250-563339251009}" type="sibTrans" cxnId="{304ACE9C-45A1-47CA-91AF-71299210B70A}">
      <dgm:prSet/>
      <dgm:spPr/>
      <dgm:t>
        <a:bodyPr/>
        <a:lstStyle/>
        <a:p>
          <a:endParaRPr lang="en-US"/>
        </a:p>
      </dgm:t>
    </dgm:pt>
    <dgm:pt modelId="{050C50AD-856F-42F2-90CC-5C3C147EEE4F}">
      <dgm:prSet custT="1"/>
      <dgm:spPr>
        <a:solidFill>
          <a:srgbClr val="002060"/>
        </a:solidFill>
      </dgm:spPr>
      <dgm:t>
        <a:bodyPr/>
        <a:lstStyle/>
        <a:p>
          <a:r>
            <a:rPr lang="de-DE" sz="2000" b="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Datenbank aller Partneruniversitäten</a:t>
          </a:r>
          <a:endParaRPr lang="en-US" sz="2000" b="0" dirty="0">
            <a:solidFill>
              <a:schemeClr val="bg1"/>
            </a:solidFill>
          </a:endParaRPr>
        </a:p>
      </dgm:t>
    </dgm:pt>
    <dgm:pt modelId="{7A465FFA-17F6-4839-B7D1-1B27CD6B4910}" type="parTrans" cxnId="{900F3D80-A3C9-42A0-B6E5-DC27DEFECE6C}">
      <dgm:prSet/>
      <dgm:spPr/>
      <dgm:t>
        <a:bodyPr/>
        <a:lstStyle/>
        <a:p>
          <a:endParaRPr lang="en-US"/>
        </a:p>
      </dgm:t>
    </dgm:pt>
    <dgm:pt modelId="{6514C5A6-326D-4A59-BEEE-1DD45BB272D0}" type="sibTrans" cxnId="{900F3D80-A3C9-42A0-B6E5-DC27DEFECE6C}">
      <dgm:prSet/>
      <dgm:spPr/>
      <dgm:t>
        <a:bodyPr/>
        <a:lstStyle/>
        <a:p>
          <a:endParaRPr lang="en-US"/>
        </a:p>
      </dgm:t>
    </dgm:pt>
    <dgm:pt modelId="{A5847FC4-8319-4968-9CBC-DD7E8B8B9E9A}">
      <dgm:prSet custT="1"/>
      <dgm:spPr>
        <a:solidFill>
          <a:srgbClr val="002060"/>
        </a:solidFill>
      </dgm:spPr>
      <dgm:t>
        <a:bodyPr/>
        <a:lstStyle/>
        <a:p>
          <a:r>
            <a:rPr lang="de-DE" sz="2000" b="0" dirty="0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Datenbank der fakultätseigenen Partneruniversitäten</a:t>
          </a:r>
          <a:endParaRPr lang="en-US" sz="2000" b="0" dirty="0">
            <a:solidFill>
              <a:schemeClr val="bg1"/>
            </a:solidFill>
          </a:endParaRPr>
        </a:p>
      </dgm:t>
    </dgm:pt>
    <dgm:pt modelId="{BD4E82A9-4533-485B-88D9-441CBFD7F610}" type="parTrans" cxnId="{8E48F6CF-535F-46FB-95B4-7087F5C749BC}">
      <dgm:prSet/>
      <dgm:spPr/>
      <dgm:t>
        <a:bodyPr/>
        <a:lstStyle/>
        <a:p>
          <a:endParaRPr lang="en-US"/>
        </a:p>
      </dgm:t>
    </dgm:pt>
    <dgm:pt modelId="{FC105326-EA63-4A22-8B09-9122B08A47D0}" type="sibTrans" cxnId="{8E48F6CF-535F-46FB-95B4-7087F5C749BC}">
      <dgm:prSet/>
      <dgm:spPr/>
      <dgm:t>
        <a:bodyPr/>
        <a:lstStyle/>
        <a:p>
          <a:endParaRPr lang="en-US"/>
        </a:p>
      </dgm:t>
    </dgm:pt>
    <dgm:pt modelId="{C4A13849-DA18-48DE-B5C9-A9680DA575AD}">
      <dgm:prSet custT="1"/>
      <dgm:spPr>
        <a:solidFill>
          <a:srgbClr val="002060"/>
        </a:solidFill>
      </dgm:spPr>
      <dgm:t>
        <a:bodyPr/>
        <a:lstStyle/>
        <a:p>
          <a:r>
            <a:rPr lang="de-DE" sz="2000" b="0" dirty="0">
              <a:solidFill>
                <a:schemeClr val="bg1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Bewerbungsfristen auf einen Blick</a:t>
          </a:r>
          <a:endParaRPr lang="en-US" sz="2000" b="0" dirty="0">
            <a:solidFill>
              <a:schemeClr val="bg1"/>
            </a:solidFill>
          </a:endParaRPr>
        </a:p>
      </dgm:t>
    </dgm:pt>
    <dgm:pt modelId="{7A216B0B-DCB7-4CBE-8564-50F53BBE0999}" type="parTrans" cxnId="{A3477FB0-5D54-4C72-AEB5-3C1A946D819E}">
      <dgm:prSet/>
      <dgm:spPr/>
      <dgm:t>
        <a:bodyPr/>
        <a:lstStyle/>
        <a:p>
          <a:endParaRPr lang="en-US"/>
        </a:p>
      </dgm:t>
    </dgm:pt>
    <dgm:pt modelId="{841A0B74-C506-4707-948C-18CE8133467E}" type="sibTrans" cxnId="{A3477FB0-5D54-4C72-AEB5-3C1A946D819E}">
      <dgm:prSet/>
      <dgm:spPr/>
      <dgm:t>
        <a:bodyPr/>
        <a:lstStyle/>
        <a:p>
          <a:endParaRPr lang="en-US"/>
        </a:p>
      </dgm:t>
    </dgm:pt>
    <dgm:pt modelId="{19B29D4B-3DA9-43B8-B5DC-0E2F8AAD87E5}" type="pres">
      <dgm:prSet presAssocID="{13225C78-FBE0-45C2-BA5D-D6E5756FEF6F}" presName="diagram" presStyleCnt="0">
        <dgm:presLayoutVars>
          <dgm:dir/>
          <dgm:resizeHandles val="exact"/>
        </dgm:presLayoutVars>
      </dgm:prSet>
      <dgm:spPr/>
    </dgm:pt>
    <dgm:pt modelId="{9A6243D4-6207-47F8-99D4-23503056B08C}" type="pres">
      <dgm:prSet presAssocID="{B208EBBE-CC99-4248-9350-E9B306A87AC2}" presName="node" presStyleLbl="node1" presStyleIdx="0" presStyleCnt="5">
        <dgm:presLayoutVars>
          <dgm:bulletEnabled val="1"/>
        </dgm:presLayoutVars>
      </dgm:prSet>
      <dgm:spPr/>
    </dgm:pt>
    <dgm:pt modelId="{0FD936BE-A9E8-492B-BE8E-44D393B06E4F}" type="pres">
      <dgm:prSet presAssocID="{1953BDAA-F60E-4AD8-BFFF-4913E706BB0E}" presName="sibTrans" presStyleCnt="0"/>
      <dgm:spPr/>
    </dgm:pt>
    <dgm:pt modelId="{0E7B55DB-AF64-4D4C-A7D6-4350E7924A66}" type="pres">
      <dgm:prSet presAssocID="{95E416E9-6BE8-4C87-8333-0B98DBF25444}" presName="node" presStyleLbl="node1" presStyleIdx="1" presStyleCnt="5">
        <dgm:presLayoutVars>
          <dgm:bulletEnabled val="1"/>
        </dgm:presLayoutVars>
      </dgm:prSet>
      <dgm:spPr/>
    </dgm:pt>
    <dgm:pt modelId="{57DA7F0C-6B05-4AF1-84BD-CFD9BF38748D}" type="pres">
      <dgm:prSet presAssocID="{4AD1963B-3A5F-40FE-8250-563339251009}" presName="sibTrans" presStyleCnt="0"/>
      <dgm:spPr/>
    </dgm:pt>
    <dgm:pt modelId="{F3F14EC4-6034-4534-B64D-094C7331324A}" type="pres">
      <dgm:prSet presAssocID="{050C50AD-856F-42F2-90CC-5C3C147EEE4F}" presName="node" presStyleLbl="node1" presStyleIdx="2" presStyleCnt="5">
        <dgm:presLayoutVars>
          <dgm:bulletEnabled val="1"/>
        </dgm:presLayoutVars>
      </dgm:prSet>
      <dgm:spPr/>
    </dgm:pt>
    <dgm:pt modelId="{EBEEF383-BF5C-481F-AB25-139AA8328F43}" type="pres">
      <dgm:prSet presAssocID="{6514C5A6-326D-4A59-BEEE-1DD45BB272D0}" presName="sibTrans" presStyleCnt="0"/>
      <dgm:spPr/>
    </dgm:pt>
    <dgm:pt modelId="{C72F553D-684F-4A77-A8B9-7C5FACCC139A}" type="pres">
      <dgm:prSet presAssocID="{A5847FC4-8319-4968-9CBC-DD7E8B8B9E9A}" presName="node" presStyleLbl="node1" presStyleIdx="3" presStyleCnt="5">
        <dgm:presLayoutVars>
          <dgm:bulletEnabled val="1"/>
        </dgm:presLayoutVars>
      </dgm:prSet>
      <dgm:spPr/>
    </dgm:pt>
    <dgm:pt modelId="{1DAAE348-AD47-414D-92B7-BCFB1E5CC5F8}" type="pres">
      <dgm:prSet presAssocID="{FC105326-EA63-4A22-8B09-9122B08A47D0}" presName="sibTrans" presStyleCnt="0"/>
      <dgm:spPr/>
    </dgm:pt>
    <dgm:pt modelId="{358AB640-7EA7-4734-AB29-0B2728939D92}" type="pres">
      <dgm:prSet presAssocID="{C4A13849-DA18-48DE-B5C9-A9680DA575AD}" presName="node" presStyleLbl="node1" presStyleIdx="4" presStyleCnt="5">
        <dgm:presLayoutVars>
          <dgm:bulletEnabled val="1"/>
        </dgm:presLayoutVars>
      </dgm:prSet>
      <dgm:spPr/>
    </dgm:pt>
  </dgm:ptLst>
  <dgm:cxnLst>
    <dgm:cxn modelId="{CAE78011-9DD1-4489-BAD2-0F185B7B4E65}" type="presOf" srcId="{B208EBBE-CC99-4248-9350-E9B306A87AC2}" destId="{9A6243D4-6207-47F8-99D4-23503056B08C}" srcOrd="0" destOrd="0" presId="urn:microsoft.com/office/officeart/2005/8/layout/default"/>
    <dgm:cxn modelId="{7C7E9816-A371-45A2-996B-5543C432BBB5}" type="presOf" srcId="{A5847FC4-8319-4968-9CBC-DD7E8B8B9E9A}" destId="{C72F553D-684F-4A77-A8B9-7C5FACCC139A}" srcOrd="0" destOrd="0" presId="urn:microsoft.com/office/officeart/2005/8/layout/default"/>
    <dgm:cxn modelId="{003D3749-AF33-4A21-AF03-2F818282D647}" type="presOf" srcId="{C4A13849-DA18-48DE-B5C9-A9680DA575AD}" destId="{358AB640-7EA7-4734-AB29-0B2728939D92}" srcOrd="0" destOrd="0" presId="urn:microsoft.com/office/officeart/2005/8/layout/default"/>
    <dgm:cxn modelId="{900F3D80-A3C9-42A0-B6E5-DC27DEFECE6C}" srcId="{13225C78-FBE0-45C2-BA5D-D6E5756FEF6F}" destId="{050C50AD-856F-42F2-90CC-5C3C147EEE4F}" srcOrd="2" destOrd="0" parTransId="{7A465FFA-17F6-4839-B7D1-1B27CD6B4910}" sibTransId="{6514C5A6-326D-4A59-BEEE-1DD45BB272D0}"/>
    <dgm:cxn modelId="{304ACE9C-45A1-47CA-91AF-71299210B70A}" srcId="{13225C78-FBE0-45C2-BA5D-D6E5756FEF6F}" destId="{95E416E9-6BE8-4C87-8333-0B98DBF25444}" srcOrd="1" destOrd="0" parTransId="{262C07C2-8B97-41B1-A0C7-9FD93EE05C4C}" sibTransId="{4AD1963B-3A5F-40FE-8250-563339251009}"/>
    <dgm:cxn modelId="{A3477FB0-5D54-4C72-AEB5-3C1A946D819E}" srcId="{13225C78-FBE0-45C2-BA5D-D6E5756FEF6F}" destId="{C4A13849-DA18-48DE-B5C9-A9680DA575AD}" srcOrd="4" destOrd="0" parTransId="{7A216B0B-DCB7-4CBE-8564-50F53BBE0999}" sibTransId="{841A0B74-C506-4707-948C-18CE8133467E}"/>
    <dgm:cxn modelId="{F746B7B2-1CF3-4942-BF4A-237306888B7A}" type="presOf" srcId="{050C50AD-856F-42F2-90CC-5C3C147EEE4F}" destId="{F3F14EC4-6034-4534-B64D-094C7331324A}" srcOrd="0" destOrd="0" presId="urn:microsoft.com/office/officeart/2005/8/layout/default"/>
    <dgm:cxn modelId="{D6767DB8-117B-4C4B-833C-DCC2FA3D8A6C}" srcId="{13225C78-FBE0-45C2-BA5D-D6E5756FEF6F}" destId="{B208EBBE-CC99-4248-9350-E9B306A87AC2}" srcOrd="0" destOrd="0" parTransId="{27B6AF31-DF21-49F1-8D96-8A0A4C79AC5B}" sibTransId="{1953BDAA-F60E-4AD8-BFFF-4913E706BB0E}"/>
    <dgm:cxn modelId="{8E48F6CF-535F-46FB-95B4-7087F5C749BC}" srcId="{13225C78-FBE0-45C2-BA5D-D6E5756FEF6F}" destId="{A5847FC4-8319-4968-9CBC-DD7E8B8B9E9A}" srcOrd="3" destOrd="0" parTransId="{BD4E82A9-4533-485B-88D9-441CBFD7F610}" sibTransId="{FC105326-EA63-4A22-8B09-9122B08A47D0}"/>
    <dgm:cxn modelId="{1493B6E0-10DB-4D14-B0D3-7D754AD0E43C}" type="presOf" srcId="{95E416E9-6BE8-4C87-8333-0B98DBF25444}" destId="{0E7B55DB-AF64-4D4C-A7D6-4350E7924A66}" srcOrd="0" destOrd="0" presId="urn:microsoft.com/office/officeart/2005/8/layout/default"/>
    <dgm:cxn modelId="{29A85EE7-DDBF-4415-B771-043673430C36}" type="presOf" srcId="{13225C78-FBE0-45C2-BA5D-D6E5756FEF6F}" destId="{19B29D4B-3DA9-43B8-B5DC-0E2F8AAD87E5}" srcOrd="0" destOrd="0" presId="urn:microsoft.com/office/officeart/2005/8/layout/default"/>
    <dgm:cxn modelId="{67AAC3C6-C822-4683-9577-A89D23997125}" type="presParOf" srcId="{19B29D4B-3DA9-43B8-B5DC-0E2F8AAD87E5}" destId="{9A6243D4-6207-47F8-99D4-23503056B08C}" srcOrd="0" destOrd="0" presId="urn:microsoft.com/office/officeart/2005/8/layout/default"/>
    <dgm:cxn modelId="{0C05502F-7AC1-4E8A-A737-B82469D00FA9}" type="presParOf" srcId="{19B29D4B-3DA9-43B8-B5DC-0E2F8AAD87E5}" destId="{0FD936BE-A9E8-492B-BE8E-44D393B06E4F}" srcOrd="1" destOrd="0" presId="urn:microsoft.com/office/officeart/2005/8/layout/default"/>
    <dgm:cxn modelId="{5EA9CA99-4ACF-4F82-A3CC-350DD3B0C681}" type="presParOf" srcId="{19B29D4B-3DA9-43B8-B5DC-0E2F8AAD87E5}" destId="{0E7B55DB-AF64-4D4C-A7D6-4350E7924A66}" srcOrd="2" destOrd="0" presId="urn:microsoft.com/office/officeart/2005/8/layout/default"/>
    <dgm:cxn modelId="{2652CEE6-EDD0-4429-AFAC-1BB1241874E4}" type="presParOf" srcId="{19B29D4B-3DA9-43B8-B5DC-0E2F8AAD87E5}" destId="{57DA7F0C-6B05-4AF1-84BD-CFD9BF38748D}" srcOrd="3" destOrd="0" presId="urn:microsoft.com/office/officeart/2005/8/layout/default"/>
    <dgm:cxn modelId="{FBF6517D-09B6-426F-AA26-5EBE559FA56F}" type="presParOf" srcId="{19B29D4B-3DA9-43B8-B5DC-0E2F8AAD87E5}" destId="{F3F14EC4-6034-4534-B64D-094C7331324A}" srcOrd="4" destOrd="0" presId="urn:microsoft.com/office/officeart/2005/8/layout/default"/>
    <dgm:cxn modelId="{D6608B38-1E09-4FE8-AE93-BBDB5183D470}" type="presParOf" srcId="{19B29D4B-3DA9-43B8-B5DC-0E2F8AAD87E5}" destId="{EBEEF383-BF5C-481F-AB25-139AA8328F43}" srcOrd="5" destOrd="0" presId="urn:microsoft.com/office/officeart/2005/8/layout/default"/>
    <dgm:cxn modelId="{A03C5973-D113-4B6C-8B55-AF739901D0EC}" type="presParOf" srcId="{19B29D4B-3DA9-43B8-B5DC-0E2F8AAD87E5}" destId="{C72F553D-684F-4A77-A8B9-7C5FACCC139A}" srcOrd="6" destOrd="0" presId="urn:microsoft.com/office/officeart/2005/8/layout/default"/>
    <dgm:cxn modelId="{43022015-84ED-4810-A997-E6004BEA5099}" type="presParOf" srcId="{19B29D4B-3DA9-43B8-B5DC-0E2F8AAD87E5}" destId="{1DAAE348-AD47-414D-92B7-BCFB1E5CC5F8}" srcOrd="7" destOrd="0" presId="urn:microsoft.com/office/officeart/2005/8/layout/default"/>
    <dgm:cxn modelId="{66296AC0-02C6-4292-9169-99DA2DC950E3}" type="presParOf" srcId="{19B29D4B-3DA9-43B8-B5DC-0E2F8AAD87E5}" destId="{358AB640-7EA7-4734-AB29-0B2728939D9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0B4CB6-E503-4ABF-9973-C6274E69B6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0364CDD-FC7B-4D16-A21E-F625EEAA50B1}">
      <dgm:prSet custT="1"/>
      <dgm:spPr/>
      <dgm:t>
        <a:bodyPr/>
        <a:lstStyle/>
        <a:p>
          <a:r>
            <a:rPr lang="de-DE" sz="1600" b="1" dirty="0"/>
            <a:t>Fachschaft FIM</a:t>
          </a:r>
          <a:endParaRPr lang="en-US" sz="1600" b="1" dirty="0"/>
        </a:p>
      </dgm:t>
    </dgm:pt>
    <dgm:pt modelId="{B03E03FF-048B-48F1-A71D-AB240C7BB905}" type="parTrans" cxnId="{EF8D73BF-FB19-4F86-AD61-C10DB4931EB4}">
      <dgm:prSet/>
      <dgm:spPr/>
      <dgm:t>
        <a:bodyPr/>
        <a:lstStyle/>
        <a:p>
          <a:endParaRPr lang="en-US"/>
        </a:p>
      </dgm:t>
    </dgm:pt>
    <dgm:pt modelId="{2A59908C-5D57-4D54-B025-8FEF8C3C6656}" type="sibTrans" cxnId="{EF8D73BF-FB19-4F86-AD61-C10DB4931EB4}">
      <dgm:prSet/>
      <dgm:spPr/>
      <dgm:t>
        <a:bodyPr/>
        <a:lstStyle/>
        <a:p>
          <a:endParaRPr lang="en-US"/>
        </a:p>
      </dgm:t>
    </dgm:pt>
    <dgm:pt modelId="{D6F3944E-846B-43C6-B4B5-ABC4E2FC5072}">
      <dgm:prSet/>
      <dgm:spPr/>
      <dgm:t>
        <a:bodyPr/>
        <a:lstStyle/>
        <a:p>
          <a:r>
            <a:rPr lang="de-DE">
              <a:hlinkClick xmlns:r="http://schemas.openxmlformats.org/officeDocument/2006/relationships" r:id="rId1"/>
            </a:rPr>
            <a:t>www.fim.uni-mannheim.de</a:t>
          </a:r>
          <a:endParaRPr lang="en-US"/>
        </a:p>
      </dgm:t>
    </dgm:pt>
    <dgm:pt modelId="{EBA1026A-802E-4435-9CBB-93604A5A1577}" type="parTrans" cxnId="{06208F68-C292-4407-89F5-B02E251E4D31}">
      <dgm:prSet/>
      <dgm:spPr/>
      <dgm:t>
        <a:bodyPr/>
        <a:lstStyle/>
        <a:p>
          <a:endParaRPr lang="en-US"/>
        </a:p>
      </dgm:t>
    </dgm:pt>
    <dgm:pt modelId="{54EC2D44-985A-46C4-9C05-108A0D0ECCA9}" type="sibTrans" cxnId="{06208F68-C292-4407-89F5-B02E251E4D31}">
      <dgm:prSet/>
      <dgm:spPr/>
      <dgm:t>
        <a:bodyPr/>
        <a:lstStyle/>
        <a:p>
          <a:endParaRPr lang="en-US"/>
        </a:p>
      </dgm:t>
    </dgm:pt>
    <dgm:pt modelId="{5CDAB52B-6800-4A8E-BDC2-872C4A70F8A3}">
      <dgm:prSet custT="1"/>
      <dgm:spPr/>
      <dgm:t>
        <a:bodyPr/>
        <a:lstStyle/>
        <a:p>
          <a:r>
            <a:rPr lang="de-DE" sz="1600" b="1" dirty="0"/>
            <a:t>Fakultät WIM</a:t>
          </a:r>
          <a:endParaRPr lang="en-US" sz="1600" b="1" dirty="0"/>
        </a:p>
      </dgm:t>
    </dgm:pt>
    <dgm:pt modelId="{A26EFF20-4765-4893-8766-F862608325FD}" type="parTrans" cxnId="{166C7D77-6FA1-4055-88D9-A1CD4D192315}">
      <dgm:prSet/>
      <dgm:spPr/>
      <dgm:t>
        <a:bodyPr/>
        <a:lstStyle/>
        <a:p>
          <a:endParaRPr lang="en-US"/>
        </a:p>
      </dgm:t>
    </dgm:pt>
    <dgm:pt modelId="{D111DB21-760C-4709-8B82-E038A3AB4A8E}" type="sibTrans" cxnId="{166C7D77-6FA1-4055-88D9-A1CD4D192315}">
      <dgm:prSet/>
      <dgm:spPr/>
      <dgm:t>
        <a:bodyPr/>
        <a:lstStyle/>
        <a:p>
          <a:endParaRPr lang="en-US"/>
        </a:p>
      </dgm:t>
    </dgm:pt>
    <dgm:pt modelId="{D617B281-0E67-4F21-BFA6-3DA189ED454F}">
      <dgm:prSet/>
      <dgm:spPr/>
      <dgm:t>
        <a:bodyPr/>
        <a:lstStyle/>
        <a:p>
          <a:r>
            <a:rPr lang="de-DE">
              <a:hlinkClick xmlns:r="http://schemas.openxmlformats.org/officeDocument/2006/relationships" r:id="rId2"/>
            </a:rPr>
            <a:t>www.wim.uni-mannheim.de</a:t>
          </a:r>
          <a:endParaRPr lang="en-US"/>
        </a:p>
      </dgm:t>
    </dgm:pt>
    <dgm:pt modelId="{7B1495E1-A40B-4591-ABA6-59BB26272D7E}" type="parTrans" cxnId="{8C4F29D0-113E-491A-9BF2-FF8244FAFAC7}">
      <dgm:prSet/>
      <dgm:spPr/>
      <dgm:t>
        <a:bodyPr/>
        <a:lstStyle/>
        <a:p>
          <a:endParaRPr lang="en-US"/>
        </a:p>
      </dgm:t>
    </dgm:pt>
    <dgm:pt modelId="{17B7BCAA-A4A7-451C-8E09-D048A38D7EF6}" type="sibTrans" cxnId="{8C4F29D0-113E-491A-9BF2-FF8244FAFAC7}">
      <dgm:prSet/>
      <dgm:spPr/>
      <dgm:t>
        <a:bodyPr/>
        <a:lstStyle/>
        <a:p>
          <a:endParaRPr lang="en-US"/>
        </a:p>
      </dgm:t>
    </dgm:pt>
    <dgm:pt modelId="{6026DBF9-70E3-4971-90B2-82441E817B51}">
      <dgm:prSet custT="1"/>
      <dgm:spPr/>
      <dgm:t>
        <a:bodyPr/>
        <a:lstStyle/>
        <a:p>
          <a:r>
            <a:rPr lang="de-DE" sz="1600" b="1" dirty="0"/>
            <a:t>Studienbüros</a:t>
          </a:r>
          <a:endParaRPr lang="en-US" sz="1600" b="1" dirty="0"/>
        </a:p>
      </dgm:t>
    </dgm:pt>
    <dgm:pt modelId="{6C5B8C22-BADD-4ADD-9640-DF93EA32A97C}" type="parTrans" cxnId="{BB82671C-AE05-41BC-9BD2-53EC339AAB26}">
      <dgm:prSet/>
      <dgm:spPr/>
      <dgm:t>
        <a:bodyPr/>
        <a:lstStyle/>
        <a:p>
          <a:endParaRPr lang="en-US"/>
        </a:p>
      </dgm:t>
    </dgm:pt>
    <dgm:pt modelId="{2E17631F-A595-4820-BFED-E606BF3E6D3B}" type="sibTrans" cxnId="{BB82671C-AE05-41BC-9BD2-53EC339AAB26}">
      <dgm:prSet/>
      <dgm:spPr/>
      <dgm:t>
        <a:bodyPr/>
        <a:lstStyle/>
        <a:p>
          <a:endParaRPr lang="en-US"/>
        </a:p>
      </dgm:t>
    </dgm:pt>
    <dgm:pt modelId="{0775C72B-69E8-4090-9E6E-0A82907AD038}">
      <dgm:prSet/>
      <dgm:spPr/>
      <dgm:t>
        <a:bodyPr/>
        <a:lstStyle/>
        <a:p>
          <a:r>
            <a:rPr lang="de-DE">
              <a:hlinkClick xmlns:r="http://schemas.openxmlformats.org/officeDocument/2006/relationships" r:id="rId3"/>
            </a:rPr>
            <a:t>www.uni-mannheim.de/studienbueros</a:t>
          </a:r>
          <a:endParaRPr lang="en-US"/>
        </a:p>
      </dgm:t>
    </dgm:pt>
    <dgm:pt modelId="{49FD9584-20E7-4746-9B80-CAF830A29DF6}" type="parTrans" cxnId="{FC24C35D-D445-40B0-895B-D80EE1A22E7B}">
      <dgm:prSet/>
      <dgm:spPr/>
      <dgm:t>
        <a:bodyPr/>
        <a:lstStyle/>
        <a:p>
          <a:endParaRPr lang="en-US"/>
        </a:p>
      </dgm:t>
    </dgm:pt>
    <dgm:pt modelId="{D491CCCF-FE8F-41F3-BC99-CF0E601495D3}" type="sibTrans" cxnId="{FC24C35D-D445-40B0-895B-D80EE1A22E7B}">
      <dgm:prSet/>
      <dgm:spPr/>
      <dgm:t>
        <a:bodyPr/>
        <a:lstStyle/>
        <a:p>
          <a:endParaRPr lang="en-US"/>
        </a:p>
      </dgm:t>
    </dgm:pt>
    <dgm:pt modelId="{46B785F4-36BA-463A-A0BF-63B39E8E7B54}">
      <dgm:prSet custT="1"/>
      <dgm:spPr/>
      <dgm:t>
        <a:bodyPr/>
        <a:lstStyle/>
        <a:p>
          <a:r>
            <a:rPr lang="de-DE" sz="1600" b="1" dirty="0"/>
            <a:t>Portal²</a:t>
          </a:r>
          <a:endParaRPr lang="en-US" sz="1600" b="1" dirty="0"/>
        </a:p>
      </dgm:t>
    </dgm:pt>
    <dgm:pt modelId="{C2E0C168-CEA4-4993-8E68-8978E4D67DF7}" type="parTrans" cxnId="{D29B2ACD-AD8A-47DC-BC1A-6999D74D62F7}">
      <dgm:prSet/>
      <dgm:spPr/>
      <dgm:t>
        <a:bodyPr/>
        <a:lstStyle/>
        <a:p>
          <a:endParaRPr lang="en-US"/>
        </a:p>
      </dgm:t>
    </dgm:pt>
    <dgm:pt modelId="{91B72B9F-7CF3-4860-96E0-B48BA160EDF0}" type="sibTrans" cxnId="{D29B2ACD-AD8A-47DC-BC1A-6999D74D62F7}">
      <dgm:prSet/>
      <dgm:spPr/>
      <dgm:t>
        <a:bodyPr/>
        <a:lstStyle/>
        <a:p>
          <a:endParaRPr lang="en-US"/>
        </a:p>
      </dgm:t>
    </dgm:pt>
    <dgm:pt modelId="{30667520-52F5-4335-8315-28E2A56E86F8}">
      <dgm:prSet/>
      <dgm:spPr/>
      <dgm:t>
        <a:bodyPr/>
        <a:lstStyle/>
        <a:p>
          <a:r>
            <a:rPr lang="de-DE">
              <a:hlinkClick xmlns:r="http://schemas.openxmlformats.org/officeDocument/2006/relationships" r:id="rId4"/>
            </a:rPr>
            <a:t>www.portal2.uni-mannheim.de</a:t>
          </a:r>
          <a:endParaRPr lang="en-US"/>
        </a:p>
      </dgm:t>
    </dgm:pt>
    <dgm:pt modelId="{D861F7CB-00E8-4786-9B48-8D88E2401983}" type="parTrans" cxnId="{C20B307D-1ED0-4312-B010-6A284CAF742C}">
      <dgm:prSet/>
      <dgm:spPr/>
      <dgm:t>
        <a:bodyPr/>
        <a:lstStyle/>
        <a:p>
          <a:endParaRPr lang="en-US"/>
        </a:p>
      </dgm:t>
    </dgm:pt>
    <dgm:pt modelId="{9A6B2F45-4E85-4DC9-BCE3-01AAA9142B41}" type="sibTrans" cxnId="{C20B307D-1ED0-4312-B010-6A284CAF742C}">
      <dgm:prSet/>
      <dgm:spPr/>
      <dgm:t>
        <a:bodyPr/>
        <a:lstStyle/>
        <a:p>
          <a:endParaRPr lang="en-US"/>
        </a:p>
      </dgm:t>
    </dgm:pt>
    <dgm:pt modelId="{DB051B08-0565-4BFC-B355-07CE7507C58D}">
      <dgm:prSet custT="1"/>
      <dgm:spPr/>
      <dgm:t>
        <a:bodyPr/>
        <a:lstStyle/>
        <a:p>
          <a:r>
            <a:rPr lang="de-DE" sz="1600" b="1" dirty="0"/>
            <a:t>ILIAS</a:t>
          </a:r>
          <a:endParaRPr lang="en-US" sz="1600" b="1" dirty="0"/>
        </a:p>
      </dgm:t>
    </dgm:pt>
    <dgm:pt modelId="{6B15FDE2-AF46-4210-9768-D42535E0DB8D}" type="parTrans" cxnId="{5D1FF46A-7B70-429A-BB78-3A67BFABB0FD}">
      <dgm:prSet/>
      <dgm:spPr/>
      <dgm:t>
        <a:bodyPr/>
        <a:lstStyle/>
        <a:p>
          <a:endParaRPr lang="en-US"/>
        </a:p>
      </dgm:t>
    </dgm:pt>
    <dgm:pt modelId="{7DF55007-D111-4CDA-AB7E-5B964A05494F}" type="sibTrans" cxnId="{5D1FF46A-7B70-429A-BB78-3A67BFABB0FD}">
      <dgm:prSet/>
      <dgm:spPr/>
      <dgm:t>
        <a:bodyPr/>
        <a:lstStyle/>
        <a:p>
          <a:endParaRPr lang="en-US"/>
        </a:p>
      </dgm:t>
    </dgm:pt>
    <dgm:pt modelId="{63E5CA2F-548A-4304-8FD0-8E91384C5F23}">
      <dgm:prSet/>
      <dgm:spPr/>
      <dgm:t>
        <a:bodyPr/>
        <a:lstStyle/>
        <a:p>
          <a:r>
            <a:rPr lang="de-DE">
              <a:hlinkClick xmlns:r="http://schemas.openxmlformats.org/officeDocument/2006/relationships" r:id="rId5"/>
            </a:rPr>
            <a:t>www.ilias.uni-mannheim.de</a:t>
          </a:r>
          <a:r>
            <a:rPr lang="de-DE"/>
            <a:t>  </a:t>
          </a:r>
          <a:endParaRPr lang="en-US"/>
        </a:p>
      </dgm:t>
    </dgm:pt>
    <dgm:pt modelId="{D4F27F38-0725-4C75-9099-DBABCE670D00}" type="parTrans" cxnId="{8E772A2A-2385-467F-A659-F772C5A56087}">
      <dgm:prSet/>
      <dgm:spPr/>
      <dgm:t>
        <a:bodyPr/>
        <a:lstStyle/>
        <a:p>
          <a:endParaRPr lang="en-US"/>
        </a:p>
      </dgm:t>
    </dgm:pt>
    <dgm:pt modelId="{86DF8567-D93C-47C6-9C01-0F02C622009A}" type="sibTrans" cxnId="{8E772A2A-2385-467F-A659-F772C5A56087}">
      <dgm:prSet/>
      <dgm:spPr/>
      <dgm:t>
        <a:bodyPr/>
        <a:lstStyle/>
        <a:p>
          <a:endParaRPr lang="en-US"/>
        </a:p>
      </dgm:t>
    </dgm:pt>
    <dgm:pt modelId="{6B7ED726-A306-45DB-A0D3-AB88E272E61C}" type="pres">
      <dgm:prSet presAssocID="{170B4CB6-E503-4ABF-9973-C6274E69B643}" presName="linear" presStyleCnt="0">
        <dgm:presLayoutVars>
          <dgm:dir/>
          <dgm:animLvl val="lvl"/>
          <dgm:resizeHandles val="exact"/>
        </dgm:presLayoutVars>
      </dgm:prSet>
      <dgm:spPr/>
    </dgm:pt>
    <dgm:pt modelId="{0FADBBD3-ACA4-4EAC-B751-ADEC1CA8F8FB}" type="pres">
      <dgm:prSet presAssocID="{30364CDD-FC7B-4D16-A21E-F625EEAA50B1}" presName="parentLin" presStyleCnt="0"/>
      <dgm:spPr/>
    </dgm:pt>
    <dgm:pt modelId="{A1D1CF69-92F0-472F-A759-CE9DFABCBED4}" type="pres">
      <dgm:prSet presAssocID="{30364CDD-FC7B-4D16-A21E-F625EEAA50B1}" presName="parentLeftMargin" presStyleLbl="node1" presStyleIdx="0" presStyleCnt="5"/>
      <dgm:spPr/>
    </dgm:pt>
    <dgm:pt modelId="{AEB6E6C6-3E48-4355-9299-C91ACDFC3150}" type="pres">
      <dgm:prSet presAssocID="{30364CDD-FC7B-4D16-A21E-F625EEAA50B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80BEAF6-514A-4992-9C17-0CEDCDBB2E7B}" type="pres">
      <dgm:prSet presAssocID="{30364CDD-FC7B-4D16-A21E-F625EEAA50B1}" presName="negativeSpace" presStyleCnt="0"/>
      <dgm:spPr/>
    </dgm:pt>
    <dgm:pt modelId="{2C898916-8ED4-42A9-B5DD-9AC023C1D714}" type="pres">
      <dgm:prSet presAssocID="{30364CDD-FC7B-4D16-A21E-F625EEAA50B1}" presName="childText" presStyleLbl="conFgAcc1" presStyleIdx="0" presStyleCnt="5">
        <dgm:presLayoutVars>
          <dgm:bulletEnabled val="1"/>
        </dgm:presLayoutVars>
      </dgm:prSet>
      <dgm:spPr/>
    </dgm:pt>
    <dgm:pt modelId="{2816A381-4ACC-42F4-ABF8-247A5FAA7F5C}" type="pres">
      <dgm:prSet presAssocID="{2A59908C-5D57-4D54-B025-8FEF8C3C6656}" presName="spaceBetweenRectangles" presStyleCnt="0"/>
      <dgm:spPr/>
    </dgm:pt>
    <dgm:pt modelId="{27E74E40-5230-4A38-845F-582706EF769D}" type="pres">
      <dgm:prSet presAssocID="{5CDAB52B-6800-4A8E-BDC2-872C4A70F8A3}" presName="parentLin" presStyleCnt="0"/>
      <dgm:spPr/>
    </dgm:pt>
    <dgm:pt modelId="{3931C1EB-FB89-4228-BC38-1BC84ED43D8F}" type="pres">
      <dgm:prSet presAssocID="{5CDAB52B-6800-4A8E-BDC2-872C4A70F8A3}" presName="parentLeftMargin" presStyleLbl="node1" presStyleIdx="0" presStyleCnt="5"/>
      <dgm:spPr/>
    </dgm:pt>
    <dgm:pt modelId="{F4E2753D-4AA2-4A16-9440-6AB751D9F393}" type="pres">
      <dgm:prSet presAssocID="{5CDAB52B-6800-4A8E-BDC2-872C4A70F8A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C55EEF9-6A47-4AF8-B8A9-329BE13A84A2}" type="pres">
      <dgm:prSet presAssocID="{5CDAB52B-6800-4A8E-BDC2-872C4A70F8A3}" presName="negativeSpace" presStyleCnt="0"/>
      <dgm:spPr/>
    </dgm:pt>
    <dgm:pt modelId="{E5CDE2C2-ADB1-46DE-8CD9-542676EE9304}" type="pres">
      <dgm:prSet presAssocID="{5CDAB52B-6800-4A8E-BDC2-872C4A70F8A3}" presName="childText" presStyleLbl="conFgAcc1" presStyleIdx="1" presStyleCnt="5">
        <dgm:presLayoutVars>
          <dgm:bulletEnabled val="1"/>
        </dgm:presLayoutVars>
      </dgm:prSet>
      <dgm:spPr/>
    </dgm:pt>
    <dgm:pt modelId="{33D6FA50-7E95-47E6-8C8F-84BBA987A8F0}" type="pres">
      <dgm:prSet presAssocID="{D111DB21-760C-4709-8B82-E038A3AB4A8E}" presName="spaceBetweenRectangles" presStyleCnt="0"/>
      <dgm:spPr/>
    </dgm:pt>
    <dgm:pt modelId="{F3B4C1F4-B827-467F-9EB4-BAFF8E724C9C}" type="pres">
      <dgm:prSet presAssocID="{6026DBF9-70E3-4971-90B2-82441E817B51}" presName="parentLin" presStyleCnt="0"/>
      <dgm:spPr/>
    </dgm:pt>
    <dgm:pt modelId="{03EB499D-DCB1-45E4-8E0E-FE6FF0394BDF}" type="pres">
      <dgm:prSet presAssocID="{6026DBF9-70E3-4971-90B2-82441E817B51}" presName="parentLeftMargin" presStyleLbl="node1" presStyleIdx="1" presStyleCnt="5"/>
      <dgm:spPr/>
    </dgm:pt>
    <dgm:pt modelId="{08F9403D-B6AE-4EF2-9BDE-695DD027749A}" type="pres">
      <dgm:prSet presAssocID="{6026DBF9-70E3-4971-90B2-82441E817B5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E543041-B274-4344-AD19-F598804405A8}" type="pres">
      <dgm:prSet presAssocID="{6026DBF9-70E3-4971-90B2-82441E817B51}" presName="negativeSpace" presStyleCnt="0"/>
      <dgm:spPr/>
    </dgm:pt>
    <dgm:pt modelId="{28A7D58E-0BCE-4675-AEAA-392EAF51FB3C}" type="pres">
      <dgm:prSet presAssocID="{6026DBF9-70E3-4971-90B2-82441E817B51}" presName="childText" presStyleLbl="conFgAcc1" presStyleIdx="2" presStyleCnt="5">
        <dgm:presLayoutVars>
          <dgm:bulletEnabled val="1"/>
        </dgm:presLayoutVars>
      </dgm:prSet>
      <dgm:spPr/>
    </dgm:pt>
    <dgm:pt modelId="{F13FEB8C-75CF-4C94-B12F-264C7732C28B}" type="pres">
      <dgm:prSet presAssocID="{2E17631F-A595-4820-BFED-E606BF3E6D3B}" presName="spaceBetweenRectangles" presStyleCnt="0"/>
      <dgm:spPr/>
    </dgm:pt>
    <dgm:pt modelId="{5883C042-D086-4F90-9A18-93554F4AA439}" type="pres">
      <dgm:prSet presAssocID="{46B785F4-36BA-463A-A0BF-63B39E8E7B54}" presName="parentLin" presStyleCnt="0"/>
      <dgm:spPr/>
    </dgm:pt>
    <dgm:pt modelId="{278CC9C7-FB88-4964-941C-BF325CD8050E}" type="pres">
      <dgm:prSet presAssocID="{46B785F4-36BA-463A-A0BF-63B39E8E7B54}" presName="parentLeftMargin" presStyleLbl="node1" presStyleIdx="2" presStyleCnt="5"/>
      <dgm:spPr/>
    </dgm:pt>
    <dgm:pt modelId="{36E9DABE-0136-4F00-B986-A4E6D83AE5DE}" type="pres">
      <dgm:prSet presAssocID="{46B785F4-36BA-463A-A0BF-63B39E8E7B5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0285913-CDB3-43D9-9330-FF2443B33EB4}" type="pres">
      <dgm:prSet presAssocID="{46B785F4-36BA-463A-A0BF-63B39E8E7B54}" presName="negativeSpace" presStyleCnt="0"/>
      <dgm:spPr/>
    </dgm:pt>
    <dgm:pt modelId="{9E8BBA8A-5233-4B16-9DFB-2DDC5AF40E77}" type="pres">
      <dgm:prSet presAssocID="{46B785F4-36BA-463A-A0BF-63B39E8E7B54}" presName="childText" presStyleLbl="conFgAcc1" presStyleIdx="3" presStyleCnt="5">
        <dgm:presLayoutVars>
          <dgm:bulletEnabled val="1"/>
        </dgm:presLayoutVars>
      </dgm:prSet>
      <dgm:spPr/>
    </dgm:pt>
    <dgm:pt modelId="{487C6E52-33BB-4D92-9E10-8B08896C8060}" type="pres">
      <dgm:prSet presAssocID="{91B72B9F-7CF3-4860-96E0-B48BA160EDF0}" presName="spaceBetweenRectangles" presStyleCnt="0"/>
      <dgm:spPr/>
    </dgm:pt>
    <dgm:pt modelId="{3DFE3E2D-4F39-4058-8D44-718250654A64}" type="pres">
      <dgm:prSet presAssocID="{DB051B08-0565-4BFC-B355-07CE7507C58D}" presName="parentLin" presStyleCnt="0"/>
      <dgm:spPr/>
    </dgm:pt>
    <dgm:pt modelId="{D1F37CC4-32CF-433A-B70F-D5C5A1B027E0}" type="pres">
      <dgm:prSet presAssocID="{DB051B08-0565-4BFC-B355-07CE7507C58D}" presName="parentLeftMargin" presStyleLbl="node1" presStyleIdx="3" presStyleCnt="5"/>
      <dgm:spPr/>
    </dgm:pt>
    <dgm:pt modelId="{C3CEEA17-CAD2-47F8-B02F-36E71D2AFC97}" type="pres">
      <dgm:prSet presAssocID="{DB051B08-0565-4BFC-B355-07CE7507C58D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0CF98A1-597D-4166-AB80-C499D1B90A5D}" type="pres">
      <dgm:prSet presAssocID="{DB051B08-0565-4BFC-B355-07CE7507C58D}" presName="negativeSpace" presStyleCnt="0"/>
      <dgm:spPr/>
    </dgm:pt>
    <dgm:pt modelId="{FBF6AE71-B97A-4ED2-B762-DED6DAF7F3F8}" type="pres">
      <dgm:prSet presAssocID="{DB051B08-0565-4BFC-B355-07CE7507C58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0281A03-2266-4091-B49C-4E46BEACA00B}" type="presOf" srcId="{DB051B08-0565-4BFC-B355-07CE7507C58D}" destId="{D1F37CC4-32CF-433A-B70F-D5C5A1B027E0}" srcOrd="0" destOrd="0" presId="urn:microsoft.com/office/officeart/2005/8/layout/list1"/>
    <dgm:cxn modelId="{C6359312-1EEB-49B7-8AC1-245BDDC879B5}" type="presOf" srcId="{30364CDD-FC7B-4D16-A21E-F625EEAA50B1}" destId="{AEB6E6C6-3E48-4355-9299-C91ACDFC3150}" srcOrd="1" destOrd="0" presId="urn:microsoft.com/office/officeart/2005/8/layout/list1"/>
    <dgm:cxn modelId="{BB82671C-AE05-41BC-9BD2-53EC339AAB26}" srcId="{170B4CB6-E503-4ABF-9973-C6274E69B643}" destId="{6026DBF9-70E3-4971-90B2-82441E817B51}" srcOrd="2" destOrd="0" parTransId="{6C5B8C22-BADD-4ADD-9640-DF93EA32A97C}" sibTransId="{2E17631F-A595-4820-BFED-E606BF3E6D3B}"/>
    <dgm:cxn modelId="{8A686821-B440-40FE-95DA-09B90655B2D0}" type="presOf" srcId="{170B4CB6-E503-4ABF-9973-C6274E69B643}" destId="{6B7ED726-A306-45DB-A0D3-AB88E272E61C}" srcOrd="0" destOrd="0" presId="urn:microsoft.com/office/officeart/2005/8/layout/list1"/>
    <dgm:cxn modelId="{8E772A2A-2385-467F-A659-F772C5A56087}" srcId="{DB051B08-0565-4BFC-B355-07CE7507C58D}" destId="{63E5CA2F-548A-4304-8FD0-8E91384C5F23}" srcOrd="0" destOrd="0" parTransId="{D4F27F38-0725-4C75-9099-DBABCE670D00}" sibTransId="{86DF8567-D93C-47C6-9C01-0F02C622009A}"/>
    <dgm:cxn modelId="{29C6D032-2426-4273-9BBD-085CA862E644}" type="presOf" srcId="{0775C72B-69E8-4090-9E6E-0A82907AD038}" destId="{28A7D58E-0BCE-4675-AEAA-392EAF51FB3C}" srcOrd="0" destOrd="0" presId="urn:microsoft.com/office/officeart/2005/8/layout/list1"/>
    <dgm:cxn modelId="{5B5D8E37-4400-4142-94AB-4CFAA7EE39B7}" type="presOf" srcId="{46B785F4-36BA-463A-A0BF-63B39E8E7B54}" destId="{36E9DABE-0136-4F00-B986-A4E6D83AE5DE}" srcOrd="1" destOrd="0" presId="urn:microsoft.com/office/officeart/2005/8/layout/list1"/>
    <dgm:cxn modelId="{FC24C35D-D445-40B0-895B-D80EE1A22E7B}" srcId="{6026DBF9-70E3-4971-90B2-82441E817B51}" destId="{0775C72B-69E8-4090-9E6E-0A82907AD038}" srcOrd="0" destOrd="0" parTransId="{49FD9584-20E7-4746-9B80-CAF830A29DF6}" sibTransId="{D491CCCF-FE8F-41F3-BC99-CF0E601495D3}"/>
    <dgm:cxn modelId="{06208F68-C292-4407-89F5-B02E251E4D31}" srcId="{30364CDD-FC7B-4D16-A21E-F625EEAA50B1}" destId="{D6F3944E-846B-43C6-B4B5-ABC4E2FC5072}" srcOrd="0" destOrd="0" parTransId="{EBA1026A-802E-4435-9CBB-93604A5A1577}" sibTransId="{54EC2D44-985A-46C4-9C05-108A0D0ECCA9}"/>
    <dgm:cxn modelId="{5D1FF46A-7B70-429A-BB78-3A67BFABB0FD}" srcId="{170B4CB6-E503-4ABF-9973-C6274E69B643}" destId="{DB051B08-0565-4BFC-B355-07CE7507C58D}" srcOrd="4" destOrd="0" parTransId="{6B15FDE2-AF46-4210-9768-D42535E0DB8D}" sibTransId="{7DF55007-D111-4CDA-AB7E-5B964A05494F}"/>
    <dgm:cxn modelId="{8E787C4D-E47C-4F2F-82F0-93DF5B5A9BD9}" type="presOf" srcId="{30667520-52F5-4335-8315-28E2A56E86F8}" destId="{9E8BBA8A-5233-4B16-9DFB-2DDC5AF40E77}" srcOrd="0" destOrd="0" presId="urn:microsoft.com/office/officeart/2005/8/layout/list1"/>
    <dgm:cxn modelId="{BC589975-6B2D-4B95-9DAC-974526D6F4E0}" type="presOf" srcId="{46B785F4-36BA-463A-A0BF-63B39E8E7B54}" destId="{278CC9C7-FB88-4964-941C-BF325CD8050E}" srcOrd="0" destOrd="0" presId="urn:microsoft.com/office/officeart/2005/8/layout/list1"/>
    <dgm:cxn modelId="{166C7D77-6FA1-4055-88D9-A1CD4D192315}" srcId="{170B4CB6-E503-4ABF-9973-C6274E69B643}" destId="{5CDAB52B-6800-4A8E-BDC2-872C4A70F8A3}" srcOrd="1" destOrd="0" parTransId="{A26EFF20-4765-4893-8766-F862608325FD}" sibTransId="{D111DB21-760C-4709-8B82-E038A3AB4A8E}"/>
    <dgm:cxn modelId="{C20B307D-1ED0-4312-B010-6A284CAF742C}" srcId="{46B785F4-36BA-463A-A0BF-63B39E8E7B54}" destId="{30667520-52F5-4335-8315-28E2A56E86F8}" srcOrd="0" destOrd="0" parTransId="{D861F7CB-00E8-4786-9B48-8D88E2401983}" sibTransId="{9A6B2F45-4E85-4DC9-BCE3-01AAA9142B41}"/>
    <dgm:cxn modelId="{815AD27E-B5AB-496C-B379-20887101FDCB}" type="presOf" srcId="{30364CDD-FC7B-4D16-A21E-F625EEAA50B1}" destId="{A1D1CF69-92F0-472F-A759-CE9DFABCBED4}" srcOrd="0" destOrd="0" presId="urn:microsoft.com/office/officeart/2005/8/layout/list1"/>
    <dgm:cxn modelId="{326332AE-308C-45C0-A8B2-BFF202781327}" type="presOf" srcId="{D6F3944E-846B-43C6-B4B5-ABC4E2FC5072}" destId="{2C898916-8ED4-42A9-B5DD-9AC023C1D714}" srcOrd="0" destOrd="0" presId="urn:microsoft.com/office/officeart/2005/8/layout/list1"/>
    <dgm:cxn modelId="{B5C559B4-E5C3-4C83-868B-A199D24B49B4}" type="presOf" srcId="{DB051B08-0565-4BFC-B355-07CE7507C58D}" destId="{C3CEEA17-CAD2-47F8-B02F-36E71D2AFC97}" srcOrd="1" destOrd="0" presId="urn:microsoft.com/office/officeart/2005/8/layout/list1"/>
    <dgm:cxn modelId="{EF8D73BF-FB19-4F86-AD61-C10DB4931EB4}" srcId="{170B4CB6-E503-4ABF-9973-C6274E69B643}" destId="{30364CDD-FC7B-4D16-A21E-F625EEAA50B1}" srcOrd="0" destOrd="0" parTransId="{B03E03FF-048B-48F1-A71D-AB240C7BB905}" sibTransId="{2A59908C-5D57-4D54-B025-8FEF8C3C6656}"/>
    <dgm:cxn modelId="{D29B2ACD-AD8A-47DC-BC1A-6999D74D62F7}" srcId="{170B4CB6-E503-4ABF-9973-C6274E69B643}" destId="{46B785F4-36BA-463A-A0BF-63B39E8E7B54}" srcOrd="3" destOrd="0" parTransId="{C2E0C168-CEA4-4993-8E68-8978E4D67DF7}" sibTransId="{91B72B9F-7CF3-4860-96E0-B48BA160EDF0}"/>
    <dgm:cxn modelId="{16D2E8CE-546A-4AE3-8CFE-88CE8BD56140}" type="presOf" srcId="{5CDAB52B-6800-4A8E-BDC2-872C4A70F8A3}" destId="{3931C1EB-FB89-4228-BC38-1BC84ED43D8F}" srcOrd="0" destOrd="0" presId="urn:microsoft.com/office/officeart/2005/8/layout/list1"/>
    <dgm:cxn modelId="{8C4F29D0-113E-491A-9BF2-FF8244FAFAC7}" srcId="{5CDAB52B-6800-4A8E-BDC2-872C4A70F8A3}" destId="{D617B281-0E67-4F21-BFA6-3DA189ED454F}" srcOrd="0" destOrd="0" parTransId="{7B1495E1-A40B-4591-ABA6-59BB26272D7E}" sibTransId="{17B7BCAA-A4A7-451C-8E09-D048A38D7EF6}"/>
    <dgm:cxn modelId="{36A740D0-3545-4326-B72E-515AEC0D1E89}" type="presOf" srcId="{5CDAB52B-6800-4A8E-BDC2-872C4A70F8A3}" destId="{F4E2753D-4AA2-4A16-9440-6AB751D9F393}" srcOrd="1" destOrd="0" presId="urn:microsoft.com/office/officeart/2005/8/layout/list1"/>
    <dgm:cxn modelId="{ACF337DE-9D52-4D52-9BAD-C27B1AE2FC12}" type="presOf" srcId="{6026DBF9-70E3-4971-90B2-82441E817B51}" destId="{03EB499D-DCB1-45E4-8E0E-FE6FF0394BDF}" srcOrd="0" destOrd="0" presId="urn:microsoft.com/office/officeart/2005/8/layout/list1"/>
    <dgm:cxn modelId="{5CD58FE1-6339-44C1-88B7-056F5992AFD8}" type="presOf" srcId="{6026DBF9-70E3-4971-90B2-82441E817B51}" destId="{08F9403D-B6AE-4EF2-9BDE-695DD027749A}" srcOrd="1" destOrd="0" presId="urn:microsoft.com/office/officeart/2005/8/layout/list1"/>
    <dgm:cxn modelId="{AAEDD9E9-A269-41A6-9A5F-A60289301AB0}" type="presOf" srcId="{63E5CA2F-548A-4304-8FD0-8E91384C5F23}" destId="{FBF6AE71-B97A-4ED2-B762-DED6DAF7F3F8}" srcOrd="0" destOrd="0" presId="urn:microsoft.com/office/officeart/2005/8/layout/list1"/>
    <dgm:cxn modelId="{58CC14F7-2BA9-4BF3-848B-68839889D718}" type="presOf" srcId="{D617B281-0E67-4F21-BFA6-3DA189ED454F}" destId="{E5CDE2C2-ADB1-46DE-8CD9-542676EE9304}" srcOrd="0" destOrd="0" presId="urn:microsoft.com/office/officeart/2005/8/layout/list1"/>
    <dgm:cxn modelId="{7DB049E1-2FDC-4FF9-B8E2-5CB7A8BA48F7}" type="presParOf" srcId="{6B7ED726-A306-45DB-A0D3-AB88E272E61C}" destId="{0FADBBD3-ACA4-4EAC-B751-ADEC1CA8F8FB}" srcOrd="0" destOrd="0" presId="urn:microsoft.com/office/officeart/2005/8/layout/list1"/>
    <dgm:cxn modelId="{A7CF88A5-0EC6-4112-B707-ABF733E817D3}" type="presParOf" srcId="{0FADBBD3-ACA4-4EAC-B751-ADEC1CA8F8FB}" destId="{A1D1CF69-92F0-472F-A759-CE9DFABCBED4}" srcOrd="0" destOrd="0" presId="urn:microsoft.com/office/officeart/2005/8/layout/list1"/>
    <dgm:cxn modelId="{45A012BB-FFB3-44F9-9143-D2F39387297F}" type="presParOf" srcId="{0FADBBD3-ACA4-4EAC-B751-ADEC1CA8F8FB}" destId="{AEB6E6C6-3E48-4355-9299-C91ACDFC3150}" srcOrd="1" destOrd="0" presId="urn:microsoft.com/office/officeart/2005/8/layout/list1"/>
    <dgm:cxn modelId="{E8BCB0FE-A5B5-4D7E-904B-9E27DE8E8C8B}" type="presParOf" srcId="{6B7ED726-A306-45DB-A0D3-AB88E272E61C}" destId="{880BEAF6-514A-4992-9C17-0CEDCDBB2E7B}" srcOrd="1" destOrd="0" presId="urn:microsoft.com/office/officeart/2005/8/layout/list1"/>
    <dgm:cxn modelId="{89BBB1C6-324D-4203-8C32-EE4C701A15EB}" type="presParOf" srcId="{6B7ED726-A306-45DB-A0D3-AB88E272E61C}" destId="{2C898916-8ED4-42A9-B5DD-9AC023C1D714}" srcOrd="2" destOrd="0" presId="urn:microsoft.com/office/officeart/2005/8/layout/list1"/>
    <dgm:cxn modelId="{374588FC-EC50-484B-B394-3FC0BC458BB7}" type="presParOf" srcId="{6B7ED726-A306-45DB-A0D3-AB88E272E61C}" destId="{2816A381-4ACC-42F4-ABF8-247A5FAA7F5C}" srcOrd="3" destOrd="0" presId="urn:microsoft.com/office/officeart/2005/8/layout/list1"/>
    <dgm:cxn modelId="{AF426297-F4DA-457A-9ABF-0D27111C1F97}" type="presParOf" srcId="{6B7ED726-A306-45DB-A0D3-AB88E272E61C}" destId="{27E74E40-5230-4A38-845F-582706EF769D}" srcOrd="4" destOrd="0" presId="urn:microsoft.com/office/officeart/2005/8/layout/list1"/>
    <dgm:cxn modelId="{87A29BA5-A8B8-4E13-B06C-EBA2B6E082C9}" type="presParOf" srcId="{27E74E40-5230-4A38-845F-582706EF769D}" destId="{3931C1EB-FB89-4228-BC38-1BC84ED43D8F}" srcOrd="0" destOrd="0" presId="urn:microsoft.com/office/officeart/2005/8/layout/list1"/>
    <dgm:cxn modelId="{9DA5F246-9F4E-4F51-B813-F21C9F09D854}" type="presParOf" srcId="{27E74E40-5230-4A38-845F-582706EF769D}" destId="{F4E2753D-4AA2-4A16-9440-6AB751D9F393}" srcOrd="1" destOrd="0" presId="urn:microsoft.com/office/officeart/2005/8/layout/list1"/>
    <dgm:cxn modelId="{7075CDFE-1206-44EB-8F30-760A409C0B66}" type="presParOf" srcId="{6B7ED726-A306-45DB-A0D3-AB88E272E61C}" destId="{CC55EEF9-6A47-4AF8-B8A9-329BE13A84A2}" srcOrd="5" destOrd="0" presId="urn:microsoft.com/office/officeart/2005/8/layout/list1"/>
    <dgm:cxn modelId="{F48E062E-A70A-451C-9E6A-AFCC264CD8A4}" type="presParOf" srcId="{6B7ED726-A306-45DB-A0D3-AB88E272E61C}" destId="{E5CDE2C2-ADB1-46DE-8CD9-542676EE9304}" srcOrd="6" destOrd="0" presId="urn:microsoft.com/office/officeart/2005/8/layout/list1"/>
    <dgm:cxn modelId="{A6943769-0A7A-425F-B9C1-40D5DF8B92E4}" type="presParOf" srcId="{6B7ED726-A306-45DB-A0D3-AB88E272E61C}" destId="{33D6FA50-7E95-47E6-8C8F-84BBA987A8F0}" srcOrd="7" destOrd="0" presId="urn:microsoft.com/office/officeart/2005/8/layout/list1"/>
    <dgm:cxn modelId="{82CFD4AB-692F-4142-A672-796CD5ED0479}" type="presParOf" srcId="{6B7ED726-A306-45DB-A0D3-AB88E272E61C}" destId="{F3B4C1F4-B827-467F-9EB4-BAFF8E724C9C}" srcOrd="8" destOrd="0" presId="urn:microsoft.com/office/officeart/2005/8/layout/list1"/>
    <dgm:cxn modelId="{C1D13295-D292-4A98-BD77-CD8E15F9D7BF}" type="presParOf" srcId="{F3B4C1F4-B827-467F-9EB4-BAFF8E724C9C}" destId="{03EB499D-DCB1-45E4-8E0E-FE6FF0394BDF}" srcOrd="0" destOrd="0" presId="urn:microsoft.com/office/officeart/2005/8/layout/list1"/>
    <dgm:cxn modelId="{E7115028-5244-4CE5-BDBB-371D873B5E01}" type="presParOf" srcId="{F3B4C1F4-B827-467F-9EB4-BAFF8E724C9C}" destId="{08F9403D-B6AE-4EF2-9BDE-695DD027749A}" srcOrd="1" destOrd="0" presId="urn:microsoft.com/office/officeart/2005/8/layout/list1"/>
    <dgm:cxn modelId="{908B9CC0-720C-4B6E-ACFB-7DDDE8A306BA}" type="presParOf" srcId="{6B7ED726-A306-45DB-A0D3-AB88E272E61C}" destId="{6E543041-B274-4344-AD19-F598804405A8}" srcOrd="9" destOrd="0" presId="urn:microsoft.com/office/officeart/2005/8/layout/list1"/>
    <dgm:cxn modelId="{CE4ECE45-33C3-418B-86D3-AB6B1449DCB1}" type="presParOf" srcId="{6B7ED726-A306-45DB-A0D3-AB88E272E61C}" destId="{28A7D58E-0BCE-4675-AEAA-392EAF51FB3C}" srcOrd="10" destOrd="0" presId="urn:microsoft.com/office/officeart/2005/8/layout/list1"/>
    <dgm:cxn modelId="{23927AC5-5F1E-4EAA-87BA-6339BD854057}" type="presParOf" srcId="{6B7ED726-A306-45DB-A0D3-AB88E272E61C}" destId="{F13FEB8C-75CF-4C94-B12F-264C7732C28B}" srcOrd="11" destOrd="0" presId="urn:microsoft.com/office/officeart/2005/8/layout/list1"/>
    <dgm:cxn modelId="{B8D7F9B0-8695-4C9F-BBB7-968A0A2DBFB9}" type="presParOf" srcId="{6B7ED726-A306-45DB-A0D3-AB88E272E61C}" destId="{5883C042-D086-4F90-9A18-93554F4AA439}" srcOrd="12" destOrd="0" presId="urn:microsoft.com/office/officeart/2005/8/layout/list1"/>
    <dgm:cxn modelId="{AD2DAD83-CE91-4DD4-AA05-27AE8D108CAB}" type="presParOf" srcId="{5883C042-D086-4F90-9A18-93554F4AA439}" destId="{278CC9C7-FB88-4964-941C-BF325CD8050E}" srcOrd="0" destOrd="0" presId="urn:microsoft.com/office/officeart/2005/8/layout/list1"/>
    <dgm:cxn modelId="{1156B726-3265-406D-A19D-99C2F8EF1429}" type="presParOf" srcId="{5883C042-D086-4F90-9A18-93554F4AA439}" destId="{36E9DABE-0136-4F00-B986-A4E6D83AE5DE}" srcOrd="1" destOrd="0" presId="urn:microsoft.com/office/officeart/2005/8/layout/list1"/>
    <dgm:cxn modelId="{D352C610-C5FA-4C2F-936F-663DB44661C2}" type="presParOf" srcId="{6B7ED726-A306-45DB-A0D3-AB88E272E61C}" destId="{D0285913-CDB3-43D9-9330-FF2443B33EB4}" srcOrd="13" destOrd="0" presId="urn:microsoft.com/office/officeart/2005/8/layout/list1"/>
    <dgm:cxn modelId="{77F98686-0CC6-49C5-BE2C-422F5A07A93C}" type="presParOf" srcId="{6B7ED726-A306-45DB-A0D3-AB88E272E61C}" destId="{9E8BBA8A-5233-4B16-9DFB-2DDC5AF40E77}" srcOrd="14" destOrd="0" presId="urn:microsoft.com/office/officeart/2005/8/layout/list1"/>
    <dgm:cxn modelId="{A18C7C89-4281-404C-B8A3-1C735CE67CCE}" type="presParOf" srcId="{6B7ED726-A306-45DB-A0D3-AB88E272E61C}" destId="{487C6E52-33BB-4D92-9E10-8B08896C8060}" srcOrd="15" destOrd="0" presId="urn:microsoft.com/office/officeart/2005/8/layout/list1"/>
    <dgm:cxn modelId="{CB2AE568-3AC3-4A5D-B42A-D1D6B615954D}" type="presParOf" srcId="{6B7ED726-A306-45DB-A0D3-AB88E272E61C}" destId="{3DFE3E2D-4F39-4058-8D44-718250654A64}" srcOrd="16" destOrd="0" presId="urn:microsoft.com/office/officeart/2005/8/layout/list1"/>
    <dgm:cxn modelId="{721AC3E0-1EA9-4E67-8AE3-A0520542C449}" type="presParOf" srcId="{3DFE3E2D-4F39-4058-8D44-718250654A64}" destId="{D1F37CC4-32CF-433A-B70F-D5C5A1B027E0}" srcOrd="0" destOrd="0" presId="urn:microsoft.com/office/officeart/2005/8/layout/list1"/>
    <dgm:cxn modelId="{22F17DCD-0B43-4937-AF51-BAA4B4B20483}" type="presParOf" srcId="{3DFE3E2D-4F39-4058-8D44-718250654A64}" destId="{C3CEEA17-CAD2-47F8-B02F-36E71D2AFC97}" srcOrd="1" destOrd="0" presId="urn:microsoft.com/office/officeart/2005/8/layout/list1"/>
    <dgm:cxn modelId="{5709AF6A-A898-410D-8B50-7142A097C0B7}" type="presParOf" srcId="{6B7ED726-A306-45DB-A0D3-AB88E272E61C}" destId="{50CF98A1-597D-4166-AB80-C499D1B90A5D}" srcOrd="17" destOrd="0" presId="urn:microsoft.com/office/officeart/2005/8/layout/list1"/>
    <dgm:cxn modelId="{CEEF5211-AC88-46EB-AAA6-1F671CBEC054}" type="presParOf" srcId="{6B7ED726-A306-45DB-A0D3-AB88E272E61C}" destId="{FBF6AE71-B97A-4ED2-B762-DED6DAF7F3F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243D4-6207-47F8-99D4-23503056B08C}">
      <dsp:nvSpPr>
        <dsp:cNvPr id="0" name=""/>
        <dsp:cNvSpPr/>
      </dsp:nvSpPr>
      <dsp:spPr>
        <a:xfrm>
          <a:off x="0" y="320007"/>
          <a:ext cx="2475955" cy="1485573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Akademisches Auslandsamt</a:t>
          </a:r>
          <a:endParaRPr lang="en-US" sz="2000" b="0" kern="1200" dirty="0">
            <a:solidFill>
              <a:schemeClr val="bg1"/>
            </a:solidFill>
          </a:endParaRPr>
        </a:p>
      </dsp:txBody>
      <dsp:txXfrm>
        <a:off x="0" y="320007"/>
        <a:ext cx="2475955" cy="1485573"/>
      </dsp:txXfrm>
    </dsp:sp>
    <dsp:sp modelId="{0E7B55DB-AF64-4D4C-A7D6-4350E7924A66}">
      <dsp:nvSpPr>
        <dsp:cNvPr id="0" name=""/>
        <dsp:cNvSpPr/>
      </dsp:nvSpPr>
      <dsp:spPr>
        <a:xfrm>
          <a:off x="2723551" y="320007"/>
          <a:ext cx="2475955" cy="1485573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WIM Internationales</a:t>
          </a:r>
          <a:endParaRPr lang="en-US" sz="2000" b="0" kern="1200" dirty="0">
            <a:solidFill>
              <a:schemeClr val="bg1"/>
            </a:solidFill>
          </a:endParaRPr>
        </a:p>
      </dsp:txBody>
      <dsp:txXfrm>
        <a:off x="2723551" y="320007"/>
        <a:ext cx="2475955" cy="1485573"/>
      </dsp:txXfrm>
    </dsp:sp>
    <dsp:sp modelId="{F3F14EC4-6034-4534-B64D-094C7331324A}">
      <dsp:nvSpPr>
        <dsp:cNvPr id="0" name=""/>
        <dsp:cNvSpPr/>
      </dsp:nvSpPr>
      <dsp:spPr>
        <a:xfrm>
          <a:off x="5447103" y="320007"/>
          <a:ext cx="2475955" cy="1485573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Datenbank aller Partneruniversitäten</a:t>
          </a:r>
          <a:endParaRPr lang="en-US" sz="2000" b="0" kern="1200" dirty="0">
            <a:solidFill>
              <a:schemeClr val="bg1"/>
            </a:solidFill>
          </a:endParaRPr>
        </a:p>
      </dsp:txBody>
      <dsp:txXfrm>
        <a:off x="5447103" y="320007"/>
        <a:ext cx="2475955" cy="1485573"/>
      </dsp:txXfrm>
    </dsp:sp>
    <dsp:sp modelId="{C72F553D-684F-4A77-A8B9-7C5FACCC139A}">
      <dsp:nvSpPr>
        <dsp:cNvPr id="0" name=""/>
        <dsp:cNvSpPr/>
      </dsp:nvSpPr>
      <dsp:spPr>
        <a:xfrm>
          <a:off x="1361775" y="2053176"/>
          <a:ext cx="2475955" cy="1485573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dirty="0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Datenbank der fakultätseigenen Partneruniversitäten</a:t>
          </a:r>
          <a:endParaRPr lang="en-US" sz="2000" b="0" kern="1200" dirty="0">
            <a:solidFill>
              <a:schemeClr val="bg1"/>
            </a:solidFill>
          </a:endParaRPr>
        </a:p>
      </dsp:txBody>
      <dsp:txXfrm>
        <a:off x="1361775" y="2053176"/>
        <a:ext cx="2475955" cy="1485573"/>
      </dsp:txXfrm>
    </dsp:sp>
    <dsp:sp modelId="{358AB640-7EA7-4734-AB29-0B2728939D92}">
      <dsp:nvSpPr>
        <dsp:cNvPr id="0" name=""/>
        <dsp:cNvSpPr/>
      </dsp:nvSpPr>
      <dsp:spPr>
        <a:xfrm>
          <a:off x="4085327" y="2053176"/>
          <a:ext cx="2475955" cy="1485573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dirty="0">
              <a:solidFill>
                <a:schemeClr val="bg1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Bewerbungsfristen auf einen Blick</a:t>
          </a:r>
          <a:endParaRPr lang="en-US" sz="2000" b="0" kern="1200" dirty="0">
            <a:solidFill>
              <a:schemeClr val="bg1"/>
            </a:solidFill>
          </a:endParaRPr>
        </a:p>
      </dsp:txBody>
      <dsp:txXfrm>
        <a:off x="4085327" y="2053176"/>
        <a:ext cx="2475955" cy="1485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98916-8ED4-42A9-B5DD-9AC023C1D714}">
      <dsp:nvSpPr>
        <dsp:cNvPr id="0" name=""/>
        <dsp:cNvSpPr/>
      </dsp:nvSpPr>
      <dsp:spPr>
        <a:xfrm>
          <a:off x="0" y="283562"/>
          <a:ext cx="7776432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538" tIns="270764" rIns="60353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>
              <a:hlinkClick xmlns:r="http://schemas.openxmlformats.org/officeDocument/2006/relationships" r:id="rId1"/>
            </a:rPr>
            <a:t>www.fim.uni-mannheim.de</a:t>
          </a:r>
          <a:endParaRPr lang="en-US" sz="1300" kern="1200"/>
        </a:p>
      </dsp:txBody>
      <dsp:txXfrm>
        <a:off x="0" y="283562"/>
        <a:ext cx="7776432" cy="552825"/>
      </dsp:txXfrm>
    </dsp:sp>
    <dsp:sp modelId="{AEB6E6C6-3E48-4355-9299-C91ACDFC3150}">
      <dsp:nvSpPr>
        <dsp:cNvPr id="0" name=""/>
        <dsp:cNvSpPr/>
      </dsp:nvSpPr>
      <dsp:spPr>
        <a:xfrm>
          <a:off x="388821" y="91682"/>
          <a:ext cx="54435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51" tIns="0" rIns="20575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Fachschaft FIM</a:t>
          </a:r>
          <a:endParaRPr lang="en-US" sz="1600" b="1" kern="1200" dirty="0"/>
        </a:p>
      </dsp:txBody>
      <dsp:txXfrm>
        <a:off x="407555" y="110416"/>
        <a:ext cx="5406034" cy="346292"/>
      </dsp:txXfrm>
    </dsp:sp>
    <dsp:sp modelId="{E5CDE2C2-ADB1-46DE-8CD9-542676EE9304}">
      <dsp:nvSpPr>
        <dsp:cNvPr id="0" name=""/>
        <dsp:cNvSpPr/>
      </dsp:nvSpPr>
      <dsp:spPr>
        <a:xfrm>
          <a:off x="0" y="1098467"/>
          <a:ext cx="7776432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538" tIns="270764" rIns="60353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>
              <a:hlinkClick xmlns:r="http://schemas.openxmlformats.org/officeDocument/2006/relationships" r:id="rId2"/>
            </a:rPr>
            <a:t>www.wim.uni-mannheim.de</a:t>
          </a:r>
          <a:endParaRPr lang="en-US" sz="1300" kern="1200"/>
        </a:p>
      </dsp:txBody>
      <dsp:txXfrm>
        <a:off x="0" y="1098467"/>
        <a:ext cx="7776432" cy="552825"/>
      </dsp:txXfrm>
    </dsp:sp>
    <dsp:sp modelId="{F4E2753D-4AA2-4A16-9440-6AB751D9F393}">
      <dsp:nvSpPr>
        <dsp:cNvPr id="0" name=""/>
        <dsp:cNvSpPr/>
      </dsp:nvSpPr>
      <dsp:spPr>
        <a:xfrm>
          <a:off x="388821" y="906587"/>
          <a:ext cx="54435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51" tIns="0" rIns="20575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Fakultät WIM</a:t>
          </a:r>
          <a:endParaRPr lang="en-US" sz="1600" b="1" kern="1200" dirty="0"/>
        </a:p>
      </dsp:txBody>
      <dsp:txXfrm>
        <a:off x="407555" y="925321"/>
        <a:ext cx="5406034" cy="346292"/>
      </dsp:txXfrm>
    </dsp:sp>
    <dsp:sp modelId="{28A7D58E-0BCE-4675-AEAA-392EAF51FB3C}">
      <dsp:nvSpPr>
        <dsp:cNvPr id="0" name=""/>
        <dsp:cNvSpPr/>
      </dsp:nvSpPr>
      <dsp:spPr>
        <a:xfrm>
          <a:off x="0" y="1913372"/>
          <a:ext cx="7776432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538" tIns="270764" rIns="60353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>
              <a:hlinkClick xmlns:r="http://schemas.openxmlformats.org/officeDocument/2006/relationships" r:id="rId3"/>
            </a:rPr>
            <a:t>www.uni-mannheim.de/studienbueros</a:t>
          </a:r>
          <a:endParaRPr lang="en-US" sz="1300" kern="1200"/>
        </a:p>
      </dsp:txBody>
      <dsp:txXfrm>
        <a:off x="0" y="1913372"/>
        <a:ext cx="7776432" cy="552825"/>
      </dsp:txXfrm>
    </dsp:sp>
    <dsp:sp modelId="{08F9403D-B6AE-4EF2-9BDE-695DD027749A}">
      <dsp:nvSpPr>
        <dsp:cNvPr id="0" name=""/>
        <dsp:cNvSpPr/>
      </dsp:nvSpPr>
      <dsp:spPr>
        <a:xfrm>
          <a:off x="388821" y="1721492"/>
          <a:ext cx="54435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51" tIns="0" rIns="20575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Studienbüros</a:t>
          </a:r>
          <a:endParaRPr lang="en-US" sz="1600" b="1" kern="1200" dirty="0"/>
        </a:p>
      </dsp:txBody>
      <dsp:txXfrm>
        <a:off x="407555" y="1740226"/>
        <a:ext cx="5406034" cy="346292"/>
      </dsp:txXfrm>
    </dsp:sp>
    <dsp:sp modelId="{9E8BBA8A-5233-4B16-9DFB-2DDC5AF40E77}">
      <dsp:nvSpPr>
        <dsp:cNvPr id="0" name=""/>
        <dsp:cNvSpPr/>
      </dsp:nvSpPr>
      <dsp:spPr>
        <a:xfrm>
          <a:off x="0" y="2728277"/>
          <a:ext cx="7776432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538" tIns="270764" rIns="60353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>
              <a:hlinkClick xmlns:r="http://schemas.openxmlformats.org/officeDocument/2006/relationships" r:id="rId4"/>
            </a:rPr>
            <a:t>www.portal2.uni-mannheim.de</a:t>
          </a:r>
          <a:endParaRPr lang="en-US" sz="1300" kern="1200"/>
        </a:p>
      </dsp:txBody>
      <dsp:txXfrm>
        <a:off x="0" y="2728277"/>
        <a:ext cx="7776432" cy="552825"/>
      </dsp:txXfrm>
    </dsp:sp>
    <dsp:sp modelId="{36E9DABE-0136-4F00-B986-A4E6D83AE5DE}">
      <dsp:nvSpPr>
        <dsp:cNvPr id="0" name=""/>
        <dsp:cNvSpPr/>
      </dsp:nvSpPr>
      <dsp:spPr>
        <a:xfrm>
          <a:off x="388821" y="2536397"/>
          <a:ext cx="54435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51" tIns="0" rIns="20575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Portal²</a:t>
          </a:r>
          <a:endParaRPr lang="en-US" sz="1600" b="1" kern="1200" dirty="0"/>
        </a:p>
      </dsp:txBody>
      <dsp:txXfrm>
        <a:off x="407555" y="2555131"/>
        <a:ext cx="5406034" cy="346292"/>
      </dsp:txXfrm>
    </dsp:sp>
    <dsp:sp modelId="{FBF6AE71-B97A-4ED2-B762-DED6DAF7F3F8}">
      <dsp:nvSpPr>
        <dsp:cNvPr id="0" name=""/>
        <dsp:cNvSpPr/>
      </dsp:nvSpPr>
      <dsp:spPr>
        <a:xfrm>
          <a:off x="0" y="3543182"/>
          <a:ext cx="7776432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538" tIns="270764" rIns="60353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>
              <a:hlinkClick xmlns:r="http://schemas.openxmlformats.org/officeDocument/2006/relationships" r:id="rId5"/>
            </a:rPr>
            <a:t>www.ilias.uni-mannheim.de</a:t>
          </a:r>
          <a:r>
            <a:rPr lang="de-DE" sz="1300" kern="1200"/>
            <a:t>  </a:t>
          </a:r>
          <a:endParaRPr lang="en-US" sz="1300" kern="1200"/>
        </a:p>
      </dsp:txBody>
      <dsp:txXfrm>
        <a:off x="0" y="3543182"/>
        <a:ext cx="7776432" cy="552825"/>
      </dsp:txXfrm>
    </dsp:sp>
    <dsp:sp modelId="{C3CEEA17-CAD2-47F8-B02F-36E71D2AFC97}">
      <dsp:nvSpPr>
        <dsp:cNvPr id="0" name=""/>
        <dsp:cNvSpPr/>
      </dsp:nvSpPr>
      <dsp:spPr>
        <a:xfrm>
          <a:off x="388821" y="3351302"/>
          <a:ext cx="54435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51" tIns="0" rIns="20575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ILIAS</a:t>
          </a:r>
          <a:endParaRPr lang="en-US" sz="1600" b="1" kern="1200" dirty="0"/>
        </a:p>
      </dsp:txBody>
      <dsp:txXfrm>
        <a:off x="407555" y="3370036"/>
        <a:ext cx="5406034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EC14F-E4E7-456D-A9F6-82BFD56EE61C}" type="datetimeFigureOut">
              <a:rPr lang="de-DE" smtClean="0"/>
              <a:t>02.09.2025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DAAC6-5236-48B2-B066-269B54B2D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69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Aktualisierte Version kommt im Laufe der Woche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DAAC6-5236-48B2-B066-269B54B2D25E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941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25269" y="2676271"/>
            <a:ext cx="609346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3FE8F-5E48-4BD3-B629-6AEB16458977}" type="datetime1">
              <a:rPr lang="en-US" smtClean="0"/>
              <a:t>9/2/2025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Beliebige Inhalte (1:1) mit Überschrift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000" y="1983600"/>
            <a:ext cx="38124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4000" y="2348556"/>
            <a:ext cx="38124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983600"/>
            <a:ext cx="38124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48556"/>
            <a:ext cx="38124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1351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000" y="1983600"/>
            <a:ext cx="38124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4647600" y="1983600"/>
            <a:ext cx="38124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87573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asymmetr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000" y="1983600"/>
            <a:ext cx="54792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6357600" y="1983600"/>
            <a:ext cx="20952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5960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(Schlo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479200" cy="468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000" y="1051200"/>
            <a:ext cx="54792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30.08.2023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Elena </a:t>
            </a:r>
            <a:r>
              <a:rPr lang="de-DE" dirty="0" err="1"/>
              <a:t>Boldin</a:t>
            </a:r>
            <a:r>
              <a:rPr lang="de-DE" dirty="0"/>
              <a:t> I </a:t>
            </a:r>
            <a:r>
              <a:rPr lang="de-DE" dirty="0" err="1"/>
              <a:t>Studiengangsmanagerin</a:t>
            </a:r>
            <a:r>
              <a:rPr lang="de-DE" dirty="0"/>
              <a:t>/Fachstudienberatung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25698"/>
          <a:stretch/>
        </p:blipFill>
        <p:spPr>
          <a:xfrm>
            <a:off x="0" y="2058943"/>
            <a:ext cx="9144000" cy="3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8158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 belieb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30.08.2023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Elena </a:t>
            </a:r>
            <a:r>
              <a:rPr lang="de-DE" dirty="0" err="1"/>
              <a:t>Boldin</a:t>
            </a:r>
            <a:r>
              <a:rPr lang="de-DE" dirty="0"/>
              <a:t> I </a:t>
            </a:r>
            <a:r>
              <a:rPr lang="de-DE" dirty="0" err="1"/>
              <a:t>Studiengangsmanagerin</a:t>
            </a:r>
            <a:r>
              <a:rPr lang="de-DE" dirty="0"/>
              <a:t>/Fachstudienberatung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8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individue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479200" cy="468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000" y="1051200"/>
            <a:ext cx="54792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30.08.2023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Elena </a:t>
            </a:r>
            <a:r>
              <a:rPr lang="de-DE" dirty="0" err="1"/>
              <a:t>Boldin</a:t>
            </a:r>
            <a:r>
              <a:rPr lang="de-DE" dirty="0"/>
              <a:t> I </a:t>
            </a:r>
            <a:r>
              <a:rPr lang="de-DE" dirty="0" err="1"/>
              <a:t>Studiengangsmanagerin</a:t>
            </a:r>
            <a:r>
              <a:rPr lang="de-DE" dirty="0"/>
              <a:t>/Fachstudienberatung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2"/>
          <p:cNvSpPr>
            <a:spLocks noGrp="1"/>
          </p:cNvSpPr>
          <p:nvPr>
            <p:ph type="pic" idx="13"/>
          </p:nvPr>
        </p:nvSpPr>
        <p:spPr>
          <a:xfrm>
            <a:off x="684000" y="2059200"/>
            <a:ext cx="7776000" cy="376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018189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/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712584"/>
            <a:ext cx="7772400" cy="46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569060"/>
            <a:ext cx="6400800" cy="396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30.08.2023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Elena Boldin I Studiengangsmanagerin/Fachstudienberatung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363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Beliebige Inhalte (1:1) mit Überschrift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000" y="1983600"/>
            <a:ext cx="38124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4000" y="2348556"/>
            <a:ext cx="38124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983600"/>
            <a:ext cx="38124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48556"/>
            <a:ext cx="38124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30.08.2023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Elena Boldin I Studiengangsmanagerin/Fachstudienberatung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001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000" y="1983600"/>
            <a:ext cx="38124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30.08.2023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Elena Boldin I Studiengangsmanagerin/Fachstudienberatung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4647600" y="1983600"/>
            <a:ext cx="38124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025811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asymmetr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000" y="1983600"/>
            <a:ext cx="54792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30.08.2023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Elena </a:t>
            </a:r>
            <a:r>
              <a:rPr lang="de-DE" dirty="0" err="1"/>
              <a:t>Boldin</a:t>
            </a:r>
            <a:r>
              <a:rPr lang="de-DE" dirty="0"/>
              <a:t> I </a:t>
            </a:r>
            <a:r>
              <a:rPr lang="de-DE" dirty="0" err="1"/>
              <a:t>Studiengangsmanagerin</a:t>
            </a:r>
            <a:r>
              <a:rPr lang="de-DE" dirty="0"/>
              <a:t>/Fachstudienberatung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6357600" y="1983600"/>
            <a:ext cx="20952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06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CE412-16B7-405E-AC6F-FA27E5911131}" type="datetime1">
              <a:rPr lang="en-US" smtClean="0"/>
              <a:t>9/2/2025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71042" y="508757"/>
            <a:ext cx="7446652" cy="514905"/>
          </a:xfrm>
        </p:spPr>
        <p:txBody>
          <a:bodyPr>
            <a:noAutofit/>
          </a:bodyPr>
          <a:lstStyle>
            <a:lvl1pPr>
              <a:defRPr sz="3000" b="0">
                <a:latin typeface="Malgun Gothic Semilight"/>
                <a:ea typeface="Malgun Gothic Semilight"/>
                <a:cs typeface="Malgun Gothic Semilight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960801" y="6356350"/>
            <a:ext cx="3086100" cy="324000"/>
          </a:xfrm>
        </p:spPr>
        <p:txBody>
          <a:bodyPr/>
          <a:lstStyle/>
          <a:p>
            <a:pPr>
              <a:defRPr/>
            </a:pPr>
            <a:r>
              <a:rPr lang="de-DE"/>
              <a:t>Titel des Events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02061" y="6356350"/>
            <a:ext cx="515633" cy="324000"/>
          </a:xfrm>
        </p:spPr>
        <p:txBody>
          <a:bodyPr/>
          <a:lstStyle/>
          <a:p>
            <a:pPr>
              <a:defRPr/>
            </a:pPr>
            <a:fld id="{19423B6E-3CC0-49B8-92D8-50F815239910}" type="slidenum">
              <a:rPr lang="en-US"/>
              <a:t>‹Nr.›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71040" y="1112801"/>
            <a:ext cx="7446653" cy="468312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t>Subtitle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4381" y="1520825"/>
            <a:ext cx="7453312" cy="435610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de-DE"/>
              <a:t>Text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71039" y="6356350"/>
            <a:ext cx="534600" cy="324000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 bwMode="auto">
          <a:xfrm>
            <a:off x="771039" y="6188424"/>
            <a:ext cx="744665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8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7E4BF-6394-4272-A2B5-2AD2CF08715F}" type="datetime1">
              <a:rPr lang="en-US" smtClean="0"/>
              <a:t>9/2/2025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ED158-934B-4ABD-B1CE-101B4C1E9D4E}" type="datetime1">
              <a:rPr lang="en-US" smtClean="0"/>
              <a:t>9/2/2025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B0127-2957-4C04-A573-A4E7433027E9}" type="datetime1">
              <a:rPr lang="en-US" smtClean="0"/>
              <a:t>9/2/2025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(Schlo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479200" cy="468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000" y="1051200"/>
            <a:ext cx="54792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25698"/>
          <a:stretch/>
        </p:blipFill>
        <p:spPr>
          <a:xfrm>
            <a:off x="0" y="2058943"/>
            <a:ext cx="9144000" cy="3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4344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 belieb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38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individue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479200" cy="468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000" y="1051200"/>
            <a:ext cx="54792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2"/>
          <p:cNvSpPr>
            <a:spLocks noGrp="1"/>
          </p:cNvSpPr>
          <p:nvPr>
            <p:ph type="pic" idx="13"/>
          </p:nvPr>
        </p:nvSpPr>
        <p:spPr>
          <a:xfrm>
            <a:off x="684000" y="2059200"/>
            <a:ext cx="7776000" cy="376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43374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/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712584"/>
            <a:ext cx="7772400" cy="46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569060"/>
            <a:ext cx="6400800" cy="396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87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98207" y="526351"/>
            <a:ext cx="1652372" cy="5395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1271" y="547878"/>
            <a:ext cx="7801457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7862" y="1976501"/>
            <a:ext cx="7795259" cy="2506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429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245F6-448F-4986-A492-19A9023D1F59}" type="datetime1">
              <a:rPr lang="en-US" smtClean="0"/>
              <a:t>9/2/2025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68334" y="6152184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4000" y="584684"/>
            <a:ext cx="5479200" cy="1141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000" y="1982490"/>
            <a:ext cx="7776000" cy="383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3568" y="6386400"/>
            <a:ext cx="2133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de-DE"/>
              <a:t>19.12.2017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4000" y="6134400"/>
            <a:ext cx="2895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de-DE"/>
              <a:t>Beispiel-Fußzeile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05972" y="6134400"/>
            <a:ext cx="105446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rgbClr val="003056"/>
                </a:solidFill>
              </a:defRPr>
            </a:lvl1pPr>
          </a:lstStyle>
          <a:p>
            <a:fld id="{FC0CC166-4E39-43B8-AB91-BDD1C4C9E224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000" y="352800"/>
            <a:ext cx="2092852" cy="9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9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 baseline="0">
          <a:solidFill>
            <a:srgbClr val="00305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305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30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30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0030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0030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4000" y="584684"/>
            <a:ext cx="5479200" cy="1141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000" y="1982490"/>
            <a:ext cx="7776000" cy="383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3568" y="6386400"/>
            <a:ext cx="2133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de-DE"/>
              <a:t>30.08.2023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4000" y="6134400"/>
            <a:ext cx="2895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de-DE"/>
              <a:t>Elena Boldin I Studiengangsmanagerin/Fachstudienberatung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05972" y="6134400"/>
            <a:ext cx="105446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rgbClr val="003056"/>
                </a:solidFill>
              </a:defRPr>
            </a:lvl1pPr>
          </a:lstStyle>
          <a:p>
            <a:fld id="{FC0CC166-4E39-43B8-AB91-BDD1C4C9E224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000" y="352800"/>
            <a:ext cx="2092852" cy="9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8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000" b="1" kern="1200" baseline="0">
          <a:solidFill>
            <a:srgbClr val="00305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305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30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30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0030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0030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mannheim.de/studium/im-studium/pruefungen/pruefungsordnungen/masterpruefungsordnunge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mannheim.de/it/anleitungen/portal2/studierende/pruefungsanmeldung-und-leistungen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uni-mannheim.de/it/anleitungen/ecum/#c13791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kennung@mail.uni-mannheim.de" TargetMode="External"/><Relationship Id="rId2" Type="http://schemas.openxmlformats.org/officeDocument/2006/relationships/hyperlink" Target="https://students.webmail.uni-mannheim.d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oth@wim.uni-mannheim.de" TargetMode="External"/><Relationship Id="rId2" Type="http://schemas.openxmlformats.org/officeDocument/2006/relationships/hyperlink" Target="mailto:juric@wim.uni-mannheim.de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bib.uni-mannheim.de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-mannheim.de/studium/von-mannheim-ins-ausland/austauschstudium/nach-der-zusage/kurswahl-und-anerkennung/" TargetMode="External"/><Relationship Id="rId3" Type="http://schemas.openxmlformats.org/officeDocument/2006/relationships/hyperlink" Target="https://www.uni-mannheim.de/studium/von-mannheim-ins-ausland/austauschstudium/partneruniversitaeten/" TargetMode="External"/><Relationship Id="rId7" Type="http://schemas.openxmlformats.org/officeDocument/2006/relationships/hyperlink" Target="https://www.uni-mannheim.de/studium/von-mannheim-ins-ausland/austauschstudium/sprachnachweise/" TargetMode="External"/><Relationship Id="rId2" Type="http://schemas.openxmlformats.org/officeDocument/2006/relationships/hyperlink" Target="https://www.uni-mannheim.de/studium/von-mannheim-ins-ausland/austauschstudium/einfuehrungsveranstaltungen-auslandsstudiu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i-mannheim.de/studium/von-mannheim-ins-ausland/austauschstudium/bewerbung/" TargetMode="External"/><Relationship Id="rId5" Type="http://schemas.openxmlformats.org/officeDocument/2006/relationships/hyperlink" Target="https://www.uni-mannheim.de/studium/von-mannheim-ins-ausland/austauschstudium/finanzierung/" TargetMode="External"/><Relationship Id="rId4" Type="http://schemas.openxmlformats.org/officeDocument/2006/relationships/hyperlink" Target="https://www.uni-mannheim.de/studium/von-mannheim-ins-ausland/austauschstudium/bewerbung/#c52196" TargetMode="External"/><Relationship Id="rId9" Type="http://schemas.openxmlformats.org/officeDocument/2006/relationships/hyperlink" Target="https://www.uni-mannheim.de/studium/von-mannheim-ins-ausland/austauschstudium/nach-der-zusage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mannheim.de/studium/von-mannheim-ins-ausland/austauschstudium/vor-der-bewerbung/#c5187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yoefler@mail.uni-mannheim.de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wim.uni-mannheim.de/studium/studienorganisation/m-sc-wirtschaftsmathematik-ab-hws-2025/#c42521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2.uni-mannheim.d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58923"/>
            <a:ext cx="9143999" cy="37627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083050" cy="1301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Einführungsveranstaltung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dirty="0">
                <a:latin typeface="Calibri"/>
                <a:cs typeface="Calibri"/>
              </a:rPr>
              <a:t>M.Sc.</a:t>
            </a:r>
            <a:r>
              <a:rPr sz="2400" b="0" spc="-40" dirty="0">
                <a:latin typeface="Calibri"/>
                <a:cs typeface="Calibri"/>
              </a:rPr>
              <a:t> </a:t>
            </a:r>
            <a:r>
              <a:rPr sz="2400" b="0" spc="-5" dirty="0">
                <a:latin typeface="Calibri"/>
                <a:cs typeface="Calibri"/>
              </a:rPr>
              <a:t>Wirtschaftsmathematik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0" dirty="0">
                <a:latin typeface="Calibri"/>
                <a:cs typeface="Calibri"/>
              </a:rPr>
              <a:t>M.Sc.</a:t>
            </a:r>
            <a:r>
              <a:rPr sz="2400" b="0" spc="-50" dirty="0">
                <a:latin typeface="Calibri"/>
                <a:cs typeface="Calibri"/>
              </a:rPr>
              <a:t> </a:t>
            </a:r>
            <a:r>
              <a:rPr sz="2400" b="0" spc="-5" dirty="0">
                <a:latin typeface="Calibri"/>
                <a:cs typeface="Calibri"/>
              </a:rPr>
              <a:t>Mathematik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02.09.2025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5967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Aufbau</a:t>
            </a:r>
            <a:r>
              <a:rPr spc="-25" dirty="0"/>
              <a:t> </a:t>
            </a:r>
            <a:r>
              <a:rPr dirty="0"/>
              <a:t>des</a:t>
            </a:r>
            <a:r>
              <a:rPr spc="-15" dirty="0"/>
              <a:t> </a:t>
            </a:r>
            <a:r>
              <a:rPr dirty="0"/>
              <a:t>Studiums</a:t>
            </a:r>
            <a:r>
              <a:rPr spc="-20" dirty="0"/>
              <a:t> </a:t>
            </a:r>
            <a:r>
              <a:rPr spc="-15" dirty="0"/>
              <a:t>Master </a:t>
            </a:r>
            <a:r>
              <a:rPr spc="-665" dirty="0"/>
              <a:t> </a:t>
            </a:r>
            <a:r>
              <a:rPr spc="-5" dirty="0"/>
              <a:t>Mathematik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02.09.2025</a:t>
            </a:r>
            <a:endParaRPr lang="de-DE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877691"/>
            <a:ext cx="7473315" cy="258635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Prüfungsleistungen</a:t>
            </a:r>
            <a:r>
              <a:rPr sz="24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im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Umfang von</a:t>
            </a:r>
            <a:r>
              <a:rPr sz="2400" spc="-5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2F55"/>
                </a:solidFill>
                <a:latin typeface="Calibri"/>
                <a:cs typeface="Calibri"/>
              </a:rPr>
              <a:t>120-127</a:t>
            </a:r>
            <a:r>
              <a:rPr sz="2400" b="1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2F55"/>
                </a:solidFill>
                <a:latin typeface="Calibri"/>
                <a:cs typeface="Calibri"/>
              </a:rPr>
              <a:t>ECTS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,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davon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Reine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Mathematik:</a:t>
            </a:r>
            <a:r>
              <a:rPr sz="2400" spc="-5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16-32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ECTS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Angewandte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Mathematik:</a:t>
            </a:r>
            <a:r>
              <a:rPr sz="2400" spc="-5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1</a:t>
            </a:r>
            <a:r>
              <a:rPr lang="de-DE" sz="2400" spc="-5" dirty="0">
                <a:solidFill>
                  <a:srgbClr val="002F55"/>
                </a:solidFill>
                <a:latin typeface="Calibri"/>
                <a:cs typeface="Calibri"/>
              </a:rPr>
              <a:t>2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-</a:t>
            </a:r>
            <a:r>
              <a:rPr lang="de-DE" sz="2400" spc="-5" dirty="0">
                <a:solidFill>
                  <a:srgbClr val="002F55"/>
                </a:solidFill>
                <a:latin typeface="Calibri"/>
                <a:cs typeface="Calibri"/>
              </a:rPr>
              <a:t>3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8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ECTS</a:t>
            </a:r>
            <a:endParaRPr sz="2400" dirty="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Spezialisierungskurse: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Wahlprüfungen</a:t>
            </a:r>
            <a:r>
              <a:rPr sz="2400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von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 err="1">
                <a:solidFill>
                  <a:srgbClr val="002F55"/>
                </a:solidFill>
                <a:latin typeface="Calibri"/>
                <a:cs typeface="Calibri"/>
              </a:rPr>
              <a:t>mindestens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lang="de-DE" sz="2400" dirty="0">
                <a:solidFill>
                  <a:srgbClr val="002F55"/>
                </a:solidFill>
                <a:latin typeface="Calibri"/>
                <a:cs typeface="Calibri"/>
              </a:rPr>
              <a:t>1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2 </a:t>
            </a:r>
            <a:r>
              <a:rPr sz="2400" spc="-5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ECTS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und</a:t>
            </a:r>
            <a:r>
              <a:rPr sz="24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2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Seminare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von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 insgesamt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8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 ECTS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Masterarbeit:</a:t>
            </a:r>
            <a:r>
              <a:rPr sz="2400" spc="-5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30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ECTS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3091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Studium</a:t>
            </a:r>
            <a:r>
              <a:rPr spc="-40" dirty="0"/>
              <a:t> </a:t>
            </a:r>
            <a:r>
              <a:rPr dirty="0"/>
              <a:t>-</a:t>
            </a:r>
            <a:r>
              <a:rPr spc="-35" dirty="0"/>
              <a:t> </a:t>
            </a:r>
            <a:r>
              <a:rPr spc="-10" dirty="0"/>
              <a:t>Ansprechpartner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02.09.2025</a:t>
            </a:r>
            <a:endParaRPr lang="de-DE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981864"/>
              </p:ext>
            </p:extLst>
          </p:nvPr>
        </p:nvGraphicFramePr>
        <p:xfrm>
          <a:off x="677862" y="1976501"/>
          <a:ext cx="7776208" cy="24942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8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Fachbereich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Professoren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Algebra,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Spieltheorie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Hertling,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DE" sz="1800" spc="5" dirty="0">
                          <a:latin typeface="Calibri"/>
                          <a:cs typeface="Calibri"/>
                        </a:rPr>
                        <a:t>Reichelt,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Seiler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Analysis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M.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Schmidt,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Chen</a:t>
                      </a:r>
                      <a:r>
                        <a:rPr lang="de-DE" sz="1800" spc="-5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de-DE" sz="1800" spc="-5" dirty="0" err="1">
                          <a:latin typeface="Calibri"/>
                          <a:cs typeface="Calibri"/>
                        </a:rPr>
                        <a:t>Parczewski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952">
                <a:tc>
                  <a:txBody>
                    <a:bodyPr/>
                    <a:lstStyle/>
                    <a:p>
                      <a:pPr marL="91440" marR="9105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Scientific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Computing, Numerik,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Optimierung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Göttlich, </a:t>
                      </a:r>
                      <a:r>
                        <a:rPr sz="1800" spc="-5" dirty="0" err="1">
                          <a:latin typeface="Calibri"/>
                          <a:cs typeface="Calibri"/>
                        </a:rPr>
                        <a:t>Neuenkirch</a:t>
                      </a:r>
                      <a:r>
                        <a:rPr lang="de-DE" sz="1800" spc="-5" dirty="0">
                          <a:latin typeface="Calibri"/>
                          <a:cs typeface="Calibri"/>
                        </a:rPr>
                        <a:t>, Staudigl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6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Finanz-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Versicherungsmathematik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Prömel,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K.D.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Schmidt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Stochastik,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Statistik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Schlather,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Döring,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Slowik,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Prömel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27679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Prüfungsordnung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02.09.2025</a:t>
            </a:r>
            <a:endParaRPr lang="de-DE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877691"/>
            <a:ext cx="7882890" cy="245554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Regelt</a:t>
            </a:r>
            <a:r>
              <a:rPr sz="2400" spc="-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den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Ablauf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des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Studiums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Enthält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z.B.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Informationen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zu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den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während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des</a:t>
            </a:r>
            <a:r>
              <a:rPr sz="24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Studiums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zu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erbringenden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Leistungen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Hilft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bei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Erstellung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des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Stundenplans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  <a:hlinkClick r:id="rId2"/>
              </a:rPr>
              <a:t>Zum</a:t>
            </a:r>
            <a:r>
              <a:rPr sz="2400" spc="5" dirty="0">
                <a:solidFill>
                  <a:srgbClr val="002F55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  <a:hlinkClick r:id="rId2"/>
              </a:rPr>
              <a:t>Herunterladen</a:t>
            </a:r>
            <a:r>
              <a:rPr sz="2400" spc="2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0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https://www.uni-mannheim.de/studium/im-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5"/>
              </a:spcBef>
            </a:pPr>
            <a:r>
              <a:rPr sz="20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studium/pruefungen/pruefungsordnungen/masterpruefungsordnungen/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38569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Prüfungen</a:t>
            </a:r>
            <a:r>
              <a:rPr spc="-40" dirty="0"/>
              <a:t> </a:t>
            </a:r>
            <a:r>
              <a:rPr dirty="0"/>
              <a:t>–</a:t>
            </a:r>
            <a:r>
              <a:rPr spc="-45" dirty="0"/>
              <a:t> </a:t>
            </a:r>
            <a:r>
              <a:rPr spc="-5" dirty="0"/>
              <a:t>Anmeldung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02.09.2025</a:t>
            </a:r>
            <a:endParaRPr lang="de-DE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1676400"/>
            <a:ext cx="8991600" cy="40395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169795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Klausuranmeldung </a:t>
            </a:r>
            <a:r>
              <a:rPr sz="2400" spc="-15" dirty="0">
                <a:latin typeface="Calibri"/>
                <a:cs typeface="Calibri"/>
              </a:rPr>
              <a:t>erfolgt </a:t>
            </a:r>
            <a:r>
              <a:rPr sz="2400" spc="-5" dirty="0">
                <a:latin typeface="Calibri"/>
                <a:cs typeface="Calibri"/>
              </a:rPr>
              <a:t>online über das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Studierendenportal</a:t>
            </a:r>
            <a:r>
              <a:rPr lang="de-DE" sz="2400" spc="-10" dirty="0">
                <a:latin typeface="Calibri"/>
                <a:cs typeface="Calibri"/>
              </a:rPr>
              <a:t>/</a:t>
            </a:r>
            <a:r>
              <a:rPr lang="de-DE" sz="2400" i="1" dirty="0"/>
              <a:t>Mein Studium &gt; Studien­planer</a:t>
            </a:r>
          </a:p>
          <a:p>
            <a:pPr marL="355600" marR="2169795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de-DE" sz="2400" dirty="0"/>
              <a:t>Einleitung </a:t>
            </a:r>
            <a:r>
              <a:rPr lang="de-DE" sz="2400" dirty="0">
                <a:solidFill>
                  <a:srgbClr val="0000FF"/>
                </a:solidFill>
                <a:hlinkClick r:id="rId2"/>
              </a:rPr>
              <a:t>auf den Seiten der UNIT</a:t>
            </a:r>
            <a:endParaRPr lang="de-DE" sz="2400" dirty="0">
              <a:solidFill>
                <a:srgbClr val="0000FF"/>
              </a:solidFill>
            </a:endParaRPr>
          </a:p>
          <a:p>
            <a:pPr marL="355600" marR="2169795" indent="-343535"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de-DE" sz="2400" dirty="0">
                <a:latin typeface="Calibri"/>
                <a:cs typeface="Calibri"/>
              </a:rPr>
              <a:t>Nach Anmeldeschluss: Nachmeldung/Ummeldung - </a:t>
            </a:r>
            <a:r>
              <a:rPr lang="de-DE" sz="2400" dirty="0"/>
              <a:t>bis drei Tage vor dem Prüfungs­termin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 err="1">
                <a:latin typeface="Calibri"/>
                <a:cs typeface="Calibri"/>
              </a:rPr>
              <a:t>Anmeldezeitraum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lang="de-DE" sz="2400" spc="-10" dirty="0">
                <a:latin typeface="Calibri"/>
                <a:cs typeface="Calibri"/>
              </a:rPr>
              <a:t>  17.09.25-01.10.25 (</a:t>
            </a:r>
            <a:r>
              <a:rPr lang="de-DE" sz="2400" spc="-10" dirty="0" err="1">
                <a:latin typeface="Calibri"/>
                <a:cs typeface="Calibri"/>
              </a:rPr>
              <a:t>Vorg</a:t>
            </a:r>
            <a:r>
              <a:rPr lang="de-DE" sz="2400" spc="-10" dirty="0">
                <a:latin typeface="Calibri"/>
                <a:cs typeface="Calibri"/>
              </a:rPr>
              <a:t>. Anmeldezeitraum)</a:t>
            </a:r>
            <a:endParaRPr lang="de-DE" sz="2400" spc="-45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580"/>
              </a:spcBef>
              <a:tabLst>
                <a:tab pos="355600" algn="l"/>
                <a:tab pos="356235" algn="l"/>
              </a:tabLst>
            </a:pPr>
            <a:r>
              <a:rPr lang="de-DE" sz="2400" spc="-45" dirty="0">
                <a:latin typeface="Calibri"/>
                <a:cs typeface="Calibri"/>
              </a:rPr>
              <a:t>					</a:t>
            </a:r>
            <a:r>
              <a:rPr lang="de-DE" sz="2400" spc="-15" dirty="0">
                <a:latin typeface="Calibri"/>
                <a:cs typeface="Calibri"/>
              </a:rPr>
              <a:t>20.10.25-03.11.25 (Allg. Anmeldezeitraum)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 err="1">
                <a:latin typeface="Calibri"/>
                <a:cs typeface="Calibri"/>
              </a:rPr>
              <a:t>Klausurzulassung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kann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(v.a.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Mathefächern) </a:t>
            </a:r>
            <a:r>
              <a:rPr sz="2400" dirty="0">
                <a:latin typeface="Calibri"/>
                <a:cs typeface="Calibri"/>
              </a:rPr>
              <a:t>abhängig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sein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von </a:t>
            </a:r>
            <a:r>
              <a:rPr sz="2400" spc="-10" dirty="0">
                <a:latin typeface="Calibri"/>
                <a:cs typeface="Calibri"/>
              </a:rPr>
              <a:t>Punktzahl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auf </a:t>
            </a:r>
            <a:r>
              <a:rPr sz="2400" spc="-10" dirty="0">
                <a:latin typeface="Calibri"/>
                <a:cs typeface="Calibri"/>
              </a:rPr>
              <a:t>Übungsblättern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Zwischenklausur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2773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Prüfungen</a:t>
            </a:r>
            <a:r>
              <a:rPr spc="-15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10" dirty="0"/>
              <a:t>nicht</a:t>
            </a:r>
            <a:r>
              <a:rPr spc="-20" dirty="0"/>
              <a:t> antreten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02.09.2025</a:t>
            </a:r>
            <a:endParaRPr lang="de-DE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950465"/>
            <a:ext cx="7780020" cy="2675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3434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(folgenloser)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Rücktritt</a:t>
            </a:r>
            <a:r>
              <a:rPr sz="2400" spc="-4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von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der Prüfung: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 bis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zwei </a:t>
            </a:r>
            <a:r>
              <a:rPr sz="2400" spc="-60" dirty="0">
                <a:solidFill>
                  <a:srgbClr val="002F55"/>
                </a:solidFill>
                <a:latin typeface="Calibri"/>
                <a:cs typeface="Calibri"/>
              </a:rPr>
              <a:t>Tage</a:t>
            </a:r>
            <a:r>
              <a:rPr sz="2400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vor </a:t>
            </a:r>
            <a:r>
              <a:rPr sz="2400" spc="-5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Prüfungstermin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Krankheit</a:t>
            </a:r>
            <a:endParaRPr sz="2400" dirty="0">
              <a:latin typeface="Calibri"/>
              <a:cs typeface="Calibri"/>
            </a:endParaRPr>
          </a:p>
          <a:p>
            <a:pPr marL="756285" marR="661035" lvl="1" indent="-287020">
              <a:lnSpc>
                <a:spcPct val="100000"/>
              </a:lnSpc>
              <a:spcBef>
                <a:spcPts val="505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Ärztliches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2F55"/>
                </a:solidFill>
                <a:latin typeface="Calibri"/>
                <a:cs typeface="Calibri"/>
              </a:rPr>
              <a:t>Attest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und</a:t>
            </a:r>
            <a:r>
              <a:rPr sz="20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ausgefülltes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Attestformular</a:t>
            </a:r>
            <a:r>
              <a:rPr sz="2000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spätestens</a:t>
            </a:r>
            <a:r>
              <a:rPr sz="2000" spc="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3 </a:t>
            </a:r>
            <a:r>
              <a:rPr sz="2000" spc="-4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Werktage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nach</a:t>
            </a:r>
            <a:r>
              <a:rPr sz="20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der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Prüfung</a:t>
            </a:r>
            <a:endParaRPr sz="20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Per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Post,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 am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Express-Schalter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oder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beim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Studienbüro</a:t>
            </a:r>
            <a:r>
              <a:rPr sz="20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I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(L1)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abgeben</a:t>
            </a:r>
            <a:endParaRPr sz="20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Verspätet</a:t>
            </a:r>
            <a:r>
              <a:rPr sz="2400" spc="-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oder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kein 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Attest</a:t>
            </a:r>
            <a:r>
              <a:rPr sz="2400" spc="-4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Wingdings"/>
                <a:cs typeface="Wingdings"/>
              </a:rPr>
              <a:t></a:t>
            </a:r>
            <a:r>
              <a:rPr sz="2400" spc="-75" dirty="0">
                <a:solidFill>
                  <a:srgbClr val="002F5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5,0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2887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Prüfungen</a:t>
            </a:r>
            <a:r>
              <a:rPr spc="-40" dirty="0"/>
              <a:t> </a:t>
            </a:r>
            <a:r>
              <a:rPr dirty="0"/>
              <a:t>–</a:t>
            </a:r>
            <a:r>
              <a:rPr spc="-35" dirty="0"/>
              <a:t> </a:t>
            </a:r>
            <a:r>
              <a:rPr spc="-5" dirty="0"/>
              <a:t>Wiederholung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02.09.2025</a:t>
            </a:r>
            <a:endParaRPr lang="de-DE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953513"/>
            <a:ext cx="7442834" cy="3654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Jede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Prüfung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kann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genau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einmal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wiederholt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werden,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i.d.R.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direkt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vor </a:t>
            </a:r>
            <a:r>
              <a:rPr sz="2000" spc="-4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der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nächsten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Vorlesungszeit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Ausnahme:</a:t>
            </a:r>
            <a:r>
              <a:rPr sz="2000" spc="-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„Joker“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4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Maximal</a:t>
            </a:r>
            <a:r>
              <a:rPr sz="1800" spc="-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2F55"/>
                </a:solidFill>
                <a:latin typeface="Calibri"/>
                <a:cs typeface="Calibri"/>
              </a:rPr>
              <a:t>zwei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Prüfung</a:t>
            </a:r>
            <a:r>
              <a:rPr sz="18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F55"/>
                </a:solidFill>
                <a:latin typeface="Calibri"/>
                <a:cs typeface="Calibri"/>
              </a:rPr>
              <a:t>kann</a:t>
            </a:r>
            <a:r>
              <a:rPr sz="1800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F55"/>
                </a:solidFill>
                <a:latin typeface="Calibri"/>
                <a:cs typeface="Calibri"/>
              </a:rPr>
              <a:t>ein</a:t>
            </a:r>
            <a:r>
              <a:rPr sz="1800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2F55"/>
                </a:solidFill>
                <a:latin typeface="Calibri"/>
                <a:cs typeface="Calibri"/>
              </a:rPr>
              <a:t>zweites</a:t>
            </a:r>
            <a:r>
              <a:rPr sz="1800" spc="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F55"/>
                </a:solidFill>
                <a:latin typeface="Calibri"/>
                <a:cs typeface="Calibri"/>
              </a:rPr>
              <a:t>Mal</a:t>
            </a:r>
            <a:r>
              <a:rPr sz="18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wiederholt</a:t>
            </a:r>
            <a:r>
              <a:rPr sz="1800" spc="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F55"/>
                </a:solidFill>
                <a:latin typeface="Calibri"/>
                <a:cs typeface="Calibri"/>
              </a:rPr>
              <a:t>werden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800" spc="-15" dirty="0">
                <a:solidFill>
                  <a:srgbClr val="002F55"/>
                </a:solidFill>
                <a:latin typeface="Calibri"/>
                <a:cs typeface="Calibri"/>
              </a:rPr>
              <a:t>Zweite</a:t>
            </a:r>
            <a:r>
              <a:rPr sz="18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Wiederholung</a:t>
            </a:r>
            <a:r>
              <a:rPr sz="1800" spc="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F55"/>
                </a:solidFill>
                <a:latin typeface="Calibri"/>
                <a:cs typeface="Calibri"/>
              </a:rPr>
              <a:t>meistens</a:t>
            </a:r>
            <a:r>
              <a:rPr sz="18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2F55"/>
                </a:solidFill>
                <a:latin typeface="Calibri"/>
                <a:cs typeface="Calibri"/>
              </a:rPr>
              <a:t>erst</a:t>
            </a:r>
            <a:r>
              <a:rPr sz="1800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F55"/>
                </a:solidFill>
                <a:latin typeface="Calibri"/>
                <a:cs typeface="Calibri"/>
              </a:rPr>
              <a:t>ein</a:t>
            </a:r>
            <a:r>
              <a:rPr sz="1800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F55"/>
                </a:solidFill>
                <a:latin typeface="Calibri"/>
                <a:cs typeface="Calibri"/>
              </a:rPr>
              <a:t>Jahr </a:t>
            </a:r>
            <a:r>
              <a:rPr sz="1800" spc="-10" dirty="0">
                <a:solidFill>
                  <a:srgbClr val="002F55"/>
                </a:solidFill>
                <a:latin typeface="Calibri"/>
                <a:cs typeface="Calibri"/>
              </a:rPr>
              <a:t>später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800" spc="-15" dirty="0">
                <a:solidFill>
                  <a:srgbClr val="002F55"/>
                </a:solidFill>
                <a:latin typeface="Calibri"/>
                <a:cs typeface="Calibri"/>
              </a:rPr>
              <a:t>Dritte</a:t>
            </a:r>
            <a:r>
              <a:rPr sz="1800" spc="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Prüfungswiederholung</a:t>
            </a:r>
            <a:r>
              <a:rPr sz="1800" spc="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F55"/>
                </a:solidFill>
                <a:latin typeface="Calibri"/>
                <a:cs typeface="Calibri"/>
              </a:rPr>
              <a:t>nicht</a:t>
            </a:r>
            <a:r>
              <a:rPr sz="18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möglich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2. Wiederholung</a:t>
            </a:r>
            <a:r>
              <a:rPr sz="20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nicht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bestanden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oder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alle</a:t>
            </a:r>
            <a:r>
              <a:rPr sz="20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Joker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verbraucht?</a:t>
            </a:r>
            <a:endParaRPr sz="2000">
              <a:latin typeface="Calibri"/>
              <a:cs typeface="Calibri"/>
            </a:endParaRPr>
          </a:p>
          <a:p>
            <a:pPr marL="756285" marR="1471295" lvl="1" indent="-287020">
              <a:lnSpc>
                <a:spcPct val="100000"/>
              </a:lnSpc>
              <a:spcBef>
                <a:spcPts val="44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800" spc="-10" dirty="0">
                <a:solidFill>
                  <a:srgbClr val="002F55"/>
                </a:solidFill>
                <a:latin typeface="Calibri"/>
                <a:cs typeface="Calibri"/>
              </a:rPr>
              <a:t>Exmatrikulation</a:t>
            </a:r>
            <a:r>
              <a:rPr sz="18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und</a:t>
            </a:r>
            <a:r>
              <a:rPr sz="1800" spc="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2F55"/>
                </a:solidFill>
                <a:latin typeface="Calibri"/>
                <a:cs typeface="Calibri"/>
              </a:rPr>
              <a:t>Verlust</a:t>
            </a:r>
            <a:r>
              <a:rPr sz="18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des</a:t>
            </a:r>
            <a:r>
              <a:rPr sz="18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Prüfungsanspruches</a:t>
            </a:r>
            <a:r>
              <a:rPr sz="18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für </a:t>
            </a:r>
            <a:r>
              <a:rPr sz="1800" spc="-39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Wirtschaftsmathematik</a:t>
            </a:r>
            <a:r>
              <a:rPr sz="18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F55"/>
                </a:solidFill>
                <a:latin typeface="Calibri"/>
                <a:cs typeface="Calibri"/>
              </a:rPr>
              <a:t>an</a:t>
            </a:r>
            <a:r>
              <a:rPr sz="18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allen</a:t>
            </a:r>
            <a:r>
              <a:rPr sz="18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dt.</a:t>
            </a:r>
            <a:r>
              <a:rPr sz="18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2F55"/>
                </a:solidFill>
                <a:latin typeface="Calibri"/>
                <a:cs typeface="Calibri"/>
              </a:rPr>
              <a:t>Universitäten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Bestandene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Prüfungen</a:t>
            </a:r>
            <a:r>
              <a:rPr sz="20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können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nicht</a:t>
            </a:r>
            <a:r>
              <a:rPr sz="2000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wiederholt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werden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30251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Rund</a:t>
            </a:r>
            <a:r>
              <a:rPr spc="-45" dirty="0"/>
              <a:t> </a:t>
            </a:r>
            <a:r>
              <a:rPr dirty="0"/>
              <a:t>ums</a:t>
            </a:r>
            <a:r>
              <a:rPr spc="-35" dirty="0"/>
              <a:t> </a:t>
            </a:r>
            <a:r>
              <a:rPr dirty="0"/>
              <a:t>Studium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02.09.2025</a:t>
            </a:r>
            <a:endParaRPr lang="de-DE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877691"/>
            <a:ext cx="2548255" cy="3132909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Studienjahr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ecUM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de-DE" sz="2400" spc="-10" dirty="0">
                <a:solidFill>
                  <a:srgbClr val="002F55"/>
                </a:solidFill>
                <a:latin typeface="Calibri"/>
                <a:cs typeface="Calibri"/>
              </a:rPr>
              <a:t>(</a:t>
            </a:r>
            <a:r>
              <a:rPr sz="2400" spc="-10" dirty="0" err="1">
                <a:solidFill>
                  <a:srgbClr val="002F55"/>
                </a:solidFill>
                <a:latin typeface="Calibri"/>
                <a:cs typeface="Calibri"/>
              </a:rPr>
              <a:t>Hörsaalpass</a:t>
            </a:r>
            <a:r>
              <a:rPr lang="de-DE" sz="2400" spc="-10" dirty="0">
                <a:solidFill>
                  <a:srgbClr val="002F55"/>
                </a:solidFill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Benutzerkennung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Bibliotheken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Newsletter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Wichtige</a:t>
            </a:r>
            <a:r>
              <a:rPr sz="2400" spc="-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Links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18643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Studien</a:t>
            </a:r>
            <a:r>
              <a:rPr spc="5" dirty="0"/>
              <a:t>j</a:t>
            </a:r>
            <a:r>
              <a:rPr dirty="0"/>
              <a:t>ahr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123" y="1798320"/>
            <a:ext cx="7487411" cy="357530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02.09.2025</a:t>
            </a:r>
            <a:endParaRPr lang="de-DE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96011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</a:t>
            </a:r>
            <a:r>
              <a:rPr spc="10" dirty="0"/>
              <a:t>c</a:t>
            </a:r>
            <a:r>
              <a:rPr dirty="0"/>
              <a:t>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271" y="1950465"/>
            <a:ext cx="4232910" cy="4053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Erhältlich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im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InfoCenter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des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  <a:hlinkClick r:id="rId2"/>
              </a:rPr>
              <a:t>RUM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https://www.uni- </a:t>
            </a:r>
            <a:r>
              <a:rPr sz="2400" spc="-1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mannheim.de/it</a:t>
            </a:r>
            <a:r>
              <a:rPr sz="2400" u="heavy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/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anleitun</a:t>
            </a:r>
            <a:r>
              <a:rPr sz="24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g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en</a:t>
            </a:r>
            <a:r>
              <a:rPr sz="2400" u="heavy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/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e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cum/#c137912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Studentenausweis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Bibliotheksausweis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Bezahlkarte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Zugangsberechtigung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Semesterticket</a:t>
            </a:r>
            <a:endParaRPr sz="24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09"/>
              </a:spcBef>
              <a:tabLst>
                <a:tab pos="756285" algn="l"/>
              </a:tabLst>
            </a:pPr>
            <a:r>
              <a:rPr sz="2000" dirty="0">
                <a:solidFill>
                  <a:srgbClr val="002F55"/>
                </a:solidFill>
                <a:latin typeface="Arial MT"/>
                <a:cs typeface="Arial MT"/>
              </a:rPr>
              <a:t>–	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Abend-</a:t>
            </a:r>
            <a:r>
              <a:rPr sz="2000" spc="-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und</a:t>
            </a:r>
            <a:r>
              <a:rPr sz="20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Wochenendregelung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208986" y="2389588"/>
            <a:ext cx="3422650" cy="2221865"/>
            <a:chOff x="5208986" y="2389588"/>
            <a:chExt cx="3422650" cy="22218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8986" y="2389588"/>
              <a:ext cx="3422232" cy="222131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36869" y="3487673"/>
              <a:ext cx="1511935" cy="300355"/>
            </a:xfrm>
            <a:custGeom>
              <a:avLst/>
              <a:gdLst/>
              <a:ahLst/>
              <a:cxnLst/>
              <a:rect l="l" t="t" r="r" b="b"/>
              <a:pathLst>
                <a:path w="1511934" h="300354">
                  <a:moveTo>
                    <a:pt x="0" y="150113"/>
                  </a:moveTo>
                  <a:lnTo>
                    <a:pt x="30194" y="107963"/>
                  </a:lnTo>
                  <a:lnTo>
                    <a:pt x="81232" y="82335"/>
                  </a:lnTo>
                  <a:lnTo>
                    <a:pt x="154041" y="59270"/>
                  </a:lnTo>
                  <a:lnTo>
                    <a:pt x="197816" y="48857"/>
                  </a:lnTo>
                  <a:lnTo>
                    <a:pt x="246083" y="39273"/>
                  </a:lnTo>
                  <a:lnTo>
                    <a:pt x="298526" y="30581"/>
                  </a:lnTo>
                  <a:lnTo>
                    <a:pt x="354826" y="22845"/>
                  </a:lnTo>
                  <a:lnTo>
                    <a:pt x="414668" y="16126"/>
                  </a:lnTo>
                  <a:lnTo>
                    <a:pt x="477734" y="10488"/>
                  </a:lnTo>
                  <a:lnTo>
                    <a:pt x="543707" y="5993"/>
                  </a:lnTo>
                  <a:lnTo>
                    <a:pt x="612271" y="2705"/>
                  </a:lnTo>
                  <a:lnTo>
                    <a:pt x="683109" y="686"/>
                  </a:lnTo>
                  <a:lnTo>
                    <a:pt x="755903" y="0"/>
                  </a:lnTo>
                  <a:lnTo>
                    <a:pt x="828698" y="686"/>
                  </a:lnTo>
                  <a:lnTo>
                    <a:pt x="899536" y="2705"/>
                  </a:lnTo>
                  <a:lnTo>
                    <a:pt x="968100" y="5993"/>
                  </a:lnTo>
                  <a:lnTo>
                    <a:pt x="1034073" y="10488"/>
                  </a:lnTo>
                  <a:lnTo>
                    <a:pt x="1097139" y="16126"/>
                  </a:lnTo>
                  <a:lnTo>
                    <a:pt x="1156981" y="22845"/>
                  </a:lnTo>
                  <a:lnTo>
                    <a:pt x="1213281" y="30581"/>
                  </a:lnTo>
                  <a:lnTo>
                    <a:pt x="1265724" y="39273"/>
                  </a:lnTo>
                  <a:lnTo>
                    <a:pt x="1313991" y="48857"/>
                  </a:lnTo>
                  <a:lnTo>
                    <a:pt x="1357766" y="59270"/>
                  </a:lnTo>
                  <a:lnTo>
                    <a:pt x="1396733" y="70451"/>
                  </a:lnTo>
                  <a:lnTo>
                    <a:pt x="1458973" y="94860"/>
                  </a:lnTo>
                  <a:lnTo>
                    <a:pt x="1498176" y="121581"/>
                  </a:lnTo>
                  <a:lnTo>
                    <a:pt x="1511807" y="150113"/>
                  </a:lnTo>
                  <a:lnTo>
                    <a:pt x="1508347" y="164574"/>
                  </a:lnTo>
                  <a:lnTo>
                    <a:pt x="1481613" y="192264"/>
                  </a:lnTo>
                  <a:lnTo>
                    <a:pt x="1430575" y="217892"/>
                  </a:lnTo>
                  <a:lnTo>
                    <a:pt x="1357766" y="240957"/>
                  </a:lnTo>
                  <a:lnTo>
                    <a:pt x="1313991" y="251370"/>
                  </a:lnTo>
                  <a:lnTo>
                    <a:pt x="1265724" y="260954"/>
                  </a:lnTo>
                  <a:lnTo>
                    <a:pt x="1213281" y="269646"/>
                  </a:lnTo>
                  <a:lnTo>
                    <a:pt x="1156981" y="277382"/>
                  </a:lnTo>
                  <a:lnTo>
                    <a:pt x="1097139" y="284101"/>
                  </a:lnTo>
                  <a:lnTo>
                    <a:pt x="1034073" y="289739"/>
                  </a:lnTo>
                  <a:lnTo>
                    <a:pt x="968100" y="294234"/>
                  </a:lnTo>
                  <a:lnTo>
                    <a:pt x="899536" y="297522"/>
                  </a:lnTo>
                  <a:lnTo>
                    <a:pt x="828698" y="299541"/>
                  </a:lnTo>
                  <a:lnTo>
                    <a:pt x="755903" y="300227"/>
                  </a:lnTo>
                  <a:lnTo>
                    <a:pt x="683109" y="299541"/>
                  </a:lnTo>
                  <a:lnTo>
                    <a:pt x="612271" y="297522"/>
                  </a:lnTo>
                  <a:lnTo>
                    <a:pt x="543707" y="294234"/>
                  </a:lnTo>
                  <a:lnTo>
                    <a:pt x="477734" y="289739"/>
                  </a:lnTo>
                  <a:lnTo>
                    <a:pt x="414668" y="284101"/>
                  </a:lnTo>
                  <a:lnTo>
                    <a:pt x="354826" y="277382"/>
                  </a:lnTo>
                  <a:lnTo>
                    <a:pt x="298526" y="269646"/>
                  </a:lnTo>
                  <a:lnTo>
                    <a:pt x="246083" y="260954"/>
                  </a:lnTo>
                  <a:lnTo>
                    <a:pt x="197816" y="251370"/>
                  </a:lnTo>
                  <a:lnTo>
                    <a:pt x="154041" y="240957"/>
                  </a:lnTo>
                  <a:lnTo>
                    <a:pt x="115074" y="229776"/>
                  </a:lnTo>
                  <a:lnTo>
                    <a:pt x="52834" y="205367"/>
                  </a:lnTo>
                  <a:lnTo>
                    <a:pt x="13631" y="178646"/>
                  </a:lnTo>
                  <a:lnTo>
                    <a:pt x="0" y="150113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02.09.2025</a:t>
            </a:r>
            <a:endParaRPr lang="de-DE"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28073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Benutzerkennung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02.09.2025</a:t>
            </a:r>
            <a:endParaRPr lang="de-DE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877691"/>
            <a:ext cx="7613015" cy="238252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Rechenzentrums-/RUM-Kennung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Login-Daten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 für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Portal²,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ILIAS,</a:t>
            </a:r>
            <a:r>
              <a:rPr sz="2400" spc="-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WLAN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etc.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lr>
                <a:srgbClr val="002F55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https://students.webmail.uni-mannheim.de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09"/>
              </a:spcBef>
              <a:buClr>
                <a:srgbClr val="002F55"/>
              </a:buClr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i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kennung</a:t>
            </a:r>
            <a:r>
              <a:rPr sz="20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@mail.uni-mannheim.de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Wichtige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Informationen zu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 Prüfungsanmeldung,</a:t>
            </a:r>
            <a:r>
              <a:rPr sz="20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Rückmeldung</a:t>
            </a:r>
            <a:r>
              <a:rPr sz="20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etc.</a:t>
            </a:r>
            <a:endParaRPr sz="20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erhaltet</a:t>
            </a:r>
            <a:r>
              <a:rPr sz="2000" spc="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ihr</a:t>
            </a:r>
            <a:r>
              <a:rPr sz="20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über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die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Uni-Mail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3021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Ansprechpartner</a:t>
            </a:r>
            <a:r>
              <a:rPr spc="-45" dirty="0"/>
              <a:t> </a:t>
            </a:r>
            <a:r>
              <a:rPr dirty="0"/>
              <a:t>-</a:t>
            </a:r>
            <a:r>
              <a:rPr spc="-20" dirty="0"/>
              <a:t> </a:t>
            </a:r>
            <a:r>
              <a:rPr spc="-15" dirty="0"/>
              <a:t>Dekanat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807410"/>
            <a:ext cx="2543175" cy="83820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Sanja</a:t>
            </a:r>
            <a:r>
              <a:rPr sz="2400" spc="-4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Juric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000" i="1" spc="-5" dirty="0">
                <a:solidFill>
                  <a:srgbClr val="002F55"/>
                </a:solidFill>
                <a:latin typeface="Calibri"/>
                <a:cs typeface="Calibri"/>
              </a:rPr>
              <a:t>Studiengangsmanagerin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1271" y="3316351"/>
            <a:ext cx="3771265" cy="161671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B6,</a:t>
            </a:r>
            <a:r>
              <a:rPr sz="1800" i="1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26</a:t>
            </a: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–</a:t>
            </a:r>
            <a:r>
              <a:rPr sz="1800" i="1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B</a:t>
            </a:r>
            <a:r>
              <a:rPr sz="1800" i="1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1.04,</a:t>
            </a:r>
            <a:r>
              <a:rPr sz="1800" i="1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002F55"/>
                </a:solidFill>
                <a:latin typeface="Calibri"/>
                <a:cs typeface="Calibri"/>
              </a:rPr>
              <a:t>digital</a:t>
            </a:r>
            <a:endParaRPr sz="18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i="1" spc="-10" dirty="0">
                <a:solidFill>
                  <a:srgbClr val="002F55"/>
                </a:solidFill>
                <a:latin typeface="Calibri"/>
                <a:cs typeface="Calibri"/>
              </a:rPr>
              <a:t>Sprechstunde:</a:t>
            </a:r>
            <a:r>
              <a:rPr sz="1800" i="1" spc="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nach</a:t>
            </a:r>
            <a:r>
              <a:rPr sz="1800" i="1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spc="-15" dirty="0">
                <a:solidFill>
                  <a:srgbClr val="002F55"/>
                </a:solidFill>
                <a:latin typeface="Calibri"/>
                <a:cs typeface="Calibri"/>
              </a:rPr>
              <a:t>Vereinbarung</a:t>
            </a:r>
            <a:endParaRPr sz="18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E-Mail:</a:t>
            </a:r>
            <a:r>
              <a:rPr sz="1800" i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i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juric@uni-mannheim.de</a:t>
            </a:r>
            <a:endParaRPr sz="1800" dirty="0">
              <a:latin typeface="Calibri"/>
              <a:cs typeface="Calibri"/>
            </a:endParaRPr>
          </a:p>
          <a:p>
            <a:pPr marL="342900" marR="1230630" indent="-342900" algn="r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42900" algn="l"/>
                <a:tab pos="356235" algn="l"/>
              </a:tabLst>
            </a:pPr>
            <a:r>
              <a:rPr sz="1800" i="1" spc="-25" dirty="0">
                <a:solidFill>
                  <a:srgbClr val="002F55"/>
                </a:solidFill>
                <a:latin typeface="Calibri"/>
                <a:cs typeface="Calibri"/>
              </a:rPr>
              <a:t>Telefon:</a:t>
            </a:r>
            <a:r>
              <a:rPr sz="1800" i="1" spc="-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0621</a:t>
            </a:r>
            <a:r>
              <a:rPr sz="1800" i="1" spc="-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181-2640</a:t>
            </a:r>
            <a:endParaRPr sz="1800" dirty="0">
              <a:latin typeface="Calibri"/>
              <a:cs typeface="Calibri"/>
            </a:endParaRPr>
          </a:p>
          <a:p>
            <a:pPr marR="1224915" algn="r">
              <a:lnSpc>
                <a:spcPct val="100000"/>
              </a:lnSpc>
            </a:pP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0621</a:t>
            </a:r>
            <a:r>
              <a:rPr sz="1800" i="1" spc="-6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181-1782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33086" y="1875079"/>
            <a:ext cx="3763645" cy="27406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Juliane</a:t>
            </a:r>
            <a:r>
              <a:rPr sz="2400" spc="-5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Roth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000" i="1" spc="-10" dirty="0">
                <a:solidFill>
                  <a:srgbClr val="002F55"/>
                </a:solidFill>
                <a:latin typeface="Calibri"/>
                <a:cs typeface="Calibri"/>
              </a:rPr>
              <a:t>Auslandskoordinatorin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B6,</a:t>
            </a:r>
            <a:r>
              <a:rPr sz="1800" i="1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26</a:t>
            </a: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–</a:t>
            </a:r>
            <a:r>
              <a:rPr sz="1800" i="1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B</a:t>
            </a:r>
            <a:r>
              <a:rPr sz="1800" i="1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1.05,</a:t>
            </a:r>
            <a:r>
              <a:rPr sz="1800" i="1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002F55"/>
                </a:solidFill>
                <a:latin typeface="Calibri"/>
                <a:cs typeface="Calibri"/>
              </a:rPr>
              <a:t>digital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i="1" spc="-10" dirty="0">
                <a:solidFill>
                  <a:srgbClr val="002F55"/>
                </a:solidFill>
                <a:latin typeface="Calibri"/>
                <a:cs typeface="Calibri"/>
              </a:rPr>
              <a:t>Sprechstunde:</a:t>
            </a:r>
            <a:r>
              <a:rPr sz="1800" i="1" spc="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nach</a:t>
            </a:r>
            <a:r>
              <a:rPr sz="1800" i="1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spc="-15" dirty="0">
                <a:solidFill>
                  <a:srgbClr val="002F55"/>
                </a:solidFill>
                <a:latin typeface="Calibri"/>
                <a:cs typeface="Calibri"/>
              </a:rPr>
              <a:t>Vereinbarung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E-Mail:</a:t>
            </a:r>
            <a:r>
              <a:rPr sz="1800" i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i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roth@uni-mannheim.de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i="1" spc="-25" dirty="0">
                <a:solidFill>
                  <a:srgbClr val="002F55"/>
                </a:solidFill>
                <a:latin typeface="Calibri"/>
                <a:cs typeface="Calibri"/>
              </a:rPr>
              <a:t>Telefon:</a:t>
            </a:r>
            <a:r>
              <a:rPr sz="1800" i="1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0621</a:t>
            </a:r>
            <a:r>
              <a:rPr sz="1800" i="1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181-2340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FC7BA545-0102-DF87-DC85-47EC7B75C3E7}"/>
              </a:ext>
            </a:extLst>
          </p:cNvPr>
          <p:cNvSpPr txBox="1">
            <a:spLocks/>
          </p:cNvSpPr>
          <p:nvPr/>
        </p:nvSpPr>
        <p:spPr>
          <a:xfrm>
            <a:off x="637541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latinLnBrk="0" hangingPunct="1">
              <a:defRPr sz="1200" b="0" i="0" kern="1200">
                <a:solidFill>
                  <a:srgbClr val="002F55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40"/>
              </a:lnSpc>
            </a:pPr>
            <a:r>
              <a:rPr lang="de-DE" spc="-35" dirty="0"/>
              <a:t>Fakultät WIM 02.09.2025</a:t>
            </a:r>
            <a:endParaRPr lang="de-DE" spc="-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20269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Bibliotheken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271" y="1954783"/>
            <a:ext cx="3658235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666750" indent="-457834">
              <a:lnSpc>
                <a:spcPct val="100000"/>
              </a:lnSpc>
              <a:spcBef>
                <a:spcPts val="105"/>
              </a:spcBef>
              <a:buAutoNum type="arabicParenBoth"/>
              <a:tabLst>
                <a:tab pos="469900" algn="l"/>
                <a:tab pos="470534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Learning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Center: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Schloss </a:t>
            </a:r>
            <a:r>
              <a:rPr sz="2000" spc="-4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Schneckenhof</a:t>
            </a:r>
            <a:endParaRPr sz="2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480"/>
              </a:spcBef>
              <a:buAutoNum type="arabicParenBoth"/>
              <a:tabLst>
                <a:tab pos="469900" algn="l"/>
                <a:tab pos="470534" algn="l"/>
              </a:tabLst>
            </a:pP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VWL,</a:t>
            </a:r>
            <a:r>
              <a:rPr sz="20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Jura: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 Schloss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Mittelbau</a:t>
            </a:r>
            <a:endParaRPr sz="2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480"/>
              </a:spcBef>
              <a:buAutoNum type="arabicParenBoth"/>
              <a:tabLst>
                <a:tab pos="469900" algn="l"/>
                <a:tab pos="470534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Mediathek:</a:t>
            </a:r>
            <a:r>
              <a:rPr sz="20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A3</a:t>
            </a:r>
            <a:endParaRPr sz="2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480"/>
              </a:spcBef>
              <a:buAutoNum type="arabicParenBoth"/>
              <a:tabLst>
                <a:tab pos="469900" algn="l"/>
                <a:tab pos="470534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Mathematik,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Informatik: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A5</a:t>
            </a:r>
            <a:endParaRPr sz="2000">
              <a:latin typeface="Calibri"/>
              <a:cs typeface="Calibri"/>
            </a:endParaRPr>
          </a:p>
          <a:p>
            <a:pPr marL="469900" marR="267970" indent="-457834">
              <a:lnSpc>
                <a:spcPct val="100000"/>
              </a:lnSpc>
              <a:spcBef>
                <a:spcPts val="480"/>
              </a:spcBef>
              <a:buAutoNum type="arabicParenBoth"/>
              <a:tabLst>
                <a:tab pos="469900" algn="l"/>
                <a:tab pos="470534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Ausleihzentrum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+ 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Lehrbuchsammlung: Schloss </a:t>
            </a:r>
            <a:r>
              <a:rPr sz="2000" spc="-4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Westflügel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Online:</a:t>
            </a:r>
            <a:r>
              <a:rPr sz="20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www.bib.uni-mannheim.de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1984248"/>
            <a:ext cx="3826763" cy="320344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02.09.2025</a:t>
            </a:r>
            <a:endParaRPr lang="de-DE"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863" y="547878"/>
            <a:ext cx="65227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Auslandssemester</a:t>
            </a:r>
            <a:r>
              <a:rPr dirty="0"/>
              <a:t> -</a:t>
            </a:r>
            <a:r>
              <a:rPr spc="-10" dirty="0"/>
              <a:t> </a:t>
            </a:r>
            <a:r>
              <a:rPr spc="-25" dirty="0"/>
              <a:t>Wohin</a:t>
            </a:r>
            <a:r>
              <a:rPr dirty="0"/>
              <a:t> </a:t>
            </a:r>
            <a:r>
              <a:rPr spc="-5" dirty="0"/>
              <a:t>soll es</a:t>
            </a:r>
            <a:r>
              <a:rPr spc="5" dirty="0"/>
              <a:t> </a:t>
            </a:r>
            <a:r>
              <a:rPr spc="-10" dirty="0"/>
              <a:t>gehen?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4863" y="1380185"/>
            <a:ext cx="3681729" cy="3830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7434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Über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450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Partneruniversitäten</a:t>
            </a:r>
            <a:r>
              <a:rPr sz="2400" spc="-1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in </a:t>
            </a:r>
            <a:r>
              <a:rPr sz="2400" spc="-5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60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Ländern</a:t>
            </a:r>
            <a:endParaRPr sz="2400">
              <a:latin typeface="Calibri"/>
              <a:cs typeface="Calibri"/>
            </a:endParaRPr>
          </a:p>
          <a:p>
            <a:pPr marL="355600" marR="456565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72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dieser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Universitäten </a:t>
            </a:r>
            <a:r>
              <a:rPr sz="2400" spc="-5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sind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fakultätseigene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 Partneruniversitäten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Auch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weniger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bekannte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Regionen sind spannende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Auslandsziele (mit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weniger </a:t>
            </a:r>
            <a:r>
              <a:rPr sz="2400" spc="-5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Bewerberkonkurrenz)!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9391" y="1412747"/>
            <a:ext cx="4396740" cy="440588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02.09.2025</a:t>
            </a:r>
            <a:endParaRPr lang="de-DE"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9E3E4-7F19-ACBC-60B8-247A9B38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FF0000"/>
                </a:solidFill>
              </a:rPr>
              <a:t>Los geht’s!</a:t>
            </a:r>
            <a:br>
              <a:rPr lang="de-DE" b="1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EE01C4-9497-5A1D-BEF6-8A50604E9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Besuchen Sie eine </a:t>
            </a:r>
            <a:r>
              <a:rPr lang="de-DE" sz="2000" b="1" dirty="0">
                <a:hlinkClick r:id="rId2"/>
              </a:rPr>
              <a:t>Einführungs­veranstaltung</a:t>
            </a:r>
            <a:r>
              <a:rPr lang="de-DE" sz="2000" dirty="0"/>
              <a:t>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Suchen Sie passende </a:t>
            </a:r>
            <a:r>
              <a:rPr lang="de-DE" sz="2000" b="1" dirty="0">
                <a:hlinkClick r:id="rId3"/>
              </a:rPr>
              <a:t>Partner­universitäten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Checken Sie die </a:t>
            </a:r>
            <a:r>
              <a:rPr lang="de-DE" sz="2000" b="1" dirty="0">
                <a:hlinkClick r:id="rId4"/>
              </a:rPr>
              <a:t>Bewerbungs­termine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Informieren Sie sich über </a:t>
            </a:r>
            <a:r>
              <a:rPr lang="de-DE" sz="2000" b="1" dirty="0">
                <a:hlinkClick r:id="rId5"/>
              </a:rPr>
              <a:t>Stipendien und Finanzierungs­möglichkeiten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Kümmern Sie sich um die </a:t>
            </a:r>
            <a:r>
              <a:rPr lang="de-DE" sz="2000" b="1" dirty="0">
                <a:hlinkClick r:id="rId6"/>
              </a:rPr>
              <a:t>Bewerbungs­unter­lagen</a:t>
            </a:r>
            <a:r>
              <a:rPr lang="de-DE" sz="2000" dirty="0"/>
              <a:t> und den </a:t>
            </a:r>
            <a:br>
              <a:rPr lang="de-DE" sz="2000" dirty="0"/>
            </a:br>
            <a:r>
              <a:rPr lang="de-DE" sz="2000" b="1" dirty="0">
                <a:hlinkClick r:id="rId7"/>
              </a:rPr>
              <a:t>Sprach­nachweis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Schauen Sie, wie die </a:t>
            </a:r>
            <a:r>
              <a:rPr lang="de-DE" sz="2000" b="1" dirty="0">
                <a:hlinkClick r:id="rId8"/>
              </a:rPr>
              <a:t>Anerkennung</a:t>
            </a:r>
            <a:r>
              <a:rPr lang="de-DE" sz="2000" dirty="0"/>
              <a:t> Ihrer Auslands­leistungen funktioniert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Und dann: eine </a:t>
            </a:r>
            <a:r>
              <a:rPr lang="de-DE" sz="2000" b="1" dirty="0">
                <a:hlinkClick r:id="rId9"/>
              </a:rPr>
              <a:t>Zusage erhalten…</a:t>
            </a:r>
            <a:endParaRPr lang="de-DE" sz="2000" dirty="0"/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84AA04-9478-57EE-F44B-29060A8D2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5972" y="6134400"/>
            <a:ext cx="105446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DE"/>
            </a:defPPr>
            <a:lvl1pPr marL="0" algn="r" defTabSz="914400" rtl="0" eaLnBrk="1" latinLnBrk="0" hangingPunct="1">
              <a:defRPr sz="12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0CC166-4E39-43B8-AB91-BDD1C4C9E224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26A9C69-42B2-525B-C253-577818FC681D}"/>
              </a:ext>
            </a:extLst>
          </p:cNvPr>
          <p:cNvSpPr txBox="1"/>
          <p:nvPr/>
        </p:nvSpPr>
        <p:spPr>
          <a:xfrm>
            <a:off x="640209" y="6023255"/>
            <a:ext cx="1157529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z="1200" spc="-35" dirty="0">
                <a:solidFill>
                  <a:schemeClr val="accent1">
                    <a:lumMod val="50000"/>
                  </a:schemeClr>
                </a:solidFill>
              </a:rPr>
              <a:t>Fakultät WIM 02.09.2025</a:t>
            </a:r>
            <a:endParaRPr lang="de-DE" sz="1200" spc="-5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93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51E13-BEF3-B564-CE57-7C4BC5024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FA04BC7-6D19-7955-602B-19C7551EF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Bewerbungsfristen</a:t>
            </a:r>
            <a:endParaRPr lang="LID4096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CB58943-76B4-A910-558C-34CD65367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Damit Sie keinen Termin verpassen, informieren Sie sich gleich über die </a:t>
            </a:r>
            <a:r>
              <a:rPr lang="de-DE" b="1" dirty="0">
                <a:hlinkClick r:id="rId2"/>
              </a:rPr>
              <a:t>Einführungs­veranstaltungen zum Auslands­studium</a:t>
            </a:r>
            <a:r>
              <a:rPr lang="de-DE" dirty="0">
                <a:hlinkClick r:id="rId2"/>
              </a:rPr>
              <a:t>.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Die Austauschuniversitäten werden in zwei Regionen eingeteilt: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12065" indent="0">
              <a:lnSpc>
                <a:spcPct val="100000"/>
              </a:lnSpc>
              <a:spcBef>
                <a:spcPts val="580"/>
              </a:spcBef>
              <a:buNone/>
              <a:tabLst>
                <a:tab pos="355600" algn="l"/>
                <a:tab pos="356235" algn="l"/>
              </a:tabLst>
            </a:pPr>
            <a:endParaRPr lang="de-DE" dirty="0">
              <a:latin typeface="Calibri"/>
              <a:cs typeface="Calibri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C35143-021B-2324-54CA-05895B4CA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68" y="6386400"/>
            <a:ext cx="2133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ED792-A456-4A2E-84F6-A5904BB977FE}" type="datetime1">
              <a:rPr lang="de-DE" smtClean="0"/>
              <a:pPr/>
              <a:t>02.09.2025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F6F0CB-D489-9DBB-A8DB-22811C361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000" y="6134400"/>
            <a:ext cx="2895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Fakultät WIM</a:t>
            </a:r>
            <a:endParaRPr 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E279B6-D87F-C81A-86FD-A7B664FB3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5972" y="6134400"/>
            <a:ext cx="105446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0CC166-4E39-43B8-AB91-BDD1C4C9E224}" type="slidenum">
              <a:rPr lang="de-DE" smtClean="0"/>
              <a:pPr/>
              <a:t>23</a:t>
            </a:fld>
            <a:endParaRPr lang="de-DE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FD48EB5-F588-5B26-F560-6BFA8A92FE28}"/>
              </a:ext>
            </a:extLst>
          </p:cNvPr>
          <p:cNvGraphicFramePr>
            <a:graphicFrameLocks noGrp="1"/>
          </p:cNvGraphicFramePr>
          <p:nvPr/>
        </p:nvGraphicFramePr>
        <p:xfrm>
          <a:off x="1092442" y="3728356"/>
          <a:ext cx="684076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464">
                  <a:extLst>
                    <a:ext uri="{9D8B030D-6E8A-4147-A177-3AD203B41FA5}">
                      <a16:colId xmlns:a16="http://schemas.microsoft.com/office/drawing/2014/main" val="367921650"/>
                    </a:ext>
                  </a:extLst>
                </a:gridCol>
                <a:gridCol w="1941984">
                  <a:extLst>
                    <a:ext uri="{9D8B030D-6E8A-4147-A177-3AD203B41FA5}">
                      <a16:colId xmlns:a16="http://schemas.microsoft.com/office/drawing/2014/main" val="383357015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14192313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Region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Datum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Semester des </a:t>
                      </a:r>
                      <a:r>
                        <a:rPr lang="en-US" dirty="0" err="1"/>
                        <a:t>Austauschs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971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Übersee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31. Oktober 2025</a:t>
                      </a:r>
                      <a:endParaRPr lang="LID4096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HWS 2026</a:t>
                      </a:r>
                      <a:br>
                        <a:rPr lang="en-US" dirty="0"/>
                      </a:br>
                      <a:r>
                        <a:rPr lang="en-US" dirty="0"/>
                        <a:t>und/</a:t>
                      </a:r>
                      <a:r>
                        <a:rPr lang="en-US" dirty="0" err="1"/>
                        <a:t>oder</a:t>
                      </a:r>
                      <a:br>
                        <a:rPr lang="en-US" dirty="0"/>
                      </a:br>
                      <a:r>
                        <a:rPr lang="en-US" dirty="0"/>
                        <a:t>FSS 2027</a:t>
                      </a:r>
                      <a:endParaRPr lang="LID4096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2472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Europa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31. </a:t>
                      </a:r>
                      <a:r>
                        <a:rPr lang="en-US" dirty="0" err="1"/>
                        <a:t>Januar</a:t>
                      </a:r>
                      <a:r>
                        <a:rPr lang="en-US" dirty="0"/>
                        <a:t> 2026</a:t>
                      </a:r>
                      <a:endParaRPr lang="LID4096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06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Sondertermin</a:t>
                      </a:r>
                      <a:r>
                        <a:rPr lang="en-US" dirty="0"/>
                        <a:t> (Europa </a:t>
                      </a:r>
                      <a:r>
                        <a:rPr lang="en-US" dirty="0" err="1"/>
                        <a:t>Restplätze</a:t>
                      </a:r>
                      <a:r>
                        <a:rPr lang="en-US" dirty="0"/>
                        <a:t>)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30. April 2026</a:t>
                      </a:r>
                      <a:endParaRPr lang="LID4096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52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67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48B95D-88DE-4C4A-9C3C-CADD3D22F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470" y="692696"/>
            <a:ext cx="5479200" cy="1013053"/>
          </a:xfrm>
        </p:spPr>
        <p:txBody>
          <a:bodyPr anchor="t">
            <a:norm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Wichtige</a:t>
            </a:r>
            <a:r>
              <a:rPr lang="en-GB" dirty="0">
                <a:solidFill>
                  <a:srgbClr val="FF0000"/>
                </a:solidFill>
              </a:rPr>
              <a:t> Links- </a:t>
            </a:r>
            <a:r>
              <a:rPr lang="en-GB" dirty="0" err="1"/>
              <a:t>Auslandssemester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9025EF-0053-4311-A841-0C2C3BDD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5972" y="6134400"/>
            <a:ext cx="1054460" cy="180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C0CC166-4E39-43B8-AB91-BDD1C4C9E224}" type="slidenum">
              <a:rPr lang="de-DE" smtClean="0"/>
              <a:pPr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lang="de-DE"/>
          </a:p>
        </p:txBody>
      </p:sp>
      <p:graphicFrame>
        <p:nvGraphicFramePr>
          <p:cNvPr id="8" name="Inhaltsplatzhalter 2">
            <a:extLst>
              <a:ext uri="{FF2B5EF4-FFF2-40B4-BE49-F238E27FC236}">
                <a16:creationId xmlns:a16="http://schemas.microsoft.com/office/drawing/2014/main" id="{5D522A20-6AB9-303B-9480-C6EA3B3BA4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0470" y="1705749"/>
          <a:ext cx="7923059" cy="3858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E8853C2D-F3C4-8E84-84F2-03221FD80293}"/>
              </a:ext>
            </a:extLst>
          </p:cNvPr>
          <p:cNvSpPr txBox="1"/>
          <p:nvPr/>
        </p:nvSpPr>
        <p:spPr>
          <a:xfrm>
            <a:off x="304800" y="6172200"/>
            <a:ext cx="1219200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z="1200" spc="-35" dirty="0">
                <a:solidFill>
                  <a:schemeClr val="accent1">
                    <a:lumMod val="50000"/>
                  </a:schemeClr>
                </a:solidFill>
              </a:rPr>
              <a:t>Fakultät WIM 02.09.2025</a:t>
            </a:r>
            <a:endParaRPr lang="de-DE" sz="1200" spc="-5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00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863" y="547878"/>
            <a:ext cx="12642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K</a:t>
            </a:r>
            <a:r>
              <a:rPr dirty="0"/>
              <a:t>o</a:t>
            </a:r>
            <a:r>
              <a:rPr spc="-35" dirty="0"/>
              <a:t>n</a:t>
            </a:r>
            <a:r>
              <a:rPr spc="-20" dirty="0"/>
              <a:t>t</a:t>
            </a:r>
            <a:r>
              <a:rPr dirty="0"/>
              <a:t>a</a:t>
            </a:r>
            <a:r>
              <a:rPr spc="-20" dirty="0"/>
              <a:t>k</a:t>
            </a:r>
            <a:r>
              <a:rPr dirty="0"/>
              <a:t>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02.09.2025</a:t>
            </a:r>
            <a:endParaRPr lang="de-DE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B6F9B75-2F1F-D623-C930-CFE437DDF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66" y="1219200"/>
            <a:ext cx="7775326" cy="471047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21005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Freizeitangebot </a:t>
            </a:r>
            <a:r>
              <a:rPr dirty="0"/>
              <a:t>an der Uni </a:t>
            </a:r>
            <a:r>
              <a:rPr spc="-665" dirty="0"/>
              <a:t> </a:t>
            </a:r>
            <a:r>
              <a:rPr spc="-5" dirty="0"/>
              <a:t>Mannheim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02.09.2025</a:t>
            </a:r>
            <a:endParaRPr lang="de-DE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950465"/>
            <a:ext cx="7367270" cy="339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Fachschaften: Fachschaft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für Mathematik und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Informatik </a:t>
            </a:r>
            <a:r>
              <a:rPr sz="2400" spc="-5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(FIM)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Initiativen: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002F55"/>
                </a:solidFill>
                <a:latin typeface="Calibri"/>
                <a:cs typeface="Calibri"/>
              </a:rPr>
              <a:t>STADS,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vinUM,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INTEGRA,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AKB,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Sprachkurse:</a:t>
            </a:r>
            <a:r>
              <a:rPr sz="2400" spc="-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Studium</a:t>
            </a:r>
            <a:r>
              <a:rPr sz="2400" spc="-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Generale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Sportkurse:</a:t>
            </a:r>
            <a:r>
              <a:rPr sz="2400" spc="-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Institut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für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Sport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Internationale/Austauschstudierende: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VISUM/ESN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IT-Security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002F55"/>
                </a:solidFill>
                <a:latin typeface="Calibri"/>
                <a:cs typeface="Calibri"/>
              </a:rPr>
              <a:t>Team: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Squareroots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584684"/>
            <a:ext cx="5479200" cy="1141200"/>
          </a:xfrm>
        </p:spPr>
        <p:txBody>
          <a:bodyPr anchor="t">
            <a:normAutofit/>
          </a:bodyPr>
          <a:lstStyle/>
          <a:p>
            <a:r>
              <a:rPr lang="de-DE" dirty="0"/>
              <a:t>Eure Fachschaft</a:t>
            </a:r>
          </a:p>
        </p:txBody>
      </p:sp>
      <p:pic>
        <p:nvPicPr>
          <p:cNvPr id="14" name="Grafik 13" descr="Ein Bild, das Kleidung, Person, Schuhwerk, Gebäude enthält.&#10;&#10;Automatisch generierte Beschreibung">
            <a:extLst>
              <a:ext uri="{FF2B5EF4-FFF2-40B4-BE49-F238E27FC236}">
                <a16:creationId xmlns:a16="http://schemas.microsoft.com/office/drawing/2014/main" id="{B29D0CF3-E0BD-BE2E-D591-65FBE202E2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0" b="9600"/>
          <a:stretch/>
        </p:blipFill>
        <p:spPr>
          <a:xfrm>
            <a:off x="683568" y="1797884"/>
            <a:ext cx="7776000" cy="3834000"/>
          </a:xfrm>
          <a:prstGeom prst="rect">
            <a:avLst/>
          </a:prstGeom>
          <a:noFill/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405972" y="6134400"/>
            <a:ext cx="105446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FC0CC166-4E39-43B8-AB91-BDD1C4C9E224}" type="slidenum">
              <a:rPr lang="de-DE" smtClean="0"/>
              <a:pPr>
                <a:lnSpc>
                  <a:spcPct val="90000"/>
                </a:lnSpc>
                <a:spcAft>
                  <a:spcPts val="600"/>
                </a:spcAft>
              </a:pPr>
              <a:t>27</a:t>
            </a:fld>
            <a:endParaRPr lang="de-DE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C8011860-1C56-8901-2470-74AEC32285A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02.09.2025</a:t>
            </a:r>
            <a:endParaRPr lang="de-DE" spc="-5" dirty="0"/>
          </a:p>
        </p:txBody>
      </p:sp>
    </p:spTree>
    <p:extLst>
      <p:ext uri="{BB962C8B-B14F-4D97-AF65-F5344CB8AC3E}">
        <p14:creationId xmlns:p14="http://schemas.microsoft.com/office/powerpoint/2010/main" val="3800142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</a:rPr>
              <a:t>Die Arbeit der Fachschaft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In der Fachschaft engagieren wir uns in vier verschiedenen Bereichen. Dabei steht stets das Wohl und der Spaß der Studenten im Vordergrund.</a:t>
            </a:r>
            <a:endParaRPr lang="en-US"/>
          </a:p>
        </p:txBody>
      </p:sp>
      <p:grpSp>
        <p:nvGrpSpPr>
          <p:cNvPr id="19" name="Group 18"/>
          <p:cNvGrpSpPr/>
          <p:nvPr/>
        </p:nvGrpSpPr>
        <p:grpSpPr bwMode="auto">
          <a:xfrm>
            <a:off x="3076866" y="2178844"/>
            <a:ext cx="2835000" cy="2835000"/>
            <a:chOff x="4300488" y="2019300"/>
            <a:chExt cx="3780000" cy="3780000"/>
          </a:xfrm>
        </p:grpSpPr>
        <p:grpSp>
          <p:nvGrpSpPr>
            <p:cNvPr id="11" name="Group 10"/>
            <p:cNvGrpSpPr>
              <a:grpSpLocks noChangeAspect="1"/>
            </p:cNvGrpSpPr>
            <p:nvPr/>
          </p:nvGrpSpPr>
          <p:grpSpPr bwMode="auto">
            <a:xfrm>
              <a:off x="4300488" y="2019300"/>
              <a:ext cx="3780000" cy="3780000"/>
              <a:chOff x="4462488" y="2085975"/>
              <a:chExt cx="3060000" cy="3060000"/>
            </a:xfrm>
          </p:grpSpPr>
          <p:sp>
            <p:nvSpPr>
              <p:cNvPr id="5" name="Oval 4"/>
              <p:cNvSpPr>
                <a:spLocks noChangeAspect="1"/>
              </p:cNvSpPr>
              <p:nvPr/>
            </p:nvSpPr>
            <p:spPr bwMode="auto">
              <a:xfrm>
                <a:off x="4462488" y="2085975"/>
                <a:ext cx="3060000" cy="30600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" name="Straight Connector 6"/>
              <p:cNvCxnSpPr>
                <a:cxnSpLocks/>
                <a:stCxn id="5" idx="0"/>
                <a:endCxn id="5" idx="4"/>
              </p:cNvCxnSpPr>
              <p:nvPr/>
            </p:nvCxnSpPr>
            <p:spPr bwMode="auto">
              <a:xfrm>
                <a:off x="5992488" y="2085975"/>
                <a:ext cx="0" cy="306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cxnSpLocks/>
                <a:stCxn id="5" idx="6"/>
                <a:endCxn id="5" idx="2"/>
              </p:cNvCxnSpPr>
              <p:nvPr/>
            </p:nvCxnSpPr>
            <p:spPr bwMode="auto">
              <a:xfrm flipH="1">
                <a:off x="4462488" y="3615975"/>
                <a:ext cx="30600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4984488" y="2610207"/>
              <a:ext cx="1008000" cy="1008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6509907" y="2610207"/>
              <a:ext cx="1008000" cy="10080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4984488" y="4200394"/>
              <a:ext cx="1008000" cy="10080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6509907" y="4232177"/>
              <a:ext cx="1008000" cy="100800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 bwMode="auto">
          <a:xfrm>
            <a:off x="5911866" y="2307431"/>
            <a:ext cx="230582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Unternehmenskooperationen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Wir ermöglichen euch zusammen mit führenden Unternehmen aus verschiedenen Branchen einen Einblick in interessante Themen.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5911866" y="3733623"/>
            <a:ext cx="230582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Ansprechpartner der Studenten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Ihr habt ein Problem mit einem Professor, Fragen zu eurem Studium, einem speziellen Fach oder habt das Gefühl, dass irgendwie gar nichts klappt.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Sprecht uns an! 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764381" y="3733623"/>
            <a:ext cx="230582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Events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Euer Spaß steht bei uns im Vordergrund. Ob gemütlich ein Bier mit dem Prof beim Fakultätsgrillen oder hemmungsloses Feiern auf dem Schneckenhof. An uns führt kein Weg vorbei.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764381" y="2307431"/>
            <a:ext cx="230582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Gremienarbeit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Wir pflegen ein gutes Verhältnis zu unserer Fakultät und den Professoren. In verschiedenen Gremien versuchen wir dabei eure Interessen in die Gestaltung der Universität mit einzubringen.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71040" y="584924"/>
            <a:ext cx="4665055" cy="386179"/>
          </a:xfrm>
        </p:spPr>
        <p:txBody>
          <a:bodyPr/>
          <a:lstStyle/>
          <a:p>
            <a:pPr>
              <a:defRPr/>
            </a:pPr>
            <a:r>
              <a:rPr lang="de-DE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Die </a:t>
            </a:r>
            <a:r>
              <a:rPr lang="de-DE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Erstiwoche</a:t>
            </a:r>
            <a:endParaRPr lang="en-US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771040" y="1290435"/>
            <a:ext cx="7446653" cy="468312"/>
          </a:xfrm>
        </p:spPr>
        <p:txBody>
          <a:bodyPr/>
          <a:lstStyle/>
          <a:p>
            <a:pPr>
              <a:defRPr/>
            </a:pPr>
            <a:r>
              <a:rPr lang="de-DE" dirty="0"/>
              <a:t>Die </a:t>
            </a:r>
            <a:r>
              <a:rPr lang="de-DE" dirty="0" err="1"/>
              <a:t>Erstiwoche</a:t>
            </a:r>
            <a:r>
              <a:rPr lang="de-DE" dirty="0"/>
              <a:t> ist die jetzige Woche vom 25.08 – 29.08 . In diesen Tagen erhaltet Ihr in Vorkursen einen ersten Einblick ins Studium und könnt euch bei eigens für euch organisierten Events kennenlernen.</a:t>
            </a:r>
            <a:endParaRPr lang="en-US" dirty="0"/>
          </a:p>
        </p:txBody>
      </p:sp>
      <p:pic>
        <p:nvPicPr>
          <p:cNvPr id="5" name="Grafik 4" descr="Ein Bild, das Text, Screenshot, Schrift, Design enthält.&#10;&#10;Automatisch generierte Beschreibung">
            <a:extLst>
              <a:ext uri="{FF2B5EF4-FFF2-40B4-BE49-F238E27FC236}">
                <a16:creationId xmlns:a16="http://schemas.microsoft.com/office/drawing/2014/main" id="{9EB554D4-4B3F-D98B-EA4D-E5C52F53A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85" y="1883042"/>
            <a:ext cx="7444908" cy="418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74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7294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Ansprechpartner</a:t>
            </a:r>
            <a:r>
              <a:rPr spc="-3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spc="-15" dirty="0"/>
              <a:t>Fachschaft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02.09.2025</a:t>
            </a:r>
            <a:endParaRPr lang="de-DE"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02972" y="1979808"/>
            <a:ext cx="3669028" cy="325345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630"/>
              </a:spcBef>
            </a:pPr>
            <a:r>
              <a:rPr lang="de-DE" sz="2400" spc="-10" dirty="0">
                <a:solidFill>
                  <a:srgbClr val="002F55"/>
                </a:solidFill>
                <a:latin typeface="Calibri"/>
                <a:cs typeface="Calibri"/>
              </a:rPr>
              <a:t>Arne Huckemann</a:t>
            </a:r>
            <a:endParaRPr sz="2400" dirty="0">
              <a:latin typeface="Calibri"/>
              <a:cs typeface="Calibri"/>
            </a:endParaRPr>
          </a:p>
          <a:p>
            <a:pPr marL="41910">
              <a:lnSpc>
                <a:spcPct val="100000"/>
              </a:lnSpc>
              <a:spcBef>
                <a:spcPts val="400"/>
              </a:spcBef>
            </a:pPr>
            <a:r>
              <a:rPr sz="1800" i="1" dirty="0">
                <a:latin typeface="Calibri"/>
                <a:cs typeface="Calibri"/>
              </a:rPr>
              <a:t>M.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Sc.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Mathematik</a:t>
            </a:r>
            <a:endParaRPr sz="1800" dirty="0">
              <a:latin typeface="Calibri"/>
              <a:cs typeface="Calibri"/>
            </a:endParaRPr>
          </a:p>
          <a:p>
            <a:pPr marL="41910">
              <a:lnSpc>
                <a:spcPct val="100000"/>
              </a:lnSpc>
            </a:pPr>
            <a:r>
              <a:rPr lang="de-DE" sz="1800" u="heavy" spc="-5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arne.huckemann@students.uni-mannheim.de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de-DE" sz="2400" spc="-20" dirty="0">
                <a:solidFill>
                  <a:srgbClr val="002F55"/>
                </a:solidFill>
                <a:latin typeface="Calibri"/>
                <a:cs typeface="Calibri"/>
              </a:rPr>
              <a:t>Inken Adam</a:t>
            </a:r>
            <a:endParaRPr sz="2400" dirty="0">
              <a:latin typeface="Calibri"/>
              <a:cs typeface="Calibri"/>
            </a:endParaRPr>
          </a:p>
          <a:p>
            <a:pPr marL="43815" marR="641985">
              <a:lnSpc>
                <a:spcPct val="100000"/>
              </a:lnSpc>
              <a:spcBef>
                <a:spcPts val="245"/>
              </a:spcBef>
            </a:pPr>
            <a:r>
              <a:rPr sz="1800" i="1" dirty="0">
                <a:latin typeface="Calibri"/>
                <a:cs typeface="Calibri"/>
              </a:rPr>
              <a:t>M. </a:t>
            </a:r>
            <a:r>
              <a:rPr sz="1800" i="1" spc="-5" dirty="0">
                <a:latin typeface="Calibri"/>
                <a:cs typeface="Calibri"/>
              </a:rPr>
              <a:t>Sc. </a:t>
            </a:r>
            <a:r>
              <a:rPr sz="1800" i="1" spc="-10" dirty="0">
                <a:latin typeface="Calibri"/>
                <a:cs typeface="Calibri"/>
              </a:rPr>
              <a:t>Data </a:t>
            </a:r>
            <a:r>
              <a:rPr sz="1800" i="1" spc="-5" dirty="0">
                <a:latin typeface="Calibri"/>
                <a:cs typeface="Calibri"/>
              </a:rPr>
              <a:t>Science</a:t>
            </a:r>
            <a:endParaRPr lang="de-DE" i="1" spc="-5" dirty="0">
              <a:latin typeface="Calibri"/>
              <a:cs typeface="Calibri"/>
            </a:endParaRPr>
          </a:p>
          <a:p>
            <a:pPr marL="43815" marR="641985">
              <a:lnSpc>
                <a:spcPct val="100000"/>
              </a:lnSpc>
              <a:spcBef>
                <a:spcPts val="245"/>
              </a:spcBef>
            </a:pPr>
            <a:r>
              <a:rPr lang="de-DE" sz="1800" dirty="0">
                <a:latin typeface="Calibri"/>
                <a:cs typeface="Calibri"/>
              </a:rPr>
              <a:t>inken.adam@students.uni-mannheim.de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63159" y="1979808"/>
            <a:ext cx="3255010" cy="3163687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lang="de-DE" sz="2400" spc="-5" dirty="0">
                <a:solidFill>
                  <a:srgbClr val="002F55"/>
                </a:solidFill>
                <a:latin typeface="Calibri"/>
                <a:cs typeface="Calibri"/>
              </a:rPr>
              <a:t>Leon Burgard</a:t>
            </a:r>
            <a:endParaRPr lang="de-DE" sz="24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1800" i="1" dirty="0">
                <a:latin typeface="Calibri"/>
                <a:cs typeface="Calibri"/>
              </a:rPr>
              <a:t>M.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Sc.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Wirtschaftsmathematik</a:t>
            </a:r>
            <a:endParaRPr sz="18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lang="de-DE"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leon.burgard@students.uni-mannheim.de</a:t>
            </a:r>
            <a:endParaRPr lang="de-DE" u="heavy" spc="-5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endParaRPr lang="de-DE" sz="1800" u="heavy" spc="-5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endParaRPr lang="de-DE" sz="1800" u="heavy" spc="-5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de-DE" sz="2400" spc="-20" dirty="0">
                <a:solidFill>
                  <a:srgbClr val="002F55"/>
                </a:solidFill>
                <a:latin typeface="Calibri"/>
                <a:cs typeface="Calibri"/>
              </a:rPr>
              <a:t>Yannick </a:t>
            </a:r>
            <a:r>
              <a:rPr lang="de-DE" sz="2400" spc="-20" dirty="0" err="1">
                <a:solidFill>
                  <a:srgbClr val="002F55"/>
                </a:solidFill>
                <a:latin typeface="Calibri"/>
                <a:cs typeface="Calibri"/>
              </a:rPr>
              <a:t>Oefler</a:t>
            </a:r>
            <a:endParaRPr lang="de-DE" sz="24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lang="it-IT" sz="1800" i="1" dirty="0">
                <a:latin typeface="Calibri"/>
                <a:cs typeface="Calibri"/>
              </a:rPr>
              <a:t>M.</a:t>
            </a:r>
            <a:r>
              <a:rPr lang="it-IT" sz="1800" i="1" spc="-25" dirty="0">
                <a:latin typeface="Calibri"/>
                <a:cs typeface="Calibri"/>
              </a:rPr>
              <a:t> </a:t>
            </a:r>
            <a:r>
              <a:rPr lang="it-IT" sz="1800" i="1" spc="-5" dirty="0">
                <a:latin typeface="Calibri"/>
                <a:cs typeface="Calibri"/>
              </a:rPr>
              <a:t>Sc.</a:t>
            </a:r>
            <a:r>
              <a:rPr lang="it-IT" sz="1800" i="1" spc="-25" dirty="0">
                <a:latin typeface="Calibri"/>
                <a:cs typeface="Calibri"/>
              </a:rPr>
              <a:t> </a:t>
            </a:r>
            <a:r>
              <a:rPr lang="it-IT" sz="1800" i="1" spc="-5" dirty="0" err="1">
                <a:latin typeface="Calibri"/>
                <a:cs typeface="Calibri"/>
              </a:rPr>
              <a:t>Wirtschaftsinformatik</a:t>
            </a:r>
            <a:endParaRPr lang="it-IT" sz="1800" dirty="0">
              <a:latin typeface="Calibri"/>
              <a:cs typeface="Calibri"/>
            </a:endParaRPr>
          </a:p>
          <a:p>
            <a:pPr marL="43815" marR="641985">
              <a:lnSpc>
                <a:spcPct val="100000"/>
              </a:lnSpc>
              <a:spcBef>
                <a:spcPts val="245"/>
              </a:spcBef>
            </a:pPr>
            <a:r>
              <a:rPr lang="de-DE" dirty="0">
                <a:hlinkClick r:id="rId2"/>
              </a:rPr>
              <a:t>yoefler@mail.uni-mannheim.de</a:t>
            </a:r>
            <a:endParaRPr lang="it-IT" sz="1800" u="heavy" spc="-5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 bwMode="auto">
          <a:xfrm>
            <a:off x="4595649" y="3592568"/>
            <a:ext cx="3626069" cy="1686910"/>
          </a:xfrm>
          <a:custGeom>
            <a:avLst/>
            <a:gdLst>
              <a:gd name="connsiteX0" fmla="*/ 4834759 w 4834759"/>
              <a:gd name="connsiteY0" fmla="*/ 1019503 h 2249213"/>
              <a:gd name="connsiteX1" fmla="*/ 1534510 w 4834759"/>
              <a:gd name="connsiteY1" fmla="*/ 0 h 2249213"/>
              <a:gd name="connsiteX2" fmla="*/ 0 w 4834759"/>
              <a:gd name="connsiteY2" fmla="*/ 546538 h 2249213"/>
              <a:gd name="connsiteX3" fmla="*/ 2049517 w 4834759"/>
              <a:gd name="connsiteY3" fmla="*/ 2249213 h 2249213"/>
              <a:gd name="connsiteX4" fmla="*/ 4834759 w 4834759"/>
              <a:gd name="connsiteY4" fmla="*/ 1019503 h 224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4759" h="2249213" extrusionOk="0">
                <a:moveTo>
                  <a:pt x="4834759" y="1019503"/>
                </a:moveTo>
                <a:lnTo>
                  <a:pt x="1534510" y="0"/>
                </a:lnTo>
                <a:lnTo>
                  <a:pt x="0" y="546538"/>
                </a:lnTo>
                <a:lnTo>
                  <a:pt x="2049517" y="2249213"/>
                </a:lnTo>
                <a:lnTo>
                  <a:pt x="4834759" y="1019503"/>
                </a:lnTo>
                <a:close/>
              </a:path>
            </a:pathLst>
          </a:custGeom>
          <a:gradFill>
            <a:gsLst>
              <a:gs pos="4400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764627" y="3592568"/>
            <a:ext cx="3775842" cy="1679027"/>
          </a:xfrm>
          <a:custGeom>
            <a:avLst/>
            <a:gdLst>
              <a:gd name="connsiteX0" fmla="*/ 3531476 w 5034456"/>
              <a:gd name="connsiteY0" fmla="*/ 0 h 2238703"/>
              <a:gd name="connsiteX1" fmla="*/ 0 w 5034456"/>
              <a:gd name="connsiteY1" fmla="*/ 1030013 h 2238703"/>
              <a:gd name="connsiteX2" fmla="*/ 2890345 w 5034456"/>
              <a:gd name="connsiteY2" fmla="*/ 2238703 h 2238703"/>
              <a:gd name="connsiteX3" fmla="*/ 5034456 w 5034456"/>
              <a:gd name="connsiteY3" fmla="*/ 578069 h 2238703"/>
              <a:gd name="connsiteX4" fmla="*/ 3531476 w 5034456"/>
              <a:gd name="connsiteY4" fmla="*/ 0 h 223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4456" h="2238703" extrusionOk="0">
                <a:moveTo>
                  <a:pt x="3531476" y="0"/>
                </a:moveTo>
                <a:lnTo>
                  <a:pt x="0" y="1030013"/>
                </a:lnTo>
                <a:lnTo>
                  <a:pt x="2890345" y="2238703"/>
                </a:lnTo>
                <a:lnTo>
                  <a:pt x="5034456" y="578069"/>
                </a:lnTo>
                <a:lnTo>
                  <a:pt x="3531476" y="0"/>
                </a:lnTo>
                <a:close/>
              </a:path>
            </a:pathLst>
          </a:custGeom>
          <a:gradFill>
            <a:gsLst>
              <a:gs pos="4400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4579883" y="2110609"/>
            <a:ext cx="3626069" cy="1489841"/>
          </a:xfrm>
          <a:custGeom>
            <a:avLst/>
            <a:gdLst>
              <a:gd name="connsiteX0" fmla="*/ 0 w 4834759"/>
              <a:gd name="connsiteY0" fmla="*/ 1408386 h 1986455"/>
              <a:gd name="connsiteX1" fmla="*/ 1524000 w 4834759"/>
              <a:gd name="connsiteY1" fmla="*/ 1986455 h 1986455"/>
              <a:gd name="connsiteX2" fmla="*/ 4834759 w 4834759"/>
              <a:gd name="connsiteY2" fmla="*/ 1030014 h 1986455"/>
              <a:gd name="connsiteX3" fmla="*/ 2291256 w 4834759"/>
              <a:gd name="connsiteY3" fmla="*/ 0 h 1986455"/>
              <a:gd name="connsiteX4" fmla="*/ 0 w 4834759"/>
              <a:gd name="connsiteY4" fmla="*/ 1408386 h 19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4759" h="1986455" extrusionOk="0">
                <a:moveTo>
                  <a:pt x="0" y="1408386"/>
                </a:moveTo>
                <a:lnTo>
                  <a:pt x="1524000" y="1986455"/>
                </a:lnTo>
                <a:lnTo>
                  <a:pt x="4834759" y="1030014"/>
                </a:lnTo>
                <a:lnTo>
                  <a:pt x="2291256" y="0"/>
                </a:lnTo>
                <a:lnTo>
                  <a:pt x="0" y="1408386"/>
                </a:lnTo>
                <a:close/>
              </a:path>
            </a:pathLst>
          </a:custGeom>
          <a:gradFill>
            <a:gsLst>
              <a:gs pos="4400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64628" y="2118492"/>
            <a:ext cx="3807373" cy="1481959"/>
          </a:xfrm>
          <a:custGeom>
            <a:avLst/>
            <a:gdLst>
              <a:gd name="connsiteX0" fmla="*/ 5076497 w 5076497"/>
              <a:gd name="connsiteY0" fmla="*/ 1408386 h 1975945"/>
              <a:gd name="connsiteX1" fmla="*/ 3037490 w 5076497"/>
              <a:gd name="connsiteY1" fmla="*/ 0 h 1975945"/>
              <a:gd name="connsiteX2" fmla="*/ 0 w 5076497"/>
              <a:gd name="connsiteY2" fmla="*/ 987973 h 1975945"/>
              <a:gd name="connsiteX3" fmla="*/ 3573518 w 5076497"/>
              <a:gd name="connsiteY3" fmla="*/ 1975945 h 1975945"/>
              <a:gd name="connsiteX4" fmla="*/ 5076497 w 5076497"/>
              <a:gd name="connsiteY4" fmla="*/ 1408386 h 1975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6497" h="1975945" extrusionOk="0">
                <a:moveTo>
                  <a:pt x="5076497" y="1408386"/>
                </a:moveTo>
                <a:lnTo>
                  <a:pt x="3037490" y="0"/>
                </a:lnTo>
                <a:lnTo>
                  <a:pt x="0" y="987973"/>
                </a:lnTo>
                <a:lnTo>
                  <a:pt x="3573518" y="1975945"/>
                </a:lnTo>
                <a:lnTo>
                  <a:pt x="5076497" y="1408386"/>
                </a:lnTo>
                <a:close/>
              </a:path>
            </a:pathLst>
          </a:custGeom>
          <a:gradFill>
            <a:gsLst>
              <a:gs pos="4400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Eintritt in die Fachschaft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Wir freuen uns, wenn Ihr Interesse habt euch in der Fachschaft einzubringen. Kommt dazu einfach in unsere Schnuppersitzung.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420122" y="3174322"/>
            <a:ext cx="2303756" cy="8389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Schnuppersitzung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solidFill>
                  <a:prstClr val="white"/>
                </a:solidFill>
                <a:latin typeface="Arial"/>
                <a:cs typeface="Arial"/>
              </a:rPr>
              <a:t>10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.09.2025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64381" y="2109940"/>
            <a:ext cx="2264531" cy="75741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64381" y="4365077"/>
            <a:ext cx="2157861" cy="89986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274675" y="2106216"/>
            <a:ext cx="1943018" cy="766981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143510" y="4365077"/>
            <a:ext cx="2074184" cy="89986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TextBox 36"/>
          <p:cNvSpPr txBox="1"/>
          <p:nvPr/>
        </p:nvSpPr>
        <p:spPr bwMode="auto">
          <a:xfrm>
            <a:off x="811801" y="2945348"/>
            <a:ext cx="231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 bestimmst, wo du mitabreitest und was dich interessierst!</a:t>
            </a:r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5880537" y="2945348"/>
            <a:ext cx="2341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Von Studenten für Studenten. In allen Bereichen deines Uni-Lebens.</a:t>
            </a:r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>
            <a:off x="5779057" y="3847610"/>
            <a:ext cx="244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Leite Kooperationen mit führenden Unternehmen der Branche.</a:t>
            </a:r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764381" y="3847610"/>
            <a:ext cx="244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Organisiere deine eigenen Events im Team und sei immer mit dabei!</a:t>
            </a:r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Hilfreiche QR-Codes</a:t>
            </a:r>
            <a:endParaRPr dirty="0"/>
          </a:p>
        </p:txBody>
      </p:sp>
      <p:sp>
        <p:nvSpPr>
          <p:cNvPr id="9" name="Rechteck 8"/>
          <p:cNvSpPr/>
          <p:nvPr/>
        </p:nvSpPr>
        <p:spPr bwMode="auto">
          <a:xfrm>
            <a:off x="5984215" y="4225824"/>
            <a:ext cx="2142161" cy="959329"/>
          </a:xfrm>
          <a:prstGeom prst="rect">
            <a:avLst/>
          </a:prstGeom>
          <a:solidFill>
            <a:srgbClr val="E7E6E6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Unsere</a:t>
            </a: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Webseite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014990" y="2078850"/>
            <a:ext cx="2062944" cy="2062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hteck 13"/>
          <p:cNvSpPr/>
          <p:nvPr/>
        </p:nvSpPr>
        <p:spPr bwMode="auto">
          <a:xfrm>
            <a:off x="771041" y="4225824"/>
            <a:ext cx="2142162" cy="959330"/>
          </a:xfrm>
          <a:prstGeom prst="rect">
            <a:avLst/>
          </a:prstGeom>
          <a:solidFill>
            <a:srgbClr val="E7E6E6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AEAA749-6C7F-FEAB-B6CA-B8FA56228B3A}"/>
              </a:ext>
            </a:extLst>
          </p:cNvPr>
          <p:cNvSpPr txBox="1"/>
          <p:nvPr/>
        </p:nvSpPr>
        <p:spPr>
          <a:xfrm>
            <a:off x="1120050" y="4582213"/>
            <a:ext cx="14981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Instagram Account</a:t>
            </a:r>
          </a:p>
        </p:txBody>
      </p:sp>
      <p:pic>
        <p:nvPicPr>
          <p:cNvPr id="3" name="Grafik 3">
            <a:extLst>
              <a:ext uri="{FF2B5EF4-FFF2-40B4-BE49-F238E27FC236}">
                <a16:creationId xmlns:a16="http://schemas.microsoft.com/office/drawing/2014/main" id="{4E939A77-92A1-8E02-BA1A-7570C1C87A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" t="16677" r="3267" b="18357"/>
          <a:stretch/>
        </p:blipFill>
        <p:spPr>
          <a:xfrm>
            <a:off x="771041" y="2078850"/>
            <a:ext cx="2142162" cy="2062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88FDA46-826E-61E2-1521-4B8A458C5AE1}"/>
              </a:ext>
            </a:extLst>
          </p:cNvPr>
          <p:cNvSpPr/>
          <p:nvPr/>
        </p:nvSpPr>
        <p:spPr bwMode="auto">
          <a:xfrm>
            <a:off x="3377628" y="4225824"/>
            <a:ext cx="2142162" cy="959329"/>
          </a:xfrm>
          <a:prstGeom prst="rect">
            <a:avLst/>
          </a:prstGeom>
          <a:solidFill>
            <a:srgbClr val="E7E6E6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2C1763A-CF3A-C782-3963-9759EBEAF599}"/>
              </a:ext>
            </a:extLst>
          </p:cNvPr>
          <p:cNvSpPr txBox="1"/>
          <p:nvPr/>
        </p:nvSpPr>
        <p:spPr bwMode="auto">
          <a:xfrm>
            <a:off x="3726636" y="4566988"/>
            <a:ext cx="14879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WhatsApp Gruppe</a:t>
            </a:r>
          </a:p>
        </p:txBody>
      </p:sp>
      <p:pic>
        <p:nvPicPr>
          <p:cNvPr id="12" name="Grafik 12">
            <a:extLst>
              <a:ext uri="{FF2B5EF4-FFF2-40B4-BE49-F238E27FC236}">
                <a16:creationId xmlns:a16="http://schemas.microsoft.com/office/drawing/2014/main" id="{8DC38186-5B03-84EF-15EA-F9B10B625F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7" b="6788"/>
          <a:stretch/>
        </p:blipFill>
        <p:spPr>
          <a:xfrm>
            <a:off x="3377628" y="2078850"/>
            <a:ext cx="2142162" cy="2062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Grafik 4" descr="Ein Bild, das Text, Screenshot, Schrift, Kreis enthält.&#10;&#10;Automatisch generierte Beschreibung">
            <a:extLst>
              <a:ext uri="{FF2B5EF4-FFF2-40B4-BE49-F238E27FC236}">
                <a16:creationId xmlns:a16="http://schemas.microsoft.com/office/drawing/2014/main" id="{CA750511-7665-BF0C-42F7-B6E239D8A7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1" y="2078850"/>
            <a:ext cx="2142160" cy="206294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CABE039-E5B5-F101-7DE7-DDF764F32D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7626" y="2088485"/>
            <a:ext cx="2142160" cy="2053310"/>
          </a:xfrm>
          <a:prstGeom prst="rect">
            <a:avLst/>
          </a:prstGeom>
        </p:spPr>
      </p:pic>
      <p:pic>
        <p:nvPicPr>
          <p:cNvPr id="13" name="Grafik 12" descr="Ein Bild, das Screenshot, Text, Schrift, Kreis enthält.&#10;&#10;KI-generierte Inhalte können fehlerhaft sein.">
            <a:extLst>
              <a:ext uri="{FF2B5EF4-FFF2-40B4-BE49-F238E27FC236}">
                <a16:creationId xmlns:a16="http://schemas.microsoft.com/office/drawing/2014/main" id="{2BCE3ED0-DCBD-CC69-0197-3BC3F37A1B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5" y="2135597"/>
            <a:ext cx="1925772" cy="19494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6056A-13C7-4F65-9E8B-04C3A73D3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84684"/>
            <a:ext cx="5479200" cy="540060"/>
          </a:xfrm>
        </p:spPr>
        <p:txBody>
          <a:bodyPr anchor="t">
            <a:normAutofit/>
          </a:bodyPr>
          <a:lstStyle/>
          <a:p>
            <a:r>
              <a:rPr lang="de-DE" dirty="0"/>
              <a:t>Wichtige Links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AA7181-E413-4DBF-A124-2386A7868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5972" y="6134400"/>
            <a:ext cx="105446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FC0CC166-4E39-43B8-AB91-BDD1C4C9E224}" type="slidenum">
              <a:rPr lang="de-DE" smtClean="0"/>
              <a:pPr>
                <a:lnSpc>
                  <a:spcPct val="90000"/>
                </a:lnSpc>
                <a:spcAft>
                  <a:spcPts val="600"/>
                </a:spcAft>
              </a:pPr>
              <a:t>32</a:t>
            </a:fld>
            <a:endParaRPr lang="de-DE"/>
          </a:p>
        </p:txBody>
      </p:sp>
      <p:graphicFrame>
        <p:nvGraphicFramePr>
          <p:cNvPr id="8" name="Inhaltsplatzhalter 2">
            <a:extLst>
              <a:ext uri="{FF2B5EF4-FFF2-40B4-BE49-F238E27FC236}">
                <a16:creationId xmlns:a16="http://schemas.microsoft.com/office/drawing/2014/main" id="{72AC3471-270F-D71A-A93C-67EC0819C08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494" y="1484784"/>
          <a:ext cx="7776432" cy="4187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7478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5269" y="2676271"/>
            <a:ext cx="60902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002F55"/>
                </a:solidFill>
                <a:latin typeface="Calibri"/>
                <a:cs typeface="Calibri"/>
              </a:rPr>
              <a:t>Vielen</a:t>
            </a:r>
            <a:r>
              <a:rPr sz="3000" b="1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002F55"/>
                </a:solidFill>
                <a:latin typeface="Calibri"/>
                <a:cs typeface="Calibri"/>
              </a:rPr>
              <a:t>Dank</a:t>
            </a:r>
            <a:r>
              <a:rPr sz="3000" b="1" spc="-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002F55"/>
                </a:solidFill>
                <a:latin typeface="Calibri"/>
                <a:cs typeface="Calibri"/>
              </a:rPr>
              <a:t>für</a:t>
            </a:r>
            <a:r>
              <a:rPr sz="3000" b="1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002F55"/>
                </a:solidFill>
                <a:latin typeface="Calibri"/>
                <a:cs typeface="Calibri"/>
              </a:rPr>
              <a:t>Eure</a:t>
            </a:r>
            <a:r>
              <a:rPr sz="3000" b="1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002F55"/>
                </a:solidFill>
                <a:latin typeface="Calibri"/>
                <a:cs typeface="Calibri"/>
              </a:rPr>
              <a:t>Aufmerksamkeit!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30.08.2024</a:t>
            </a:r>
            <a:endParaRPr lang="de-DE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069207" y="3537026"/>
            <a:ext cx="10064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Fragen?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32359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Programm</a:t>
            </a:r>
            <a:r>
              <a:rPr spc="-40" dirty="0"/>
              <a:t> </a:t>
            </a:r>
            <a:r>
              <a:rPr spc="-5" dirty="0"/>
              <a:t>für</a:t>
            </a:r>
            <a:r>
              <a:rPr spc="-15" dirty="0"/>
              <a:t> </a:t>
            </a:r>
            <a:r>
              <a:rPr spc="-10" dirty="0"/>
              <a:t>heute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02.09.2025</a:t>
            </a:r>
            <a:endParaRPr lang="de-DE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873809"/>
            <a:ext cx="7792720" cy="15087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Begrüßung </a:t>
            </a:r>
            <a:r>
              <a:rPr sz="2400" spc="-10" dirty="0">
                <a:latin typeface="Calibri"/>
                <a:cs typeface="Calibri"/>
              </a:rPr>
              <a:t>durch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Studiengangsmanagement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und </a:t>
            </a:r>
            <a:r>
              <a:rPr sz="2400" spc="-10" dirty="0">
                <a:latin typeface="Calibri"/>
                <a:cs typeface="Calibri"/>
              </a:rPr>
              <a:t>Fachschaft</a:t>
            </a:r>
            <a:endParaRPr sz="24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09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Allgemeine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Informationen</a:t>
            </a:r>
            <a:endParaRPr sz="2000" dirty="0">
              <a:latin typeface="Calibri"/>
              <a:cs typeface="Calibri"/>
            </a:endParaRPr>
          </a:p>
          <a:p>
            <a:pPr marL="756285" marR="252095" lvl="1" indent="-287020">
              <a:lnSpc>
                <a:spcPct val="100000"/>
              </a:lnSpc>
              <a:spcBef>
                <a:spcPts val="484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Informationen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zu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Studiengängen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M. Sc.</a:t>
            </a:r>
            <a:r>
              <a:rPr sz="2000" spc="-5" dirty="0">
                <a:latin typeface="Calibri"/>
                <a:cs typeface="Calibri"/>
              </a:rPr>
              <a:t> Wirtschaftsmathematik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&amp;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Mathematik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34493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Was</a:t>
            </a:r>
            <a:r>
              <a:rPr spc="-40" dirty="0"/>
              <a:t> </a:t>
            </a:r>
            <a:r>
              <a:rPr dirty="0"/>
              <a:t>passiert</a:t>
            </a:r>
            <a:r>
              <a:rPr spc="-40" dirty="0"/>
              <a:t> </a:t>
            </a:r>
            <a:r>
              <a:rPr dirty="0"/>
              <a:t>danach?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02.09.2025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14400" y="1141835"/>
            <a:ext cx="4183379" cy="2368597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lang="de-DE" sz="2000" b="1" spc="-5" dirty="0">
                <a:latin typeface="Calibri"/>
                <a:cs typeface="Calibri"/>
              </a:rPr>
              <a:t>Direkt im Anschluss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Char char="•"/>
            </a:pPr>
            <a:r>
              <a:rPr lang="de-DE" sz="2000" spc="-5" dirty="0">
                <a:latin typeface="Calibri"/>
                <a:cs typeface="Calibri"/>
              </a:rPr>
              <a:t>Campustour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Char char="•"/>
            </a:pPr>
            <a:r>
              <a:rPr lang="de-DE" sz="2000" spc="-5" dirty="0">
                <a:latin typeface="Calibri"/>
                <a:cs typeface="Calibri"/>
              </a:rPr>
              <a:t>Get-together auf der Mensawiese</a:t>
            </a: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endParaRPr lang="de-DE" sz="2000" b="1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000" b="1" spc="-5" dirty="0">
                <a:latin typeface="Calibri"/>
                <a:cs typeface="Calibri"/>
              </a:rPr>
              <a:t>Montag,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lang="de-DE" sz="2000" b="1" spc="-15" dirty="0">
                <a:latin typeface="Calibri"/>
                <a:cs typeface="Calibri"/>
              </a:rPr>
              <a:t>01</a:t>
            </a:r>
            <a:r>
              <a:rPr sz="2000" b="1" dirty="0">
                <a:latin typeface="Calibri"/>
                <a:cs typeface="Calibri"/>
              </a:rPr>
              <a:t>.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lang="de-DE" sz="2000" b="1" spc="-10" dirty="0">
                <a:latin typeface="Calibri"/>
                <a:cs typeface="Calibri"/>
              </a:rPr>
              <a:t>September</a:t>
            </a:r>
            <a:endParaRPr sz="20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10" dirty="0" err="1">
                <a:latin typeface="Calibri"/>
                <a:cs typeface="Calibri"/>
              </a:rPr>
              <a:t>Offizieller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Vorlesungsstart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12217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spc="-30" dirty="0"/>
              <a:t>g</a:t>
            </a:r>
            <a:r>
              <a:rPr spc="-5" dirty="0"/>
              <a:t>enda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02.09.2025</a:t>
            </a:r>
            <a:endParaRPr lang="de-DE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667637"/>
            <a:ext cx="5066665" cy="402610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Modulkatalog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Studierendenportal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Portal²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Aufbau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Studiums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Prüfungsordnung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Prüfungen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Rund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ums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Studium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Auslandssemester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Freizeitangebot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Mannheim</a:t>
            </a: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Fachschaft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22250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Modulkatalog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0966" y="1671955"/>
            <a:ext cx="7360920" cy="4083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4335145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Gibt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eine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Übersicht</a:t>
            </a:r>
            <a:r>
              <a:rPr sz="20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über 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alle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Kurse,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 die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für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den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Studiengang</a:t>
            </a:r>
            <a:r>
              <a:rPr sz="2000" spc="-5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relevant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sind</a:t>
            </a:r>
            <a:endParaRPr sz="2000" dirty="0">
              <a:latin typeface="Calibri"/>
              <a:cs typeface="Calibri"/>
            </a:endParaRPr>
          </a:p>
          <a:p>
            <a:pPr marL="354965" marR="4135120" indent="-342900">
              <a:lnSpc>
                <a:spcPct val="100000"/>
              </a:lnSpc>
              <a:spcBef>
                <a:spcPts val="4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Detaillierte</a:t>
            </a:r>
            <a:r>
              <a:rPr sz="2000" spc="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Beschreibungen </a:t>
            </a:r>
            <a:r>
              <a:rPr sz="2000" spc="-4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der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2F55"/>
                </a:solidFill>
                <a:latin typeface="Calibri"/>
                <a:cs typeface="Calibri"/>
              </a:rPr>
              <a:t>Kurse</a:t>
            </a:r>
            <a:endParaRPr sz="2000" dirty="0">
              <a:latin typeface="Calibri"/>
              <a:cs typeface="Calibri"/>
            </a:endParaRPr>
          </a:p>
          <a:p>
            <a:pPr marL="354965" marR="4128770" indent="-342900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20" dirty="0">
                <a:solidFill>
                  <a:srgbClr val="002F55"/>
                </a:solidFill>
                <a:latin typeface="Calibri"/>
                <a:cs typeface="Calibri"/>
              </a:rPr>
              <a:t>Werden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laufend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aktualisiert </a:t>
            </a:r>
            <a:r>
              <a:rPr sz="2000" spc="-434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(Appendix)</a:t>
            </a:r>
            <a:endParaRPr sz="2000" dirty="0">
              <a:latin typeface="Calibri"/>
              <a:cs typeface="Calibri"/>
            </a:endParaRPr>
          </a:p>
          <a:p>
            <a:pPr marL="354965" marR="4482465" indent="-3429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Zu finden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auf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den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Seiten </a:t>
            </a:r>
            <a:r>
              <a:rPr sz="2000" spc="-4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der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Fakultät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WIM</a:t>
            </a:r>
            <a:endParaRPr sz="2000" dirty="0">
              <a:latin typeface="Calibri"/>
              <a:cs typeface="Calibri"/>
            </a:endParaRPr>
          </a:p>
          <a:p>
            <a:pPr marL="354965" marR="1035685">
              <a:lnSpc>
                <a:spcPct val="100000"/>
              </a:lnSpc>
              <a:spcBef>
                <a:spcPts val="30"/>
              </a:spcBef>
            </a:pPr>
            <a:r>
              <a:rPr lang="de-DE"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https://www.wim.uni-mannheim.de/studium/studienorganisation/m-sc-wirtschaftsmathematik-ab-hws-2025/#c425216</a:t>
            </a:r>
            <a:endParaRPr lang="de-DE" sz="1600" u="heavy" spc="-10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  <a:p>
            <a:pPr marL="354965" marR="1035685">
              <a:lnSpc>
                <a:spcPct val="100000"/>
              </a:lnSpc>
              <a:spcBef>
                <a:spcPts val="30"/>
              </a:spcBef>
            </a:pPr>
            <a:r>
              <a:rPr sz="2000" spc="-10" dirty="0" err="1">
                <a:solidFill>
                  <a:srgbClr val="002F55"/>
                </a:solidFill>
                <a:latin typeface="Calibri"/>
                <a:cs typeface="Calibri"/>
              </a:rPr>
              <a:t>Übersicht</a:t>
            </a:r>
            <a:r>
              <a:rPr sz="20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über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Veranstaltungen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im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Semester</a:t>
            </a:r>
            <a:r>
              <a:rPr sz="2000" spc="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über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das</a:t>
            </a:r>
            <a:r>
              <a:rPr sz="2000" spc="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b="1" spc="-10" dirty="0" err="1">
                <a:solidFill>
                  <a:srgbClr val="002F55"/>
                </a:solidFill>
                <a:latin typeface="Calibri"/>
                <a:cs typeface="Calibri"/>
              </a:rPr>
              <a:t>mittelfristige</a:t>
            </a:r>
            <a:r>
              <a:rPr lang="de-DE" sz="2000" dirty="0">
                <a:latin typeface="Calibri"/>
                <a:cs typeface="Calibri"/>
              </a:rPr>
              <a:t> </a:t>
            </a:r>
            <a:r>
              <a:rPr sz="2000" b="1" spc="-10" dirty="0" err="1">
                <a:solidFill>
                  <a:srgbClr val="002F55"/>
                </a:solidFill>
                <a:latin typeface="Calibri"/>
                <a:cs typeface="Calibri"/>
              </a:rPr>
              <a:t>Vorlesungsverzeichnis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68855" y="1688527"/>
            <a:ext cx="4200311" cy="2717410"/>
            <a:chOff x="4568855" y="1688527"/>
            <a:chExt cx="4200311" cy="27174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68855" y="1688527"/>
              <a:ext cx="4200311" cy="271741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789169" y="3934205"/>
              <a:ext cx="2221231" cy="360045"/>
            </a:xfrm>
            <a:custGeom>
              <a:avLst/>
              <a:gdLst/>
              <a:ahLst/>
              <a:cxnLst/>
              <a:rect l="l" t="t" r="r" b="b"/>
              <a:pathLst>
                <a:path w="1800225" h="360045">
                  <a:moveTo>
                    <a:pt x="0" y="179832"/>
                  </a:moveTo>
                  <a:lnTo>
                    <a:pt x="26157" y="136617"/>
                  </a:lnTo>
                  <a:lnTo>
                    <a:pt x="70729" y="109835"/>
                  </a:lnTo>
                  <a:lnTo>
                    <a:pt x="134843" y="85106"/>
                  </a:lnTo>
                  <a:lnTo>
                    <a:pt x="173650" y="73627"/>
                  </a:lnTo>
                  <a:lnTo>
                    <a:pt x="216648" y="62801"/>
                  </a:lnTo>
                  <a:lnTo>
                    <a:pt x="263604" y="52673"/>
                  </a:lnTo>
                  <a:lnTo>
                    <a:pt x="314287" y="43290"/>
                  </a:lnTo>
                  <a:lnTo>
                    <a:pt x="368466" y="34698"/>
                  </a:lnTo>
                  <a:lnTo>
                    <a:pt x="425909" y="26944"/>
                  </a:lnTo>
                  <a:lnTo>
                    <a:pt x="486383" y="20073"/>
                  </a:lnTo>
                  <a:lnTo>
                    <a:pt x="549657" y="14132"/>
                  </a:lnTo>
                  <a:lnTo>
                    <a:pt x="615500" y="9168"/>
                  </a:lnTo>
                  <a:lnTo>
                    <a:pt x="683680" y="5226"/>
                  </a:lnTo>
                  <a:lnTo>
                    <a:pt x="753965" y="2353"/>
                  </a:lnTo>
                  <a:lnTo>
                    <a:pt x="826122" y="596"/>
                  </a:lnTo>
                  <a:lnTo>
                    <a:pt x="899921" y="0"/>
                  </a:lnTo>
                  <a:lnTo>
                    <a:pt x="973721" y="596"/>
                  </a:lnTo>
                  <a:lnTo>
                    <a:pt x="1045878" y="2353"/>
                  </a:lnTo>
                  <a:lnTo>
                    <a:pt x="1116163" y="5226"/>
                  </a:lnTo>
                  <a:lnTo>
                    <a:pt x="1184343" y="9168"/>
                  </a:lnTo>
                  <a:lnTo>
                    <a:pt x="1250186" y="14132"/>
                  </a:lnTo>
                  <a:lnTo>
                    <a:pt x="1313460" y="20073"/>
                  </a:lnTo>
                  <a:lnTo>
                    <a:pt x="1373934" y="26944"/>
                  </a:lnTo>
                  <a:lnTo>
                    <a:pt x="1431377" y="34698"/>
                  </a:lnTo>
                  <a:lnTo>
                    <a:pt x="1485556" y="43290"/>
                  </a:lnTo>
                  <a:lnTo>
                    <a:pt x="1536239" y="52673"/>
                  </a:lnTo>
                  <a:lnTo>
                    <a:pt x="1583195" y="62801"/>
                  </a:lnTo>
                  <a:lnTo>
                    <a:pt x="1626193" y="73627"/>
                  </a:lnTo>
                  <a:lnTo>
                    <a:pt x="1665000" y="85106"/>
                  </a:lnTo>
                  <a:lnTo>
                    <a:pt x="1729114" y="109835"/>
                  </a:lnTo>
                  <a:lnTo>
                    <a:pt x="1773686" y="136617"/>
                  </a:lnTo>
                  <a:lnTo>
                    <a:pt x="1799844" y="179832"/>
                  </a:lnTo>
                  <a:lnTo>
                    <a:pt x="1796860" y="194580"/>
                  </a:lnTo>
                  <a:lnTo>
                    <a:pt x="1753959" y="236671"/>
                  </a:lnTo>
                  <a:lnTo>
                    <a:pt x="1699384" y="262473"/>
                  </a:lnTo>
                  <a:lnTo>
                    <a:pt x="1626193" y="286036"/>
                  </a:lnTo>
                  <a:lnTo>
                    <a:pt x="1583195" y="296862"/>
                  </a:lnTo>
                  <a:lnTo>
                    <a:pt x="1536239" y="306990"/>
                  </a:lnTo>
                  <a:lnTo>
                    <a:pt x="1485556" y="316373"/>
                  </a:lnTo>
                  <a:lnTo>
                    <a:pt x="1431377" y="324965"/>
                  </a:lnTo>
                  <a:lnTo>
                    <a:pt x="1373934" y="332719"/>
                  </a:lnTo>
                  <a:lnTo>
                    <a:pt x="1313460" y="339590"/>
                  </a:lnTo>
                  <a:lnTo>
                    <a:pt x="1250186" y="345531"/>
                  </a:lnTo>
                  <a:lnTo>
                    <a:pt x="1184343" y="350495"/>
                  </a:lnTo>
                  <a:lnTo>
                    <a:pt x="1116163" y="354437"/>
                  </a:lnTo>
                  <a:lnTo>
                    <a:pt x="1045878" y="357310"/>
                  </a:lnTo>
                  <a:lnTo>
                    <a:pt x="973721" y="359067"/>
                  </a:lnTo>
                  <a:lnTo>
                    <a:pt x="899921" y="359664"/>
                  </a:lnTo>
                  <a:lnTo>
                    <a:pt x="826122" y="359067"/>
                  </a:lnTo>
                  <a:lnTo>
                    <a:pt x="753965" y="357310"/>
                  </a:lnTo>
                  <a:lnTo>
                    <a:pt x="683680" y="354437"/>
                  </a:lnTo>
                  <a:lnTo>
                    <a:pt x="615500" y="350495"/>
                  </a:lnTo>
                  <a:lnTo>
                    <a:pt x="549657" y="345531"/>
                  </a:lnTo>
                  <a:lnTo>
                    <a:pt x="486383" y="339590"/>
                  </a:lnTo>
                  <a:lnTo>
                    <a:pt x="425909" y="332719"/>
                  </a:lnTo>
                  <a:lnTo>
                    <a:pt x="368466" y="324965"/>
                  </a:lnTo>
                  <a:lnTo>
                    <a:pt x="314287" y="316373"/>
                  </a:lnTo>
                  <a:lnTo>
                    <a:pt x="263604" y="306990"/>
                  </a:lnTo>
                  <a:lnTo>
                    <a:pt x="216648" y="296862"/>
                  </a:lnTo>
                  <a:lnTo>
                    <a:pt x="173650" y="286036"/>
                  </a:lnTo>
                  <a:lnTo>
                    <a:pt x="134843" y="274557"/>
                  </a:lnTo>
                  <a:lnTo>
                    <a:pt x="70729" y="249828"/>
                  </a:lnTo>
                  <a:lnTo>
                    <a:pt x="26157" y="223046"/>
                  </a:lnTo>
                  <a:lnTo>
                    <a:pt x="0" y="179832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02.09.2025</a:t>
            </a:r>
            <a:endParaRPr lang="de-DE"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5535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Studierendenportal</a:t>
            </a:r>
            <a:r>
              <a:rPr spc="-65" dirty="0"/>
              <a:t> </a:t>
            </a:r>
            <a:r>
              <a:rPr dirty="0"/>
              <a:t>–</a:t>
            </a:r>
            <a:r>
              <a:rPr spc="-15" dirty="0"/>
              <a:t> Portal²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02.09.2025</a:t>
            </a:r>
            <a:endParaRPr lang="de-DE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877691"/>
            <a:ext cx="7601584" cy="3786934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0"/>
              </a:spcBef>
              <a:buClr>
                <a:srgbClr val="002F55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https://portal2.uni-mannheim.de/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Übersicht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über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Veranstaltungen</a:t>
            </a:r>
            <a:endParaRPr sz="24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09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30" dirty="0">
                <a:latin typeface="Calibri"/>
                <a:cs typeface="Calibri"/>
              </a:rPr>
              <a:t>Termine</a:t>
            </a:r>
            <a:endParaRPr sz="20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Räume</a:t>
            </a:r>
          </a:p>
          <a:p>
            <a:pPr marL="355600" indent="-343535">
              <a:lnSpc>
                <a:spcPct val="100000"/>
              </a:lnSpc>
              <a:spcBef>
                <a:spcPts val="54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de-DE" sz="2400" spc="-10" dirty="0">
                <a:latin typeface="Calibri"/>
                <a:cs typeface="Calibri"/>
              </a:rPr>
              <a:t>Kursanmeldung</a:t>
            </a:r>
            <a:r>
              <a:rPr lang="de-DE" sz="2400" spc="-5" dirty="0">
                <a:latin typeface="Calibri"/>
                <a:cs typeface="Calibri"/>
              </a:rPr>
              <a:t> im ganzen Semester (je nach Teilnehmerbeschränkung)</a:t>
            </a:r>
            <a:endParaRPr lang="de-DE"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 err="1">
                <a:latin typeface="Calibri"/>
                <a:cs typeface="Calibri"/>
              </a:rPr>
              <a:t>Prüfungsanmeldung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Notenspiegel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Link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zu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Ilias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Aufbau</a:t>
            </a:r>
            <a:r>
              <a:rPr spc="-25" dirty="0"/>
              <a:t> </a:t>
            </a:r>
            <a:r>
              <a:rPr dirty="0"/>
              <a:t>des</a:t>
            </a:r>
            <a:r>
              <a:rPr spc="-15" dirty="0"/>
              <a:t> </a:t>
            </a:r>
            <a:r>
              <a:rPr dirty="0"/>
              <a:t>Studiums</a:t>
            </a:r>
            <a:r>
              <a:rPr spc="-20" dirty="0"/>
              <a:t> </a:t>
            </a:r>
            <a:r>
              <a:rPr spc="-15" dirty="0"/>
              <a:t>Master </a:t>
            </a:r>
            <a:r>
              <a:rPr spc="-665" dirty="0"/>
              <a:t> </a:t>
            </a:r>
            <a:r>
              <a:rPr spc="-5" dirty="0"/>
              <a:t>Wirtschaftsmathematik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02.09.2025</a:t>
            </a:r>
            <a:endParaRPr lang="de-DE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877691"/>
            <a:ext cx="7732395" cy="3425297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Prüfungsleistungen</a:t>
            </a:r>
            <a:r>
              <a:rPr sz="24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im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Umfang von</a:t>
            </a:r>
            <a:r>
              <a:rPr sz="2400" spc="-5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lang="de-DE" sz="2400" spc="-55" dirty="0">
                <a:solidFill>
                  <a:srgbClr val="002F55"/>
                </a:solidFill>
                <a:latin typeface="Calibri"/>
                <a:cs typeface="Calibri"/>
              </a:rPr>
              <a:t>mindestens </a:t>
            </a:r>
            <a:r>
              <a:rPr sz="2400" b="1" spc="-5" dirty="0">
                <a:solidFill>
                  <a:srgbClr val="002F55"/>
                </a:solidFill>
                <a:latin typeface="Calibri"/>
                <a:cs typeface="Calibri"/>
              </a:rPr>
              <a:t>120</a:t>
            </a:r>
            <a:r>
              <a:rPr sz="2400" b="1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2F55"/>
                </a:solidFill>
                <a:latin typeface="Calibri"/>
                <a:cs typeface="Calibri"/>
              </a:rPr>
              <a:t>ECTS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,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20" dirty="0" err="1">
                <a:solidFill>
                  <a:srgbClr val="002F55"/>
                </a:solidFill>
                <a:latin typeface="Calibri"/>
                <a:cs typeface="Calibri"/>
              </a:rPr>
              <a:t>davon</a:t>
            </a:r>
            <a:r>
              <a:rPr lang="de-DE" sz="2400" spc="-20" dirty="0">
                <a:solidFill>
                  <a:srgbClr val="002F55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de-DE" sz="2400" spc="-5" dirty="0">
                <a:solidFill>
                  <a:srgbClr val="002F55"/>
                </a:solidFill>
                <a:latin typeface="Calibri"/>
                <a:cs typeface="Calibri"/>
              </a:rPr>
              <a:t>Reine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Mathematik:</a:t>
            </a:r>
            <a:r>
              <a:rPr sz="2400" spc="-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 err="1">
                <a:solidFill>
                  <a:srgbClr val="002F55"/>
                </a:solidFill>
                <a:latin typeface="Calibri"/>
                <a:cs typeface="Calibri"/>
              </a:rPr>
              <a:t>mindestens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lang="de-DE" sz="2400" spc="-25" dirty="0">
                <a:solidFill>
                  <a:srgbClr val="002F55"/>
                </a:solidFill>
                <a:latin typeface="Calibri"/>
                <a:cs typeface="Calibri"/>
              </a:rPr>
              <a:t>13-42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ECTS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de-DE" sz="2400" spc="-10" dirty="0">
                <a:solidFill>
                  <a:srgbClr val="002F55"/>
                </a:solidFill>
                <a:latin typeface="Calibri"/>
                <a:cs typeface="Calibri"/>
              </a:rPr>
              <a:t>Mathematik und Informatik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:</a:t>
            </a:r>
            <a:r>
              <a:rPr sz="2400" spc="-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 err="1">
                <a:solidFill>
                  <a:srgbClr val="002F55"/>
                </a:solidFill>
                <a:latin typeface="Calibri"/>
                <a:cs typeface="Calibri"/>
              </a:rPr>
              <a:t>mindestens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lang="de-DE" sz="2400" spc="-25" dirty="0">
                <a:solidFill>
                  <a:srgbClr val="002F55"/>
                </a:solidFill>
                <a:latin typeface="Calibri"/>
                <a:cs typeface="Calibri"/>
              </a:rPr>
              <a:t>6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ECTS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5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 err="1">
                <a:solidFill>
                  <a:srgbClr val="002F55"/>
                </a:solidFill>
                <a:latin typeface="Calibri"/>
                <a:cs typeface="Calibri"/>
              </a:rPr>
              <a:t>Wirtschaftswissenschaften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: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3</a:t>
            </a:r>
            <a:r>
              <a:rPr lang="de-DE" sz="2400" spc="-5" dirty="0">
                <a:solidFill>
                  <a:srgbClr val="002F55"/>
                </a:solidFill>
                <a:latin typeface="Calibri"/>
                <a:cs typeface="Calibri"/>
              </a:rPr>
              <a:t>0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-</a:t>
            </a:r>
            <a:r>
              <a:rPr lang="de-DE" sz="2400" spc="-5" dirty="0">
                <a:solidFill>
                  <a:srgbClr val="002F55"/>
                </a:solidFill>
                <a:latin typeface="Calibri"/>
                <a:cs typeface="Calibri"/>
              </a:rPr>
              <a:t>34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ECTS,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maximal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24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ECTS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in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BWL</a:t>
            </a:r>
            <a:r>
              <a:rPr lang="de-DE" sz="2400" spc="-10" dirty="0">
                <a:solidFill>
                  <a:srgbClr val="002F55"/>
                </a:solidFill>
                <a:latin typeface="Calibri"/>
                <a:cs typeface="Calibri"/>
              </a:rPr>
              <a:t> und mindestens 6 ECTS in VWL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de-DE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Seminare mit jeweils 4 ECTS </a:t>
            </a:r>
            <a:endParaRPr lang="de-DE" sz="2400" b="0" i="0" u="none" strike="noStrike" baseline="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de-DE"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Masterarbeit: 30 ECTS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äsentationsvorlage BWL D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Folienmaster_Wim_DEU.pptx" id="{83F2B203-5061-49FE-AB7A-AC9FCBA37794}" vid="{C601DF91-D91E-470E-A6C0-6F5AFE97C015}"/>
    </a:ext>
  </a:extLst>
</a:theme>
</file>

<file path=ppt/theme/theme3.xml><?xml version="1.0" encoding="utf-8"?>
<a:theme xmlns:a="http://schemas.openxmlformats.org/drawingml/2006/main" name="1_Präsentationsvorlage BWL D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Folienmaster_Wim_DEU.pptx" id="{83F2B203-5061-49FE-AB7A-AC9FCBA37794}" vid="{C601DF91-D91E-470E-A6C0-6F5AFE97C015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1455</Words>
  <Application>Microsoft Office PowerPoint</Application>
  <PresentationFormat>Bildschirmpräsentation (4:3)</PresentationFormat>
  <Paragraphs>321</Paragraphs>
  <Slides>33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33</vt:i4>
      </vt:variant>
    </vt:vector>
  </HeadingPairs>
  <TitlesOfParts>
    <vt:vector size="42" baseType="lpstr">
      <vt:lpstr>Malgun Gothic Semilight</vt:lpstr>
      <vt:lpstr>Arial</vt:lpstr>
      <vt:lpstr>Arial MT</vt:lpstr>
      <vt:lpstr>Calibri</vt:lpstr>
      <vt:lpstr>Times New Roman</vt:lpstr>
      <vt:lpstr>Wingdings</vt:lpstr>
      <vt:lpstr>Office Theme</vt:lpstr>
      <vt:lpstr>Präsentationsvorlage BWL DE</vt:lpstr>
      <vt:lpstr>1_Präsentationsvorlage BWL DE</vt:lpstr>
      <vt:lpstr>Einführungsveranstaltung M.Sc. Wirtschaftsmathematik M.Sc. Mathematik</vt:lpstr>
      <vt:lpstr>Ansprechpartner - Dekanat</vt:lpstr>
      <vt:lpstr>Ansprechpartner – Fachschaft</vt:lpstr>
      <vt:lpstr>Programm für heute</vt:lpstr>
      <vt:lpstr>Was passiert danach?</vt:lpstr>
      <vt:lpstr>Agenda</vt:lpstr>
      <vt:lpstr>Modulkatalog</vt:lpstr>
      <vt:lpstr>Studierendenportal – Portal²</vt:lpstr>
      <vt:lpstr>Aufbau des Studiums Master  Wirtschaftsmathematik</vt:lpstr>
      <vt:lpstr>Aufbau des Studiums Master  Mathematik</vt:lpstr>
      <vt:lpstr>Studium - Ansprechpartner</vt:lpstr>
      <vt:lpstr>Prüfungsordnung</vt:lpstr>
      <vt:lpstr>Prüfungen – Anmeldung</vt:lpstr>
      <vt:lpstr>Prüfungen – nicht antreten</vt:lpstr>
      <vt:lpstr>Prüfungen – Wiederholung</vt:lpstr>
      <vt:lpstr>Rund ums Studium</vt:lpstr>
      <vt:lpstr>Studienjahr</vt:lpstr>
      <vt:lpstr>ecUM</vt:lpstr>
      <vt:lpstr>Benutzerkennung</vt:lpstr>
      <vt:lpstr>Bibliotheken</vt:lpstr>
      <vt:lpstr>Auslandssemester - Wohin soll es gehen?</vt:lpstr>
      <vt:lpstr>Los geht’s! </vt:lpstr>
      <vt:lpstr>Bewerbungsfristen</vt:lpstr>
      <vt:lpstr>Wichtige Links- Auslandssemester</vt:lpstr>
      <vt:lpstr>Kontakt</vt:lpstr>
      <vt:lpstr>Freizeitangebot an der Uni  Mannheim</vt:lpstr>
      <vt:lpstr>Eure Fachschaft</vt:lpstr>
      <vt:lpstr>Die Arbeit der Fachschaft</vt:lpstr>
      <vt:lpstr>Die Erstiwoche</vt:lpstr>
      <vt:lpstr>Eintritt in die Fachschaft</vt:lpstr>
      <vt:lpstr>Hilfreiche QR-Codes</vt:lpstr>
      <vt:lpstr>Wichtige Links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cpurkl</dc:creator>
  <cp:lastModifiedBy>Sanja Juric</cp:lastModifiedBy>
  <cp:revision>31</cp:revision>
  <dcterms:created xsi:type="dcterms:W3CDTF">2022-07-27T14:41:53Z</dcterms:created>
  <dcterms:modified xsi:type="dcterms:W3CDTF">2025-09-02T11:53:11Z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2022-02-11T00:00:00Z</vt:filetime>
  </property>
  <property fmtid="{D5CDD505-2E9C-101B-9397-08002B2CF9AE}" pid="3" name="Creator">
    <vt:lpwstr>Microsoft® PowerPoint® für Microsoft 365</vt:lpwstr>
  </property>
  <property fmtid="{D5CDD505-2E9C-101B-9397-08002B2CF9AE}" pid="4" name="LastSaved">
    <vt:filetime>2022-07-27T00:00:00Z</vt:filetime>
  </property>
</Properties>
</file>