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29" r:id="rId3"/>
    <p:sldId id="264" r:id="rId4"/>
    <p:sldId id="352" r:id="rId5"/>
    <p:sldId id="353" r:id="rId6"/>
    <p:sldId id="354" r:id="rId7"/>
    <p:sldId id="268" r:id="rId8"/>
    <p:sldId id="340" r:id="rId9"/>
    <p:sldId id="330" r:id="rId10"/>
    <p:sldId id="337" r:id="rId11"/>
    <p:sldId id="347" r:id="rId12"/>
    <p:sldId id="348" r:id="rId13"/>
    <p:sldId id="349" r:id="rId14"/>
    <p:sldId id="279" r:id="rId15"/>
    <p:sldId id="350" r:id="rId16"/>
    <p:sldId id="281" r:id="rId17"/>
    <p:sldId id="355" r:id="rId18"/>
    <p:sldId id="282" r:id="rId19"/>
    <p:sldId id="322" r:id="rId20"/>
    <p:sldId id="323" r:id="rId21"/>
    <p:sldId id="326" r:id="rId22"/>
    <p:sldId id="285" r:id="rId23"/>
    <p:sldId id="325" r:id="rId24"/>
    <p:sldId id="308" r:id="rId2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link" initials="n" lastIdx="1" clrIdx="0">
    <p:extLst>
      <p:ext uri="{19B8F6BF-5375-455C-9EA6-DF929625EA0E}">
        <p15:presenceInfo xmlns:p15="http://schemas.microsoft.com/office/powerpoint/2012/main" userId="S-1-5-21-861567501-746137067-854245398-2575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7F"/>
    <a:srgbClr val="003056"/>
    <a:srgbClr val="A7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0" autoAdjust="0"/>
    <p:restoredTop sz="77987" autoAdjust="0"/>
  </p:normalViewPr>
  <p:slideViewPr>
    <p:cSldViewPr showGuides="1">
      <p:cViewPr varScale="1">
        <p:scale>
          <a:sx n="89" d="100"/>
          <a:sy n="89" d="100"/>
        </p:scale>
        <p:origin x="2076" y="78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ine Mulzer" userId="590f7a858d5df784" providerId="LiveId" clId="{5E81D27B-87F3-45CE-A160-D3241E6BDEB7}"/>
    <pc:docChg chg="custSel modSld">
      <pc:chgData name="Josefine Mulzer" userId="590f7a858d5df784" providerId="LiveId" clId="{5E81D27B-87F3-45CE-A160-D3241E6BDEB7}" dt="2020-09-25T09:58:24.666" v="9" actId="478"/>
      <pc:docMkLst>
        <pc:docMk/>
      </pc:docMkLst>
      <pc:sldChg chg="delSp modSp mod">
        <pc:chgData name="Josefine Mulzer" userId="590f7a858d5df784" providerId="LiveId" clId="{5E81D27B-87F3-45CE-A160-D3241E6BDEB7}" dt="2020-09-25T09:58:24.666" v="9" actId="478"/>
        <pc:sldMkLst>
          <pc:docMk/>
          <pc:sldMk cId="3958510899" sldId="355"/>
        </pc:sldMkLst>
        <pc:spChg chg="mod">
          <ac:chgData name="Josefine Mulzer" userId="590f7a858d5df784" providerId="LiveId" clId="{5E81D27B-87F3-45CE-A160-D3241E6BDEB7}" dt="2020-09-25T09:58:10.116" v="7" actId="20577"/>
          <ac:spMkLst>
            <pc:docMk/>
            <pc:sldMk cId="3958510899" sldId="355"/>
            <ac:spMk id="3" creationId="{10CE823B-69B9-4823-8D94-61DF3161C581}"/>
          </ac:spMkLst>
        </pc:spChg>
        <pc:spChg chg="del">
          <ac:chgData name="Josefine Mulzer" userId="590f7a858d5df784" providerId="LiveId" clId="{5E81D27B-87F3-45CE-A160-D3241E6BDEB7}" dt="2020-09-25T09:58:24.666" v="9" actId="478"/>
          <ac:spMkLst>
            <pc:docMk/>
            <pc:sldMk cId="3958510899" sldId="355"/>
            <ac:spMk id="4" creationId="{AA4535C4-A6A5-41A4-B0B5-AFAA7F2FCDF2}"/>
          </ac:spMkLst>
        </pc:spChg>
        <pc:spChg chg="del">
          <ac:chgData name="Josefine Mulzer" userId="590f7a858d5df784" providerId="LiveId" clId="{5E81D27B-87F3-45CE-A160-D3241E6BDEB7}" dt="2020-09-25T09:58:23.063" v="8" actId="478"/>
          <ac:spMkLst>
            <pc:docMk/>
            <pc:sldMk cId="3958510899" sldId="355"/>
            <ac:spMk id="5" creationId="{DA6A7286-5FFD-48ED-83C2-EE269FAF7434}"/>
          </ac:spMkLst>
        </pc:spChg>
      </pc:sldChg>
    </pc:docChg>
  </pc:docChgLst>
  <pc:docChgLst>
    <pc:chgData name="Josefine Mulzer" userId="590f7a858d5df784" providerId="LiveId" clId="{AC210223-F455-4BE5-A097-A888571D4ABD}"/>
    <pc:docChg chg="undo custSel addSld modSld">
      <pc:chgData name="Josefine Mulzer" userId="590f7a858d5df784" providerId="LiveId" clId="{AC210223-F455-4BE5-A097-A888571D4ABD}" dt="2020-09-25T09:49:04.656" v="366" actId="20577"/>
      <pc:docMkLst>
        <pc:docMk/>
      </pc:docMkLst>
      <pc:sldChg chg="modSp new mod">
        <pc:chgData name="Josefine Mulzer" userId="590f7a858d5df784" providerId="LiveId" clId="{AC210223-F455-4BE5-A097-A888571D4ABD}" dt="2020-09-25T09:49:04.656" v="366" actId="20577"/>
        <pc:sldMkLst>
          <pc:docMk/>
          <pc:sldMk cId="3958510899" sldId="355"/>
        </pc:sldMkLst>
        <pc:spChg chg="mod">
          <ac:chgData name="Josefine Mulzer" userId="590f7a858d5df784" providerId="LiveId" clId="{AC210223-F455-4BE5-A097-A888571D4ABD}" dt="2020-09-25T09:46:33.841" v="22" actId="20577"/>
          <ac:spMkLst>
            <pc:docMk/>
            <pc:sldMk cId="3958510899" sldId="355"/>
            <ac:spMk id="2" creationId="{9F939B27-3FA0-47EA-8B17-8A285EA3A356}"/>
          </ac:spMkLst>
        </pc:spChg>
        <pc:spChg chg="mod">
          <ac:chgData name="Josefine Mulzer" userId="590f7a858d5df784" providerId="LiveId" clId="{AC210223-F455-4BE5-A097-A888571D4ABD}" dt="2020-09-25T09:49:04.656" v="366" actId="20577"/>
          <ac:spMkLst>
            <pc:docMk/>
            <pc:sldMk cId="3958510899" sldId="355"/>
            <ac:spMk id="3" creationId="{10CE823B-69B9-4823-8D94-61DF3161C58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38A8DE-BF96-7145-9847-8B0CB9C5A380}" type="doc">
      <dgm:prSet loTypeId="urn:microsoft.com/office/officeart/2005/8/layout/cycle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D1C4872-42D9-8649-82F8-73E25AF1F744}">
      <dgm:prSet phldrT="[Text]"/>
      <dgm:spPr>
        <a:solidFill>
          <a:srgbClr val="003056"/>
        </a:solidFill>
        <a:ln>
          <a:solidFill>
            <a:srgbClr val="00837F"/>
          </a:solidFill>
        </a:ln>
      </dgm:spPr>
      <dgm:t>
        <a:bodyPr/>
        <a:lstStyle/>
        <a:p>
          <a:r>
            <a:rPr lang="en-GB" b="1" dirty="0"/>
            <a:t>Fundamentals</a:t>
          </a:r>
        </a:p>
      </dgm:t>
    </dgm:pt>
    <dgm:pt modelId="{3CA24F44-1904-D24C-9F91-F8508449B5A4}" type="parTrans" cxnId="{AD5723B6-AEE0-4541-91EE-680E4CB50FF3}">
      <dgm:prSet/>
      <dgm:spPr/>
      <dgm:t>
        <a:bodyPr/>
        <a:lstStyle/>
        <a:p>
          <a:endParaRPr lang="en-GB"/>
        </a:p>
      </dgm:t>
    </dgm:pt>
    <dgm:pt modelId="{0202A6F5-AB4D-524B-98CD-69E60D3B2AA8}" type="sibTrans" cxnId="{AD5723B6-AEE0-4541-91EE-680E4CB50FF3}">
      <dgm:prSet/>
      <dgm:spPr/>
      <dgm:t>
        <a:bodyPr/>
        <a:lstStyle/>
        <a:p>
          <a:endParaRPr lang="en-GB"/>
        </a:p>
      </dgm:t>
    </dgm:pt>
    <dgm:pt modelId="{4E76F2A5-9B61-2E45-9C96-B740C8AF78D6}">
      <dgm:prSet phldrT="[Text]" custT="1"/>
      <dgm:spPr>
        <a:ln>
          <a:solidFill>
            <a:srgbClr val="00837F"/>
          </a:solidFill>
        </a:ln>
      </dgm:spPr>
      <dgm:t>
        <a:bodyPr/>
        <a:lstStyle/>
        <a:p>
          <a:pPr algn="ctr">
            <a:buNone/>
          </a:pPr>
          <a:r>
            <a:rPr lang="en-GB" sz="1400" b="1" dirty="0"/>
            <a:t>Maximum of two modules</a:t>
          </a:r>
        </a:p>
      </dgm:t>
    </dgm:pt>
    <dgm:pt modelId="{8C380418-CA12-A746-AF91-37EA082F6CAB}" type="parTrans" cxnId="{CE848EC8-91F0-E949-8340-2C0AA7F41CD1}">
      <dgm:prSet/>
      <dgm:spPr/>
      <dgm:t>
        <a:bodyPr/>
        <a:lstStyle/>
        <a:p>
          <a:endParaRPr lang="en-GB"/>
        </a:p>
      </dgm:t>
    </dgm:pt>
    <dgm:pt modelId="{D4C02B9D-E5C9-A94D-A9FD-C1244695A616}" type="sibTrans" cxnId="{CE848EC8-91F0-E949-8340-2C0AA7F41CD1}">
      <dgm:prSet/>
      <dgm:spPr/>
      <dgm:t>
        <a:bodyPr/>
        <a:lstStyle/>
        <a:p>
          <a:endParaRPr lang="en-GB"/>
        </a:p>
      </dgm:t>
    </dgm:pt>
    <dgm:pt modelId="{44F2CE6C-30BA-FB46-B07F-BF0E9F1D1469}">
      <dgm:prSet phldrT="[Text]"/>
      <dgm:spPr>
        <a:solidFill>
          <a:srgbClr val="003056"/>
        </a:solidFill>
        <a:ln>
          <a:solidFill>
            <a:srgbClr val="00837F"/>
          </a:solidFill>
        </a:ln>
      </dgm:spPr>
      <dgm:t>
        <a:bodyPr/>
        <a:lstStyle/>
        <a:p>
          <a:r>
            <a:rPr lang="en-GB" b="1" dirty="0"/>
            <a:t>Data Management</a:t>
          </a:r>
        </a:p>
      </dgm:t>
    </dgm:pt>
    <dgm:pt modelId="{03FC13D7-AB8C-9F44-94A8-72DC7B79927D}" type="parTrans" cxnId="{4BBF3E89-632A-EA43-AAF4-2104C3751946}">
      <dgm:prSet/>
      <dgm:spPr/>
      <dgm:t>
        <a:bodyPr/>
        <a:lstStyle/>
        <a:p>
          <a:endParaRPr lang="en-GB"/>
        </a:p>
      </dgm:t>
    </dgm:pt>
    <dgm:pt modelId="{2649611C-ED30-6E44-9BB7-D506E63ADF39}" type="sibTrans" cxnId="{4BBF3E89-632A-EA43-AAF4-2104C3751946}">
      <dgm:prSet/>
      <dgm:spPr/>
      <dgm:t>
        <a:bodyPr/>
        <a:lstStyle/>
        <a:p>
          <a:endParaRPr lang="en-GB"/>
        </a:p>
      </dgm:t>
    </dgm:pt>
    <dgm:pt modelId="{86D1B124-368B-DB44-8350-83D7CA908B53}">
      <dgm:prSet phldrT="[Text]"/>
      <dgm:spPr>
        <a:ln>
          <a:solidFill>
            <a:srgbClr val="00837F"/>
          </a:solidFill>
        </a:ln>
      </dgm:spPr>
      <dgm:t>
        <a:bodyPr/>
        <a:lstStyle/>
        <a:p>
          <a:pPr algn="l">
            <a:buNone/>
          </a:pPr>
          <a:r>
            <a:rPr lang="en-GB" b="1" dirty="0"/>
            <a:t>Minimum of three modules</a:t>
          </a:r>
        </a:p>
      </dgm:t>
    </dgm:pt>
    <dgm:pt modelId="{891DD830-A83C-344A-B1C0-15DF26EE8218}" type="parTrans" cxnId="{45031AB9-CF59-5149-9E04-CB40FD97AD48}">
      <dgm:prSet/>
      <dgm:spPr/>
      <dgm:t>
        <a:bodyPr/>
        <a:lstStyle/>
        <a:p>
          <a:endParaRPr lang="en-GB"/>
        </a:p>
      </dgm:t>
    </dgm:pt>
    <dgm:pt modelId="{E1E604F3-B2C0-8043-8094-70D3FCABA9C3}" type="sibTrans" cxnId="{45031AB9-CF59-5149-9E04-CB40FD97AD48}">
      <dgm:prSet/>
      <dgm:spPr/>
      <dgm:t>
        <a:bodyPr/>
        <a:lstStyle/>
        <a:p>
          <a:endParaRPr lang="en-GB"/>
        </a:p>
      </dgm:t>
    </dgm:pt>
    <dgm:pt modelId="{50B2D326-3B6F-5D4E-B878-537BC82503A9}">
      <dgm:prSet phldrT="[Text]"/>
      <dgm:spPr>
        <a:solidFill>
          <a:srgbClr val="003056"/>
        </a:solidFill>
        <a:ln>
          <a:solidFill>
            <a:srgbClr val="00837F"/>
          </a:solidFill>
        </a:ln>
      </dgm:spPr>
      <dgm:t>
        <a:bodyPr/>
        <a:lstStyle/>
        <a:p>
          <a:r>
            <a:rPr lang="en-GB" b="1" dirty="0"/>
            <a:t>Data Analytic Methods</a:t>
          </a:r>
        </a:p>
      </dgm:t>
    </dgm:pt>
    <dgm:pt modelId="{01D9672E-56E5-DB40-A980-C440C46845D3}" type="parTrans" cxnId="{53F8E8AB-DE99-4C4F-8747-29999868559E}">
      <dgm:prSet/>
      <dgm:spPr/>
      <dgm:t>
        <a:bodyPr/>
        <a:lstStyle/>
        <a:p>
          <a:endParaRPr lang="en-GB"/>
        </a:p>
      </dgm:t>
    </dgm:pt>
    <dgm:pt modelId="{9CDAC30B-FE05-5245-93F4-C4BA599041DC}" type="sibTrans" cxnId="{53F8E8AB-DE99-4C4F-8747-29999868559E}">
      <dgm:prSet/>
      <dgm:spPr/>
      <dgm:t>
        <a:bodyPr/>
        <a:lstStyle/>
        <a:p>
          <a:endParaRPr lang="en-GB"/>
        </a:p>
      </dgm:t>
    </dgm:pt>
    <dgm:pt modelId="{C75F1CFE-8792-C74C-B85B-7C519D541C7B}">
      <dgm:prSet phldrT="[Text]"/>
      <dgm:spPr>
        <a:ln>
          <a:solidFill>
            <a:srgbClr val="00837F"/>
          </a:solidFill>
        </a:ln>
      </dgm:spPr>
      <dgm:t>
        <a:bodyPr/>
        <a:lstStyle/>
        <a:p>
          <a:pPr algn="ctr">
            <a:buNone/>
          </a:pPr>
          <a:r>
            <a:rPr lang="en-GB" b="1" dirty="0"/>
            <a:t>Minimum of four modules</a:t>
          </a:r>
        </a:p>
      </dgm:t>
    </dgm:pt>
    <dgm:pt modelId="{6F5AF384-767F-2046-9BB4-D2555CE0B051}" type="parTrans" cxnId="{3347E4F3-297A-994D-8E42-1BE208E6E562}">
      <dgm:prSet/>
      <dgm:spPr/>
      <dgm:t>
        <a:bodyPr/>
        <a:lstStyle/>
        <a:p>
          <a:endParaRPr lang="en-GB"/>
        </a:p>
      </dgm:t>
    </dgm:pt>
    <dgm:pt modelId="{4F0218C0-CDEA-BA48-9163-2B7E5CA95CFE}" type="sibTrans" cxnId="{3347E4F3-297A-994D-8E42-1BE208E6E562}">
      <dgm:prSet/>
      <dgm:spPr/>
      <dgm:t>
        <a:bodyPr/>
        <a:lstStyle/>
        <a:p>
          <a:endParaRPr lang="en-GB"/>
        </a:p>
      </dgm:t>
    </dgm:pt>
    <dgm:pt modelId="{0B01E11E-C59A-2B48-B3A2-C1B8DF538894}">
      <dgm:prSet phldrT="[Text]"/>
      <dgm:spPr>
        <a:solidFill>
          <a:srgbClr val="003056"/>
        </a:solidFill>
        <a:ln>
          <a:solidFill>
            <a:srgbClr val="00837F"/>
          </a:solidFill>
        </a:ln>
      </dgm:spPr>
      <dgm:t>
        <a:bodyPr/>
        <a:lstStyle/>
        <a:p>
          <a:r>
            <a:rPr lang="en-GB" b="1" dirty="0"/>
            <a:t>Responsible Data Science</a:t>
          </a:r>
        </a:p>
      </dgm:t>
    </dgm:pt>
    <dgm:pt modelId="{A8B5E710-A4E0-9E49-A588-CD29507F66DF}" type="parTrans" cxnId="{8D4D27AF-9B5C-454B-A034-463B3AF4DEDB}">
      <dgm:prSet/>
      <dgm:spPr/>
      <dgm:t>
        <a:bodyPr/>
        <a:lstStyle/>
        <a:p>
          <a:endParaRPr lang="en-GB"/>
        </a:p>
      </dgm:t>
    </dgm:pt>
    <dgm:pt modelId="{28723CC3-B73D-FA48-8A03-FA81F21839C0}" type="sibTrans" cxnId="{8D4D27AF-9B5C-454B-A034-463B3AF4DEDB}">
      <dgm:prSet/>
      <dgm:spPr/>
      <dgm:t>
        <a:bodyPr/>
        <a:lstStyle/>
        <a:p>
          <a:endParaRPr lang="en-GB"/>
        </a:p>
      </dgm:t>
    </dgm:pt>
    <dgm:pt modelId="{4C646218-FBBA-5641-89FA-C9EC4861D605}">
      <dgm:prSet phldrT="[Text]"/>
      <dgm:spPr>
        <a:ln>
          <a:solidFill>
            <a:srgbClr val="00837F"/>
          </a:solidFill>
        </a:ln>
      </dgm:spPr>
      <dgm:t>
        <a:bodyPr/>
        <a:lstStyle/>
        <a:p>
          <a:pPr algn="ctr">
            <a:buNone/>
          </a:pPr>
          <a:r>
            <a:rPr lang="en-GB" b="1" dirty="0"/>
            <a:t>Minimum of one module</a:t>
          </a:r>
        </a:p>
      </dgm:t>
    </dgm:pt>
    <dgm:pt modelId="{B7C033A5-CBBD-F545-BD1C-4EC043F4D9B7}" type="parTrans" cxnId="{03A9E080-BA65-D744-8218-BEBE6AD56816}">
      <dgm:prSet/>
      <dgm:spPr/>
      <dgm:t>
        <a:bodyPr/>
        <a:lstStyle/>
        <a:p>
          <a:endParaRPr lang="en-GB"/>
        </a:p>
      </dgm:t>
    </dgm:pt>
    <dgm:pt modelId="{A0F11BF2-AB3F-FE40-8B42-1EB8BF21C66C}" type="sibTrans" cxnId="{03A9E080-BA65-D744-8218-BEBE6AD56816}">
      <dgm:prSet/>
      <dgm:spPr/>
      <dgm:t>
        <a:bodyPr/>
        <a:lstStyle/>
        <a:p>
          <a:endParaRPr lang="en-GB"/>
        </a:p>
      </dgm:t>
    </dgm:pt>
    <dgm:pt modelId="{0DE9D64E-1452-AF43-AC0E-E4A4C460ED4E}">
      <dgm:prSet phldrT="[Text]" custT="1"/>
      <dgm:spPr>
        <a:ln>
          <a:solidFill>
            <a:srgbClr val="00837F"/>
          </a:solidFill>
        </a:ln>
      </dgm:spPr>
      <dgm:t>
        <a:bodyPr/>
        <a:lstStyle/>
        <a:p>
          <a:pPr algn="ctr">
            <a:buNone/>
          </a:pPr>
          <a:r>
            <a:rPr lang="en-GB" sz="1400" i="1" dirty="0"/>
            <a:t>0 - 14 ECTS</a:t>
          </a:r>
        </a:p>
      </dgm:t>
    </dgm:pt>
    <dgm:pt modelId="{B24A0622-F9A6-944F-A117-B5124DFCF098}" type="parTrans" cxnId="{8479928D-CFD0-504E-8AB4-D39DAB9DA551}">
      <dgm:prSet/>
      <dgm:spPr/>
      <dgm:t>
        <a:bodyPr/>
        <a:lstStyle/>
        <a:p>
          <a:endParaRPr lang="en-GB"/>
        </a:p>
      </dgm:t>
    </dgm:pt>
    <dgm:pt modelId="{A3C7BC44-9F0D-7845-BBD2-77137E6B5AA4}" type="sibTrans" cxnId="{8479928D-CFD0-504E-8AB4-D39DAB9DA551}">
      <dgm:prSet/>
      <dgm:spPr/>
      <dgm:t>
        <a:bodyPr/>
        <a:lstStyle/>
        <a:p>
          <a:endParaRPr lang="en-GB"/>
        </a:p>
      </dgm:t>
    </dgm:pt>
    <dgm:pt modelId="{66B4912C-E4C2-D943-A312-D918C4B0471D}">
      <dgm:prSet phldrT="[Text]"/>
      <dgm:spPr>
        <a:ln>
          <a:solidFill>
            <a:srgbClr val="00837F"/>
          </a:solidFill>
        </a:ln>
      </dgm:spPr>
      <dgm:t>
        <a:bodyPr/>
        <a:lstStyle/>
        <a:p>
          <a:pPr algn="ctr">
            <a:buNone/>
          </a:pPr>
          <a:r>
            <a:rPr lang="en-GB" i="1" dirty="0"/>
            <a:t>30 - 54 ECTS</a:t>
          </a:r>
        </a:p>
      </dgm:t>
    </dgm:pt>
    <dgm:pt modelId="{F429F8A4-E60E-9643-A21A-26AB1D99042B}" type="parTrans" cxnId="{DB49CF9C-1545-0543-A816-550751930620}">
      <dgm:prSet/>
      <dgm:spPr/>
      <dgm:t>
        <a:bodyPr/>
        <a:lstStyle/>
        <a:p>
          <a:endParaRPr lang="en-GB"/>
        </a:p>
      </dgm:t>
    </dgm:pt>
    <dgm:pt modelId="{5D835BFD-DB31-974C-8A12-9E390D51A884}" type="sibTrans" cxnId="{DB49CF9C-1545-0543-A816-550751930620}">
      <dgm:prSet/>
      <dgm:spPr/>
      <dgm:t>
        <a:bodyPr/>
        <a:lstStyle/>
        <a:p>
          <a:endParaRPr lang="en-GB"/>
        </a:p>
      </dgm:t>
    </dgm:pt>
    <dgm:pt modelId="{EF7C009E-8088-7E4E-921B-C4B46804E823}">
      <dgm:prSet phldrT="[Text]"/>
      <dgm:spPr>
        <a:ln>
          <a:solidFill>
            <a:srgbClr val="00837F"/>
          </a:solidFill>
        </a:ln>
      </dgm:spPr>
      <dgm:t>
        <a:bodyPr/>
        <a:lstStyle/>
        <a:p>
          <a:pPr algn="ctr">
            <a:buNone/>
          </a:pPr>
          <a:r>
            <a:rPr lang="en-GB" i="1" dirty="0"/>
            <a:t>18 - 36 ECTS</a:t>
          </a:r>
        </a:p>
      </dgm:t>
    </dgm:pt>
    <dgm:pt modelId="{7AC8642C-BBB7-B646-A9E4-B7FAC277BF33}" type="parTrans" cxnId="{8746C566-1F79-E44C-9D9B-DC07DD804859}">
      <dgm:prSet/>
      <dgm:spPr/>
      <dgm:t>
        <a:bodyPr/>
        <a:lstStyle/>
        <a:p>
          <a:endParaRPr lang="en-GB"/>
        </a:p>
      </dgm:t>
    </dgm:pt>
    <dgm:pt modelId="{76CF1A9B-7AA0-BE48-B232-29C03AA0408E}" type="sibTrans" cxnId="{8746C566-1F79-E44C-9D9B-DC07DD804859}">
      <dgm:prSet/>
      <dgm:spPr/>
      <dgm:t>
        <a:bodyPr/>
        <a:lstStyle/>
        <a:p>
          <a:endParaRPr lang="en-GB"/>
        </a:p>
      </dgm:t>
    </dgm:pt>
    <dgm:pt modelId="{25E4B8E3-60C0-1D43-9150-0C0C1CE572D1}">
      <dgm:prSet phldrT="[Text]"/>
      <dgm:spPr>
        <a:ln>
          <a:solidFill>
            <a:srgbClr val="00837F"/>
          </a:solidFill>
        </a:ln>
      </dgm:spPr>
      <dgm:t>
        <a:bodyPr/>
        <a:lstStyle/>
        <a:p>
          <a:pPr algn="ctr">
            <a:buNone/>
          </a:pPr>
          <a:r>
            <a:rPr lang="en-GB" b="0" i="1" dirty="0"/>
            <a:t>3 – 10 ECTS</a:t>
          </a:r>
        </a:p>
      </dgm:t>
    </dgm:pt>
    <dgm:pt modelId="{D04CC2A7-B4A4-4B4F-8392-77CE7DD774F1}" type="parTrans" cxnId="{D135374B-CBE2-9148-8394-CAB029293E41}">
      <dgm:prSet/>
      <dgm:spPr/>
      <dgm:t>
        <a:bodyPr/>
        <a:lstStyle/>
        <a:p>
          <a:endParaRPr lang="en-GB"/>
        </a:p>
      </dgm:t>
    </dgm:pt>
    <dgm:pt modelId="{370195F3-39CB-2047-9C60-F61EAE65CE1B}" type="sibTrans" cxnId="{D135374B-CBE2-9148-8394-CAB029293E41}">
      <dgm:prSet/>
      <dgm:spPr/>
      <dgm:t>
        <a:bodyPr/>
        <a:lstStyle/>
        <a:p>
          <a:endParaRPr lang="en-GB"/>
        </a:p>
      </dgm:t>
    </dgm:pt>
    <dgm:pt modelId="{3DAF88AF-828D-6844-BBD1-76ED743B5F1F}" type="pres">
      <dgm:prSet presAssocID="{8538A8DE-BF96-7145-9847-8B0CB9C5A38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FE7E9B1-6E62-C247-B23A-ACC59C7E67E3}" type="pres">
      <dgm:prSet presAssocID="{8538A8DE-BF96-7145-9847-8B0CB9C5A380}" presName="children" presStyleCnt="0"/>
      <dgm:spPr/>
    </dgm:pt>
    <dgm:pt modelId="{A946A217-6642-A54C-8301-FBD3AB35158E}" type="pres">
      <dgm:prSet presAssocID="{8538A8DE-BF96-7145-9847-8B0CB9C5A380}" presName="child1group" presStyleCnt="0"/>
      <dgm:spPr/>
    </dgm:pt>
    <dgm:pt modelId="{34DB37DA-70A5-D440-AEF1-D72487DD0F62}" type="pres">
      <dgm:prSet presAssocID="{8538A8DE-BF96-7145-9847-8B0CB9C5A380}" presName="child1" presStyleLbl="bgAcc1" presStyleIdx="0" presStyleCnt="4"/>
      <dgm:spPr/>
    </dgm:pt>
    <dgm:pt modelId="{C33ABD84-8B06-DF47-9C15-DA095B23CE7A}" type="pres">
      <dgm:prSet presAssocID="{8538A8DE-BF96-7145-9847-8B0CB9C5A380}" presName="child1Text" presStyleLbl="bgAcc1" presStyleIdx="0" presStyleCnt="4">
        <dgm:presLayoutVars>
          <dgm:bulletEnabled val="1"/>
        </dgm:presLayoutVars>
      </dgm:prSet>
      <dgm:spPr/>
    </dgm:pt>
    <dgm:pt modelId="{CED3E47B-50AB-CF49-B7AA-C719B4944DBF}" type="pres">
      <dgm:prSet presAssocID="{8538A8DE-BF96-7145-9847-8B0CB9C5A380}" presName="child2group" presStyleCnt="0"/>
      <dgm:spPr/>
    </dgm:pt>
    <dgm:pt modelId="{82466332-1747-2940-A4D1-28AD97687A03}" type="pres">
      <dgm:prSet presAssocID="{8538A8DE-BF96-7145-9847-8B0CB9C5A380}" presName="child2" presStyleLbl="bgAcc1" presStyleIdx="1" presStyleCnt="4"/>
      <dgm:spPr/>
    </dgm:pt>
    <dgm:pt modelId="{7DDE3542-C095-1D4B-8AC8-063927700BAE}" type="pres">
      <dgm:prSet presAssocID="{8538A8DE-BF96-7145-9847-8B0CB9C5A380}" presName="child2Text" presStyleLbl="bgAcc1" presStyleIdx="1" presStyleCnt="4">
        <dgm:presLayoutVars>
          <dgm:bulletEnabled val="1"/>
        </dgm:presLayoutVars>
      </dgm:prSet>
      <dgm:spPr/>
    </dgm:pt>
    <dgm:pt modelId="{C081838A-4DD9-C44F-B60C-8B7E2EC70C95}" type="pres">
      <dgm:prSet presAssocID="{8538A8DE-BF96-7145-9847-8B0CB9C5A380}" presName="child3group" presStyleCnt="0"/>
      <dgm:spPr/>
    </dgm:pt>
    <dgm:pt modelId="{042FC91C-A824-0F49-8547-0FA5C668A8B8}" type="pres">
      <dgm:prSet presAssocID="{8538A8DE-BF96-7145-9847-8B0CB9C5A380}" presName="child3" presStyleLbl="bgAcc1" presStyleIdx="2" presStyleCnt="4"/>
      <dgm:spPr/>
    </dgm:pt>
    <dgm:pt modelId="{3404B42E-E183-C747-BDD2-9FA098D35983}" type="pres">
      <dgm:prSet presAssocID="{8538A8DE-BF96-7145-9847-8B0CB9C5A380}" presName="child3Text" presStyleLbl="bgAcc1" presStyleIdx="2" presStyleCnt="4">
        <dgm:presLayoutVars>
          <dgm:bulletEnabled val="1"/>
        </dgm:presLayoutVars>
      </dgm:prSet>
      <dgm:spPr/>
    </dgm:pt>
    <dgm:pt modelId="{F02CE85F-98EE-5941-A427-4CB41527768E}" type="pres">
      <dgm:prSet presAssocID="{8538A8DE-BF96-7145-9847-8B0CB9C5A380}" presName="child4group" presStyleCnt="0"/>
      <dgm:spPr/>
    </dgm:pt>
    <dgm:pt modelId="{D6DCC54B-CE4B-8B49-877F-AAF2F9E90DD4}" type="pres">
      <dgm:prSet presAssocID="{8538A8DE-BF96-7145-9847-8B0CB9C5A380}" presName="child4" presStyleLbl="bgAcc1" presStyleIdx="3" presStyleCnt="4"/>
      <dgm:spPr/>
    </dgm:pt>
    <dgm:pt modelId="{8E7CF94C-324E-1F4D-922C-D21ABE13DA17}" type="pres">
      <dgm:prSet presAssocID="{8538A8DE-BF96-7145-9847-8B0CB9C5A380}" presName="child4Text" presStyleLbl="bgAcc1" presStyleIdx="3" presStyleCnt="4">
        <dgm:presLayoutVars>
          <dgm:bulletEnabled val="1"/>
        </dgm:presLayoutVars>
      </dgm:prSet>
      <dgm:spPr/>
    </dgm:pt>
    <dgm:pt modelId="{EE2044FE-1C2C-8942-B9DB-1612399C1C47}" type="pres">
      <dgm:prSet presAssocID="{8538A8DE-BF96-7145-9847-8B0CB9C5A380}" presName="childPlaceholder" presStyleCnt="0"/>
      <dgm:spPr/>
    </dgm:pt>
    <dgm:pt modelId="{EDBF36CB-428A-CF46-BEB0-D54EABC14994}" type="pres">
      <dgm:prSet presAssocID="{8538A8DE-BF96-7145-9847-8B0CB9C5A380}" presName="circle" presStyleCnt="0"/>
      <dgm:spPr/>
    </dgm:pt>
    <dgm:pt modelId="{09BDCF8B-5533-AC4D-B681-1FF3CB45B8CF}" type="pres">
      <dgm:prSet presAssocID="{8538A8DE-BF96-7145-9847-8B0CB9C5A38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2D34F0A-D761-EC4D-9CC7-A20B3FD62FF0}" type="pres">
      <dgm:prSet presAssocID="{8538A8DE-BF96-7145-9847-8B0CB9C5A38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BF6E848B-34F1-9641-9924-FBF6C652CBBB}" type="pres">
      <dgm:prSet presAssocID="{8538A8DE-BF96-7145-9847-8B0CB9C5A38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D4E83829-0CC7-874D-A702-68EAF4E8EE2E}" type="pres">
      <dgm:prSet presAssocID="{8538A8DE-BF96-7145-9847-8B0CB9C5A38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2EFFE111-91C2-684A-8315-C17B42298A24}" type="pres">
      <dgm:prSet presAssocID="{8538A8DE-BF96-7145-9847-8B0CB9C5A380}" presName="quadrantPlaceholder" presStyleCnt="0"/>
      <dgm:spPr/>
    </dgm:pt>
    <dgm:pt modelId="{B8A26C5D-7415-0B40-9578-470025420CFE}" type="pres">
      <dgm:prSet presAssocID="{8538A8DE-BF96-7145-9847-8B0CB9C5A380}" presName="center1" presStyleLbl="fgShp" presStyleIdx="0" presStyleCnt="2" custAng="16818539" custLinFactX="207959" custLinFactY="-100000" custLinFactNeighborX="300000" custLinFactNeighborY="-118087"/>
      <dgm:spPr>
        <a:solidFill>
          <a:schemeClr val="bg1"/>
        </a:solidFill>
      </dgm:spPr>
    </dgm:pt>
    <dgm:pt modelId="{3BCD9085-15B4-0D4D-9D2C-BA8E3BC714DD}" type="pres">
      <dgm:prSet presAssocID="{8538A8DE-BF96-7145-9847-8B0CB9C5A380}" presName="center2" presStyleLbl="fgShp" presStyleIdx="1" presStyleCnt="2" custAng="5562231" custLinFactX="200000" custLinFactY="100000" custLinFactNeighborX="284307" custLinFactNeighborY="128393"/>
      <dgm:spPr>
        <a:solidFill>
          <a:schemeClr val="bg1"/>
        </a:solidFill>
      </dgm:spPr>
    </dgm:pt>
  </dgm:ptLst>
  <dgm:cxnLst>
    <dgm:cxn modelId="{CE3A461A-03C0-B34F-8C94-A486624AEE8B}" type="presOf" srcId="{86D1B124-368B-DB44-8350-83D7CA908B53}" destId="{82466332-1747-2940-A4D1-28AD97687A03}" srcOrd="0" destOrd="0" presId="urn:microsoft.com/office/officeart/2005/8/layout/cycle4"/>
    <dgm:cxn modelId="{3AAE1B27-60AD-9D48-A767-2263F342F45F}" type="presOf" srcId="{4E76F2A5-9B61-2E45-9C96-B740C8AF78D6}" destId="{34DB37DA-70A5-D440-AEF1-D72487DD0F62}" srcOrd="0" destOrd="0" presId="urn:microsoft.com/office/officeart/2005/8/layout/cycle4"/>
    <dgm:cxn modelId="{64C0502D-B9F9-7A4F-80DE-20177697A599}" type="presOf" srcId="{66B4912C-E4C2-D943-A312-D918C4B0471D}" destId="{042FC91C-A824-0F49-8547-0FA5C668A8B8}" srcOrd="0" destOrd="1" presId="urn:microsoft.com/office/officeart/2005/8/layout/cycle4"/>
    <dgm:cxn modelId="{9A04C52E-82FD-E04E-8955-357E1B229433}" type="presOf" srcId="{C75F1CFE-8792-C74C-B85B-7C519D541C7B}" destId="{042FC91C-A824-0F49-8547-0FA5C668A8B8}" srcOrd="0" destOrd="0" presId="urn:microsoft.com/office/officeart/2005/8/layout/cycle4"/>
    <dgm:cxn modelId="{135AB43A-86F4-7241-B19C-E9EE3B1854C5}" type="presOf" srcId="{4C646218-FBBA-5641-89FA-C9EC4861D605}" destId="{D6DCC54B-CE4B-8B49-877F-AAF2F9E90DD4}" srcOrd="0" destOrd="0" presId="urn:microsoft.com/office/officeart/2005/8/layout/cycle4"/>
    <dgm:cxn modelId="{7246555B-F1C3-3145-A931-8F6ACF072F42}" type="presOf" srcId="{50B2D326-3B6F-5D4E-B878-537BC82503A9}" destId="{BF6E848B-34F1-9641-9924-FBF6C652CBBB}" srcOrd="0" destOrd="0" presId="urn:microsoft.com/office/officeart/2005/8/layout/cycle4"/>
    <dgm:cxn modelId="{D7229362-AA49-0E42-8CA7-EBFB6BD11830}" type="presOf" srcId="{EF7C009E-8088-7E4E-921B-C4B46804E823}" destId="{7DDE3542-C095-1D4B-8AC8-063927700BAE}" srcOrd="1" destOrd="1" presId="urn:microsoft.com/office/officeart/2005/8/layout/cycle4"/>
    <dgm:cxn modelId="{83615D66-75B2-E04F-9E5F-DDB36DF121A4}" type="presOf" srcId="{0DE9D64E-1452-AF43-AC0E-E4A4C460ED4E}" destId="{C33ABD84-8B06-DF47-9C15-DA095B23CE7A}" srcOrd="1" destOrd="1" presId="urn:microsoft.com/office/officeart/2005/8/layout/cycle4"/>
    <dgm:cxn modelId="{8746C566-1F79-E44C-9D9B-DC07DD804859}" srcId="{44F2CE6C-30BA-FB46-B07F-BF0E9F1D1469}" destId="{EF7C009E-8088-7E4E-921B-C4B46804E823}" srcOrd="1" destOrd="0" parTransId="{7AC8642C-BBB7-B646-A9E4-B7FAC277BF33}" sibTransId="{76CF1A9B-7AA0-BE48-B232-29C03AA0408E}"/>
    <dgm:cxn modelId="{3463564A-AE38-3443-8FD3-821A4921C1E7}" type="presOf" srcId="{ED1C4872-42D9-8649-82F8-73E25AF1F744}" destId="{09BDCF8B-5533-AC4D-B681-1FF3CB45B8CF}" srcOrd="0" destOrd="0" presId="urn:microsoft.com/office/officeart/2005/8/layout/cycle4"/>
    <dgm:cxn modelId="{D135374B-CBE2-9148-8394-CAB029293E41}" srcId="{0B01E11E-C59A-2B48-B3A2-C1B8DF538894}" destId="{25E4B8E3-60C0-1D43-9150-0C0C1CE572D1}" srcOrd="1" destOrd="0" parTransId="{D04CC2A7-B4A4-4B4F-8392-77CE7DD774F1}" sibTransId="{370195F3-39CB-2047-9C60-F61EAE65CE1B}"/>
    <dgm:cxn modelId="{03A9E080-BA65-D744-8218-BEBE6AD56816}" srcId="{0B01E11E-C59A-2B48-B3A2-C1B8DF538894}" destId="{4C646218-FBBA-5641-89FA-C9EC4861D605}" srcOrd="0" destOrd="0" parTransId="{B7C033A5-CBBD-F545-BD1C-4EC043F4D9B7}" sibTransId="{A0F11BF2-AB3F-FE40-8B42-1EB8BF21C66C}"/>
    <dgm:cxn modelId="{39A5E982-A85B-1D4D-A1C2-223DBDB42CC4}" type="presOf" srcId="{4E76F2A5-9B61-2E45-9C96-B740C8AF78D6}" destId="{C33ABD84-8B06-DF47-9C15-DA095B23CE7A}" srcOrd="1" destOrd="0" presId="urn:microsoft.com/office/officeart/2005/8/layout/cycle4"/>
    <dgm:cxn modelId="{75CFC286-CF1A-5F43-B30C-C08992F89A86}" type="presOf" srcId="{25E4B8E3-60C0-1D43-9150-0C0C1CE572D1}" destId="{D6DCC54B-CE4B-8B49-877F-AAF2F9E90DD4}" srcOrd="0" destOrd="1" presId="urn:microsoft.com/office/officeart/2005/8/layout/cycle4"/>
    <dgm:cxn modelId="{4BBF3E89-632A-EA43-AAF4-2104C3751946}" srcId="{8538A8DE-BF96-7145-9847-8B0CB9C5A380}" destId="{44F2CE6C-30BA-FB46-B07F-BF0E9F1D1469}" srcOrd="1" destOrd="0" parTransId="{03FC13D7-AB8C-9F44-94A8-72DC7B79927D}" sibTransId="{2649611C-ED30-6E44-9BB7-D506E63ADF39}"/>
    <dgm:cxn modelId="{8479928D-CFD0-504E-8AB4-D39DAB9DA551}" srcId="{ED1C4872-42D9-8649-82F8-73E25AF1F744}" destId="{0DE9D64E-1452-AF43-AC0E-E4A4C460ED4E}" srcOrd="1" destOrd="0" parTransId="{B24A0622-F9A6-944F-A117-B5124DFCF098}" sibTransId="{A3C7BC44-9F0D-7845-BBD2-77137E6B5AA4}"/>
    <dgm:cxn modelId="{A2F03190-101C-044F-8CDF-5B06B0B2D954}" type="presOf" srcId="{0DE9D64E-1452-AF43-AC0E-E4A4C460ED4E}" destId="{34DB37DA-70A5-D440-AEF1-D72487DD0F62}" srcOrd="0" destOrd="1" presId="urn:microsoft.com/office/officeart/2005/8/layout/cycle4"/>
    <dgm:cxn modelId="{DB49CF9C-1545-0543-A816-550751930620}" srcId="{50B2D326-3B6F-5D4E-B878-537BC82503A9}" destId="{66B4912C-E4C2-D943-A312-D918C4B0471D}" srcOrd="1" destOrd="0" parTransId="{F429F8A4-E60E-9643-A21A-26AB1D99042B}" sibTransId="{5D835BFD-DB31-974C-8A12-9E390D51A884}"/>
    <dgm:cxn modelId="{ACCE3CA4-6AAA-4646-8963-B4941296FA44}" type="presOf" srcId="{86D1B124-368B-DB44-8350-83D7CA908B53}" destId="{7DDE3542-C095-1D4B-8AC8-063927700BAE}" srcOrd="1" destOrd="0" presId="urn:microsoft.com/office/officeart/2005/8/layout/cycle4"/>
    <dgm:cxn modelId="{53F8E8AB-DE99-4C4F-8747-29999868559E}" srcId="{8538A8DE-BF96-7145-9847-8B0CB9C5A380}" destId="{50B2D326-3B6F-5D4E-B878-537BC82503A9}" srcOrd="2" destOrd="0" parTransId="{01D9672E-56E5-DB40-A980-C440C46845D3}" sibTransId="{9CDAC30B-FE05-5245-93F4-C4BA599041DC}"/>
    <dgm:cxn modelId="{EDB701AC-F918-C44D-B10A-A562D77CFD32}" type="presOf" srcId="{8538A8DE-BF96-7145-9847-8B0CB9C5A380}" destId="{3DAF88AF-828D-6844-BBD1-76ED743B5F1F}" srcOrd="0" destOrd="0" presId="urn:microsoft.com/office/officeart/2005/8/layout/cycle4"/>
    <dgm:cxn modelId="{8D4D27AF-9B5C-454B-A034-463B3AF4DEDB}" srcId="{8538A8DE-BF96-7145-9847-8B0CB9C5A380}" destId="{0B01E11E-C59A-2B48-B3A2-C1B8DF538894}" srcOrd="3" destOrd="0" parTransId="{A8B5E710-A4E0-9E49-A588-CD29507F66DF}" sibTransId="{28723CC3-B73D-FA48-8A03-FA81F21839C0}"/>
    <dgm:cxn modelId="{AD5723B6-AEE0-4541-91EE-680E4CB50FF3}" srcId="{8538A8DE-BF96-7145-9847-8B0CB9C5A380}" destId="{ED1C4872-42D9-8649-82F8-73E25AF1F744}" srcOrd="0" destOrd="0" parTransId="{3CA24F44-1904-D24C-9F91-F8508449B5A4}" sibTransId="{0202A6F5-AB4D-524B-98CD-69E60D3B2AA8}"/>
    <dgm:cxn modelId="{45031AB9-CF59-5149-9E04-CB40FD97AD48}" srcId="{44F2CE6C-30BA-FB46-B07F-BF0E9F1D1469}" destId="{86D1B124-368B-DB44-8350-83D7CA908B53}" srcOrd="0" destOrd="0" parTransId="{891DD830-A83C-344A-B1C0-15DF26EE8218}" sibTransId="{E1E604F3-B2C0-8043-8094-70D3FCABA9C3}"/>
    <dgm:cxn modelId="{AD8A63C2-F59C-6943-A4FF-2F7EA735CF9C}" type="presOf" srcId="{66B4912C-E4C2-D943-A312-D918C4B0471D}" destId="{3404B42E-E183-C747-BDD2-9FA098D35983}" srcOrd="1" destOrd="1" presId="urn:microsoft.com/office/officeart/2005/8/layout/cycle4"/>
    <dgm:cxn modelId="{526050C7-B2A3-D04B-91B4-5BC4E11A39A6}" type="presOf" srcId="{44F2CE6C-30BA-FB46-B07F-BF0E9F1D1469}" destId="{12D34F0A-D761-EC4D-9CC7-A20B3FD62FF0}" srcOrd="0" destOrd="0" presId="urn:microsoft.com/office/officeart/2005/8/layout/cycle4"/>
    <dgm:cxn modelId="{582E03C8-98EA-144F-A993-EB4406C0BEB1}" type="presOf" srcId="{EF7C009E-8088-7E4E-921B-C4B46804E823}" destId="{82466332-1747-2940-A4D1-28AD97687A03}" srcOrd="0" destOrd="1" presId="urn:microsoft.com/office/officeart/2005/8/layout/cycle4"/>
    <dgm:cxn modelId="{CE848EC8-91F0-E949-8340-2C0AA7F41CD1}" srcId="{ED1C4872-42D9-8649-82F8-73E25AF1F744}" destId="{4E76F2A5-9B61-2E45-9C96-B740C8AF78D6}" srcOrd="0" destOrd="0" parTransId="{8C380418-CA12-A746-AF91-37EA082F6CAB}" sibTransId="{D4C02B9D-E5C9-A94D-A9FD-C1244695A616}"/>
    <dgm:cxn modelId="{817C94CA-132E-954F-BA1A-978AEE2255D4}" type="presOf" srcId="{0B01E11E-C59A-2B48-B3A2-C1B8DF538894}" destId="{D4E83829-0CC7-874D-A702-68EAF4E8EE2E}" srcOrd="0" destOrd="0" presId="urn:microsoft.com/office/officeart/2005/8/layout/cycle4"/>
    <dgm:cxn modelId="{2681E0D1-3309-DE47-9367-199A7E13ECBC}" type="presOf" srcId="{C75F1CFE-8792-C74C-B85B-7C519D541C7B}" destId="{3404B42E-E183-C747-BDD2-9FA098D35983}" srcOrd="1" destOrd="0" presId="urn:microsoft.com/office/officeart/2005/8/layout/cycle4"/>
    <dgm:cxn modelId="{783719DB-310D-584B-B956-1228601029E5}" type="presOf" srcId="{4C646218-FBBA-5641-89FA-C9EC4861D605}" destId="{8E7CF94C-324E-1F4D-922C-D21ABE13DA17}" srcOrd="1" destOrd="0" presId="urn:microsoft.com/office/officeart/2005/8/layout/cycle4"/>
    <dgm:cxn modelId="{3347E4F3-297A-994D-8E42-1BE208E6E562}" srcId="{50B2D326-3B6F-5D4E-B878-537BC82503A9}" destId="{C75F1CFE-8792-C74C-B85B-7C519D541C7B}" srcOrd="0" destOrd="0" parTransId="{6F5AF384-767F-2046-9BB4-D2555CE0B051}" sibTransId="{4F0218C0-CDEA-BA48-9163-2B7E5CA95CFE}"/>
    <dgm:cxn modelId="{548F64FA-721D-9840-8D2F-D6D64772AEC9}" type="presOf" srcId="{25E4B8E3-60C0-1D43-9150-0C0C1CE572D1}" destId="{8E7CF94C-324E-1F4D-922C-D21ABE13DA17}" srcOrd="1" destOrd="1" presId="urn:microsoft.com/office/officeart/2005/8/layout/cycle4"/>
    <dgm:cxn modelId="{CFD1C9DD-1867-0E4A-AF90-9CF7D91B4E34}" type="presParOf" srcId="{3DAF88AF-828D-6844-BBD1-76ED743B5F1F}" destId="{DFE7E9B1-6E62-C247-B23A-ACC59C7E67E3}" srcOrd="0" destOrd="0" presId="urn:microsoft.com/office/officeart/2005/8/layout/cycle4"/>
    <dgm:cxn modelId="{C7670127-5B63-AD4E-A6B7-C96B710579AF}" type="presParOf" srcId="{DFE7E9B1-6E62-C247-B23A-ACC59C7E67E3}" destId="{A946A217-6642-A54C-8301-FBD3AB35158E}" srcOrd="0" destOrd="0" presId="urn:microsoft.com/office/officeart/2005/8/layout/cycle4"/>
    <dgm:cxn modelId="{5D7CAA9C-D7A7-5B43-9CB9-C6DC3C096BF0}" type="presParOf" srcId="{A946A217-6642-A54C-8301-FBD3AB35158E}" destId="{34DB37DA-70A5-D440-AEF1-D72487DD0F62}" srcOrd="0" destOrd="0" presId="urn:microsoft.com/office/officeart/2005/8/layout/cycle4"/>
    <dgm:cxn modelId="{3D33CC75-3C8C-434F-88A8-BFA16D4D4EF6}" type="presParOf" srcId="{A946A217-6642-A54C-8301-FBD3AB35158E}" destId="{C33ABD84-8B06-DF47-9C15-DA095B23CE7A}" srcOrd="1" destOrd="0" presId="urn:microsoft.com/office/officeart/2005/8/layout/cycle4"/>
    <dgm:cxn modelId="{38C78000-1F9D-A045-AE4C-B250B0D82178}" type="presParOf" srcId="{DFE7E9B1-6E62-C247-B23A-ACC59C7E67E3}" destId="{CED3E47B-50AB-CF49-B7AA-C719B4944DBF}" srcOrd="1" destOrd="0" presId="urn:microsoft.com/office/officeart/2005/8/layout/cycle4"/>
    <dgm:cxn modelId="{11D92CCA-FCEC-AE4F-A1F4-5D7A843C3FEC}" type="presParOf" srcId="{CED3E47B-50AB-CF49-B7AA-C719B4944DBF}" destId="{82466332-1747-2940-A4D1-28AD97687A03}" srcOrd="0" destOrd="0" presId="urn:microsoft.com/office/officeart/2005/8/layout/cycle4"/>
    <dgm:cxn modelId="{15907F6D-314A-8E40-A486-21DA45ADA8B8}" type="presParOf" srcId="{CED3E47B-50AB-CF49-B7AA-C719B4944DBF}" destId="{7DDE3542-C095-1D4B-8AC8-063927700BAE}" srcOrd="1" destOrd="0" presId="urn:microsoft.com/office/officeart/2005/8/layout/cycle4"/>
    <dgm:cxn modelId="{A481C6D9-C71B-6A49-8ABE-C384C781342F}" type="presParOf" srcId="{DFE7E9B1-6E62-C247-B23A-ACC59C7E67E3}" destId="{C081838A-4DD9-C44F-B60C-8B7E2EC70C95}" srcOrd="2" destOrd="0" presId="urn:microsoft.com/office/officeart/2005/8/layout/cycle4"/>
    <dgm:cxn modelId="{96F23C8C-4E0A-F44C-9584-11F7526AC807}" type="presParOf" srcId="{C081838A-4DD9-C44F-B60C-8B7E2EC70C95}" destId="{042FC91C-A824-0F49-8547-0FA5C668A8B8}" srcOrd="0" destOrd="0" presId="urn:microsoft.com/office/officeart/2005/8/layout/cycle4"/>
    <dgm:cxn modelId="{7A496D4C-2E24-3A42-BFB3-3261D58FDC0A}" type="presParOf" srcId="{C081838A-4DD9-C44F-B60C-8B7E2EC70C95}" destId="{3404B42E-E183-C747-BDD2-9FA098D35983}" srcOrd="1" destOrd="0" presId="urn:microsoft.com/office/officeart/2005/8/layout/cycle4"/>
    <dgm:cxn modelId="{A1D2165F-90BF-C34A-B249-7A82DAAEFAAE}" type="presParOf" srcId="{DFE7E9B1-6E62-C247-B23A-ACC59C7E67E3}" destId="{F02CE85F-98EE-5941-A427-4CB41527768E}" srcOrd="3" destOrd="0" presId="urn:microsoft.com/office/officeart/2005/8/layout/cycle4"/>
    <dgm:cxn modelId="{443470A6-1F6A-3647-84A5-2D85AA5AEE86}" type="presParOf" srcId="{F02CE85F-98EE-5941-A427-4CB41527768E}" destId="{D6DCC54B-CE4B-8B49-877F-AAF2F9E90DD4}" srcOrd="0" destOrd="0" presId="urn:microsoft.com/office/officeart/2005/8/layout/cycle4"/>
    <dgm:cxn modelId="{7D3BD8F8-03CB-F745-874B-B3010E3FFACC}" type="presParOf" srcId="{F02CE85F-98EE-5941-A427-4CB41527768E}" destId="{8E7CF94C-324E-1F4D-922C-D21ABE13DA17}" srcOrd="1" destOrd="0" presId="urn:microsoft.com/office/officeart/2005/8/layout/cycle4"/>
    <dgm:cxn modelId="{220A50F7-BD06-EE40-B499-8A2A78CD1ED2}" type="presParOf" srcId="{DFE7E9B1-6E62-C247-B23A-ACC59C7E67E3}" destId="{EE2044FE-1C2C-8942-B9DB-1612399C1C47}" srcOrd="4" destOrd="0" presId="urn:microsoft.com/office/officeart/2005/8/layout/cycle4"/>
    <dgm:cxn modelId="{7C21819D-6E1A-954A-B686-110694CBB342}" type="presParOf" srcId="{3DAF88AF-828D-6844-BBD1-76ED743B5F1F}" destId="{EDBF36CB-428A-CF46-BEB0-D54EABC14994}" srcOrd="1" destOrd="0" presId="urn:microsoft.com/office/officeart/2005/8/layout/cycle4"/>
    <dgm:cxn modelId="{C7867ECC-D38E-F844-A1D5-6FE27C8F5809}" type="presParOf" srcId="{EDBF36CB-428A-CF46-BEB0-D54EABC14994}" destId="{09BDCF8B-5533-AC4D-B681-1FF3CB45B8CF}" srcOrd="0" destOrd="0" presId="urn:microsoft.com/office/officeart/2005/8/layout/cycle4"/>
    <dgm:cxn modelId="{6B127059-BE38-8F4B-B1D9-257981B32C59}" type="presParOf" srcId="{EDBF36CB-428A-CF46-BEB0-D54EABC14994}" destId="{12D34F0A-D761-EC4D-9CC7-A20B3FD62FF0}" srcOrd="1" destOrd="0" presId="urn:microsoft.com/office/officeart/2005/8/layout/cycle4"/>
    <dgm:cxn modelId="{C8AFE1F1-D4CC-C84E-A5C3-3FA75CEC5107}" type="presParOf" srcId="{EDBF36CB-428A-CF46-BEB0-D54EABC14994}" destId="{BF6E848B-34F1-9641-9924-FBF6C652CBBB}" srcOrd="2" destOrd="0" presId="urn:microsoft.com/office/officeart/2005/8/layout/cycle4"/>
    <dgm:cxn modelId="{E2BE5153-6B0C-0742-9CAB-79B7AD436BF9}" type="presParOf" srcId="{EDBF36CB-428A-CF46-BEB0-D54EABC14994}" destId="{D4E83829-0CC7-874D-A702-68EAF4E8EE2E}" srcOrd="3" destOrd="0" presId="urn:microsoft.com/office/officeart/2005/8/layout/cycle4"/>
    <dgm:cxn modelId="{E6F7C820-9836-7B4D-82CF-535CBD4824E1}" type="presParOf" srcId="{EDBF36CB-428A-CF46-BEB0-D54EABC14994}" destId="{2EFFE111-91C2-684A-8315-C17B42298A24}" srcOrd="4" destOrd="0" presId="urn:microsoft.com/office/officeart/2005/8/layout/cycle4"/>
    <dgm:cxn modelId="{33572F77-901F-0343-BCFE-0804E83F55BD}" type="presParOf" srcId="{3DAF88AF-828D-6844-BBD1-76ED743B5F1F}" destId="{B8A26C5D-7415-0B40-9578-470025420CFE}" srcOrd="2" destOrd="0" presId="urn:microsoft.com/office/officeart/2005/8/layout/cycle4"/>
    <dgm:cxn modelId="{8AD5ED96-FB51-3B4A-A2DF-9AD08E290331}" type="presParOf" srcId="{3DAF88AF-828D-6844-BBD1-76ED743B5F1F}" destId="{3BCD9085-15B4-0D4D-9D2C-BA8E3BC714D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FC91C-A824-0F49-8547-0FA5C668A8B8}">
      <dsp:nvSpPr>
        <dsp:cNvPr id="0" name=""/>
        <dsp:cNvSpPr/>
      </dsp:nvSpPr>
      <dsp:spPr>
        <a:xfrm>
          <a:off x="3681984" y="2763519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83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b="1" kern="1200" dirty="0"/>
            <a:t>Minimum of four modules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i="1" kern="1200" dirty="0"/>
            <a:t>30 - 54 ECTS</a:t>
          </a:r>
        </a:p>
      </dsp:txBody>
      <dsp:txXfrm>
        <a:off x="4312835" y="3117207"/>
        <a:ext cx="1348197" cy="918226"/>
      </dsp:txXfrm>
    </dsp:sp>
    <dsp:sp modelId="{D6DCC54B-CE4B-8B49-877F-AAF2F9E90DD4}">
      <dsp:nvSpPr>
        <dsp:cNvPr id="0" name=""/>
        <dsp:cNvSpPr/>
      </dsp:nvSpPr>
      <dsp:spPr>
        <a:xfrm>
          <a:off x="406400" y="2763519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83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b="1" kern="1200" dirty="0"/>
            <a:t>Minimum of one module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b="0" i="1" kern="1200" dirty="0"/>
            <a:t>3 – 10 ECTS</a:t>
          </a:r>
        </a:p>
      </dsp:txBody>
      <dsp:txXfrm>
        <a:off x="434967" y="3117207"/>
        <a:ext cx="1348197" cy="918226"/>
      </dsp:txXfrm>
    </dsp:sp>
    <dsp:sp modelId="{82466332-1747-2940-A4D1-28AD97687A03}">
      <dsp:nvSpPr>
        <dsp:cNvPr id="0" name=""/>
        <dsp:cNvSpPr/>
      </dsp:nvSpPr>
      <dsp:spPr>
        <a:xfrm>
          <a:off x="3681984" y="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83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b="1" kern="1200" dirty="0"/>
            <a:t>Minimum of three modules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i="1" kern="1200" dirty="0"/>
            <a:t>18 - 36 ECTS</a:t>
          </a:r>
        </a:p>
      </dsp:txBody>
      <dsp:txXfrm>
        <a:off x="4312835" y="28567"/>
        <a:ext cx="1348197" cy="918226"/>
      </dsp:txXfrm>
    </dsp:sp>
    <dsp:sp modelId="{34DB37DA-70A5-D440-AEF1-D72487DD0F62}">
      <dsp:nvSpPr>
        <dsp:cNvPr id="0" name=""/>
        <dsp:cNvSpPr/>
      </dsp:nvSpPr>
      <dsp:spPr>
        <a:xfrm>
          <a:off x="406400" y="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83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b="1" kern="1200" dirty="0"/>
            <a:t>Maximum of two modules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1400" i="1" kern="1200" dirty="0"/>
            <a:t>0 - 14 ECTS</a:t>
          </a:r>
        </a:p>
      </dsp:txBody>
      <dsp:txXfrm>
        <a:off x="434967" y="28567"/>
        <a:ext cx="1348197" cy="918226"/>
      </dsp:txXfrm>
    </dsp:sp>
    <dsp:sp modelId="{09BDCF8B-5533-AC4D-B681-1FF3CB45B8CF}">
      <dsp:nvSpPr>
        <dsp:cNvPr id="0" name=""/>
        <dsp:cNvSpPr/>
      </dsp:nvSpPr>
      <dsp:spPr>
        <a:xfrm>
          <a:off x="1247648" y="231647"/>
          <a:ext cx="1759712" cy="1759712"/>
        </a:xfrm>
        <a:prstGeom prst="pieWedge">
          <a:avLst/>
        </a:prstGeom>
        <a:solidFill>
          <a:srgbClr val="003056"/>
        </a:solidFill>
        <a:ln w="25400" cap="flat" cmpd="sng" algn="ctr">
          <a:solidFill>
            <a:srgbClr val="0083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Fundamentals</a:t>
          </a:r>
        </a:p>
      </dsp:txBody>
      <dsp:txXfrm>
        <a:off x="1763056" y="747055"/>
        <a:ext cx="1244304" cy="1244304"/>
      </dsp:txXfrm>
    </dsp:sp>
    <dsp:sp modelId="{12D34F0A-D761-EC4D-9CC7-A20B3FD62FF0}">
      <dsp:nvSpPr>
        <dsp:cNvPr id="0" name=""/>
        <dsp:cNvSpPr/>
      </dsp:nvSpPr>
      <dsp:spPr>
        <a:xfrm rot="5400000">
          <a:off x="3088640" y="231647"/>
          <a:ext cx="1759712" cy="1759712"/>
        </a:xfrm>
        <a:prstGeom prst="pieWedge">
          <a:avLst/>
        </a:prstGeom>
        <a:solidFill>
          <a:srgbClr val="003056"/>
        </a:solidFill>
        <a:ln w="25400" cap="flat" cmpd="sng" algn="ctr">
          <a:solidFill>
            <a:srgbClr val="0083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Data Management</a:t>
          </a:r>
        </a:p>
      </dsp:txBody>
      <dsp:txXfrm rot="-5400000">
        <a:off x="3088640" y="747055"/>
        <a:ext cx="1244304" cy="1244304"/>
      </dsp:txXfrm>
    </dsp:sp>
    <dsp:sp modelId="{BF6E848B-34F1-9641-9924-FBF6C652CBBB}">
      <dsp:nvSpPr>
        <dsp:cNvPr id="0" name=""/>
        <dsp:cNvSpPr/>
      </dsp:nvSpPr>
      <dsp:spPr>
        <a:xfrm rot="10800000">
          <a:off x="3088640" y="2072640"/>
          <a:ext cx="1759712" cy="1759712"/>
        </a:xfrm>
        <a:prstGeom prst="pieWedge">
          <a:avLst/>
        </a:prstGeom>
        <a:solidFill>
          <a:srgbClr val="003056"/>
        </a:solidFill>
        <a:ln w="25400" cap="flat" cmpd="sng" algn="ctr">
          <a:solidFill>
            <a:srgbClr val="0083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Data Analytic Methods</a:t>
          </a:r>
        </a:p>
      </dsp:txBody>
      <dsp:txXfrm rot="10800000">
        <a:off x="3088640" y="2072640"/>
        <a:ext cx="1244304" cy="1244304"/>
      </dsp:txXfrm>
    </dsp:sp>
    <dsp:sp modelId="{D4E83829-0CC7-874D-A702-68EAF4E8EE2E}">
      <dsp:nvSpPr>
        <dsp:cNvPr id="0" name=""/>
        <dsp:cNvSpPr/>
      </dsp:nvSpPr>
      <dsp:spPr>
        <a:xfrm rot="16200000">
          <a:off x="1247648" y="2072640"/>
          <a:ext cx="1759712" cy="1759712"/>
        </a:xfrm>
        <a:prstGeom prst="pieWedge">
          <a:avLst/>
        </a:prstGeom>
        <a:solidFill>
          <a:srgbClr val="003056"/>
        </a:solidFill>
        <a:ln w="25400" cap="flat" cmpd="sng" algn="ctr">
          <a:solidFill>
            <a:srgbClr val="00837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Responsible Data Science</a:t>
          </a:r>
        </a:p>
      </dsp:txBody>
      <dsp:txXfrm rot="5400000">
        <a:off x="1763056" y="2072640"/>
        <a:ext cx="1244304" cy="1244304"/>
      </dsp:txXfrm>
    </dsp:sp>
    <dsp:sp modelId="{B8A26C5D-7415-0B40-9578-470025420CFE}">
      <dsp:nvSpPr>
        <dsp:cNvPr id="0" name=""/>
        <dsp:cNvSpPr/>
      </dsp:nvSpPr>
      <dsp:spPr>
        <a:xfrm rot="16818539">
          <a:off x="5792216" y="514042"/>
          <a:ext cx="607568" cy="528320"/>
        </a:xfrm>
        <a:prstGeom prst="circularArrow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CD9085-15B4-0D4D-9D2C-BA8E3BC714DD}">
      <dsp:nvSpPr>
        <dsp:cNvPr id="0" name=""/>
        <dsp:cNvSpPr/>
      </dsp:nvSpPr>
      <dsp:spPr>
        <a:xfrm rot="16362231">
          <a:off x="5686710" y="3076085"/>
          <a:ext cx="607568" cy="528320"/>
        </a:xfrm>
        <a:prstGeom prst="circularArrow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66104-C22A-4D46-9070-C09964936569}" type="datetimeFigureOut">
              <a:rPr lang="de-DE" smtClean="0"/>
              <a:t>25.09.2020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A0B24-A591-4415-A3EB-613EA3EBC6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229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5E5F9-7C68-440D-8F93-DD9A6ECD879E}" type="datetimeFigureOut">
              <a:rPr lang="de-DE" smtClean="0"/>
              <a:t>25.09.2020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3BDED-7A90-4264-A83B-2E080B95BF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41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Welcome </a:t>
            </a:r>
            <a:r>
              <a:rPr lang="de-DE" dirty="0" err="1"/>
              <a:t>to</a:t>
            </a:r>
            <a:r>
              <a:rPr lang="de-DE" dirty="0"/>
              <a:t> University and </a:t>
            </a:r>
            <a:r>
              <a:rPr lang="de-DE" dirty="0" err="1"/>
              <a:t>our</a:t>
            </a:r>
            <a:r>
              <a:rPr lang="de-DE" dirty="0"/>
              <a:t> Faculty</a:t>
            </a:r>
          </a:p>
          <a:p>
            <a:r>
              <a:rPr lang="de-DE" dirty="0"/>
              <a:t>Any </a:t>
            </a:r>
            <a:r>
              <a:rPr lang="de-DE" dirty="0" err="1"/>
              <a:t>english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guys</a:t>
            </a:r>
            <a:r>
              <a:rPr lang="de-DE" dirty="0"/>
              <a:t>???</a:t>
            </a:r>
          </a:p>
          <a:p>
            <a:r>
              <a:rPr lang="de-DE" dirty="0" err="1"/>
              <a:t>Self</a:t>
            </a:r>
            <a:r>
              <a:rPr lang="de-DE" dirty="0"/>
              <a:t> </a:t>
            </a:r>
            <a:r>
              <a:rPr lang="de-DE" dirty="0" err="1"/>
              <a:t>Introduction</a:t>
            </a:r>
            <a:endParaRPr lang="de-DE" dirty="0"/>
          </a:p>
          <a:p>
            <a:r>
              <a:rPr lang="de-DE" dirty="0" err="1"/>
              <a:t>Introduce</a:t>
            </a:r>
            <a:r>
              <a:rPr lang="de-DE" dirty="0"/>
              <a:t> Jana</a:t>
            </a:r>
          </a:p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detailed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program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782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720D-22E0-48E8-9DD4-33F664750E3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8842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Courses not </a:t>
            </a:r>
            <a:r>
              <a:rPr lang="de-DE" dirty="0" err="1"/>
              <a:t>offered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faculty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! </a:t>
            </a:r>
          </a:p>
          <a:p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you‘re</a:t>
            </a:r>
            <a:r>
              <a:rPr lang="de-DE" dirty="0"/>
              <a:t> </a:t>
            </a:r>
            <a:r>
              <a:rPr lang="de-DE" dirty="0" err="1"/>
              <a:t>interested</a:t>
            </a:r>
            <a:r>
              <a:rPr lang="de-DE" dirty="0"/>
              <a:t>, check </a:t>
            </a:r>
            <a:r>
              <a:rPr lang="de-DE" dirty="0" err="1"/>
              <a:t>asap</a:t>
            </a:r>
            <a:r>
              <a:rPr lang="de-DE" dirty="0"/>
              <a:t> via portal2, </a:t>
            </a:r>
            <a:r>
              <a:rPr lang="de-DE" dirty="0" err="1"/>
              <a:t>google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lecture</a:t>
            </a:r>
            <a:r>
              <a:rPr lang="de-DE" dirty="0"/>
              <a:t>, 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720D-22E0-48E8-9DD4-33F664750E3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365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720D-22E0-48E8-9DD4-33F664750E3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355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More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part</a:t>
            </a:r>
            <a:endParaRPr lang="de-DE" dirty="0"/>
          </a:p>
          <a:p>
            <a:r>
              <a:rPr lang="de-DE" dirty="0"/>
              <a:t>Team </a:t>
            </a:r>
            <a:r>
              <a:rPr lang="de-DE" dirty="0" err="1"/>
              <a:t>project</a:t>
            </a:r>
            <a:r>
              <a:rPr lang="de-DE" dirty="0"/>
              <a:t> / individual </a:t>
            </a:r>
            <a:r>
              <a:rPr lang="de-DE" dirty="0" err="1"/>
              <a:t>project</a:t>
            </a:r>
            <a:r>
              <a:rPr lang="de-DE" dirty="0"/>
              <a:t> – mail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team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introduction</a:t>
            </a:r>
            <a:r>
              <a:rPr lang="de-DE" dirty="0"/>
              <a:t>? Next </a:t>
            </a:r>
            <a:r>
              <a:rPr lang="de-DE" dirty="0" err="1"/>
              <a:t>week</a:t>
            </a:r>
            <a:r>
              <a:rPr lang="de-DE" dirty="0"/>
              <a:t> Tuesday 12am</a:t>
            </a:r>
          </a:p>
          <a:p>
            <a:r>
              <a:rPr lang="de-DE" dirty="0"/>
              <a:t>Individual </a:t>
            </a:r>
            <a:r>
              <a:rPr lang="de-DE" dirty="0" err="1"/>
              <a:t>project</a:t>
            </a:r>
            <a:r>
              <a:rPr lang="de-DE" dirty="0"/>
              <a:t>: May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 in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company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always</a:t>
            </a:r>
            <a:r>
              <a:rPr lang="de-DE" dirty="0"/>
              <a:t> </a:t>
            </a:r>
            <a:r>
              <a:rPr lang="de-DE" dirty="0" err="1"/>
              <a:t>propose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professor</a:t>
            </a:r>
            <a:endParaRPr lang="de-DE" dirty="0"/>
          </a:p>
          <a:p>
            <a:r>
              <a:rPr lang="de-DE" dirty="0"/>
              <a:t>Seminars: </a:t>
            </a:r>
            <a:r>
              <a:rPr lang="de-DE" dirty="0" err="1"/>
              <a:t>Recommend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do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later</a:t>
            </a:r>
            <a:r>
              <a:rPr lang="de-DE" dirty="0"/>
              <a:t>, </a:t>
            </a:r>
            <a:r>
              <a:rPr lang="de-DE" dirty="0" err="1"/>
              <a:t>earliest</a:t>
            </a:r>
            <a:r>
              <a:rPr lang="de-DE" dirty="0"/>
              <a:t> in 2nd </a:t>
            </a:r>
            <a:r>
              <a:rPr lang="de-DE" dirty="0" err="1"/>
              <a:t>semester</a:t>
            </a:r>
            <a:r>
              <a:rPr lang="de-DE" dirty="0"/>
              <a:t>,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seen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preparation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masters</a:t>
            </a:r>
            <a:r>
              <a:rPr lang="de-DE" dirty="0"/>
              <a:t> </a:t>
            </a:r>
            <a:r>
              <a:rPr lang="de-DE" dirty="0" err="1"/>
              <a:t>thesis</a:t>
            </a:r>
            <a:r>
              <a:rPr lang="de-DE" dirty="0"/>
              <a:t> – </a:t>
            </a:r>
            <a:r>
              <a:rPr lang="de-DE" dirty="0" err="1"/>
              <a:t>scientific</a:t>
            </a:r>
            <a:r>
              <a:rPr lang="de-DE" dirty="0"/>
              <a:t> </a:t>
            </a:r>
            <a:r>
              <a:rPr lang="de-DE" dirty="0" err="1"/>
              <a:t>working</a:t>
            </a:r>
            <a:endParaRPr lang="de-DE" dirty="0"/>
          </a:p>
          <a:p>
            <a:r>
              <a:rPr lang="de-DE" dirty="0"/>
              <a:t>Scientific </a:t>
            </a:r>
            <a:r>
              <a:rPr lang="de-DE" dirty="0" err="1"/>
              <a:t>research</a:t>
            </a:r>
            <a:r>
              <a:rPr lang="de-DE" dirty="0"/>
              <a:t>: </a:t>
            </a:r>
            <a:r>
              <a:rPr lang="de-DE" dirty="0" err="1"/>
              <a:t>new</a:t>
            </a:r>
            <a:r>
              <a:rPr lang="de-DE" dirty="0"/>
              <a:t> in </a:t>
            </a:r>
            <a:r>
              <a:rPr lang="de-DE" dirty="0" err="1"/>
              <a:t>examination</a:t>
            </a:r>
            <a:r>
              <a:rPr lang="de-DE" dirty="0"/>
              <a:t> </a:t>
            </a:r>
            <a:r>
              <a:rPr lang="de-DE" dirty="0" err="1"/>
              <a:t>regulation</a:t>
            </a:r>
            <a:r>
              <a:rPr lang="de-DE" dirty="0"/>
              <a:t>,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1514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Last but not least –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thesis</a:t>
            </a:r>
            <a:endParaRPr lang="de-DE" dirty="0"/>
          </a:p>
          <a:p>
            <a:r>
              <a:rPr lang="de-DE" dirty="0" err="1"/>
              <a:t>Seems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far</a:t>
            </a:r>
            <a:r>
              <a:rPr lang="de-DE" dirty="0"/>
              <a:t> </a:t>
            </a:r>
            <a:r>
              <a:rPr lang="de-DE" dirty="0" err="1"/>
              <a:t>away</a:t>
            </a:r>
            <a:r>
              <a:rPr lang="de-DE" dirty="0"/>
              <a:t> but time </a:t>
            </a:r>
            <a:r>
              <a:rPr lang="de-DE" dirty="0" err="1"/>
              <a:t>goes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really</a:t>
            </a:r>
            <a:r>
              <a:rPr lang="de-DE" dirty="0"/>
              <a:t> fast… </a:t>
            </a:r>
          </a:p>
          <a:p>
            <a:r>
              <a:rPr lang="de-DE" dirty="0"/>
              <a:t>So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beginning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: Try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decide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go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topic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chair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interessant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write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thesis</a:t>
            </a:r>
            <a:endParaRPr lang="de-DE" dirty="0"/>
          </a:p>
          <a:p>
            <a:r>
              <a:rPr lang="de-DE" dirty="0"/>
              <a:t>Check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prof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chair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individual </a:t>
            </a:r>
            <a:r>
              <a:rPr lang="de-DE" dirty="0" err="1"/>
              <a:t>requirements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Recommendation</a:t>
            </a:r>
            <a:r>
              <a:rPr lang="de-DE" dirty="0"/>
              <a:t>: </a:t>
            </a:r>
            <a:r>
              <a:rPr lang="de-DE" dirty="0" err="1"/>
              <a:t>Exams</a:t>
            </a:r>
            <a:r>
              <a:rPr lang="de-DE" dirty="0"/>
              <a:t>, Team Project and </a:t>
            </a:r>
            <a:r>
              <a:rPr lang="de-DE" dirty="0" err="1"/>
              <a:t>anything</a:t>
            </a:r>
            <a:r>
              <a:rPr lang="de-DE" dirty="0"/>
              <a:t> not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semester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thesis</a:t>
            </a:r>
            <a:r>
              <a:rPr lang="de-DE" dirty="0"/>
              <a:t> – so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3 </a:t>
            </a:r>
            <a:r>
              <a:rPr lang="de-DE" dirty="0" err="1"/>
              <a:t>semesters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end in </a:t>
            </a:r>
            <a:r>
              <a:rPr lang="de-DE" dirty="0" err="1"/>
              <a:t>regular</a:t>
            </a:r>
            <a:r>
              <a:rPr lang="de-DE" dirty="0"/>
              <a:t> </a:t>
            </a:r>
            <a:r>
              <a:rPr lang="de-DE" dirty="0" err="1"/>
              <a:t>period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758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>
            <a:extLst>
              <a:ext uri="{FF2B5EF4-FFF2-40B4-BE49-F238E27FC236}">
                <a16:creationId xmlns:a16="http://schemas.microsoft.com/office/drawing/2014/main" id="{5287D786-496D-7D42-AA00-098F9A90374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EA42363-178F-9A45-A4A4-25995C8403A8}" type="slidenum">
              <a:rPr lang="de-DE" altLang="de-DE" sz="1400">
                <a:cs typeface="Segoe UI" charset="0"/>
              </a:rPr>
              <a:pPr>
                <a:spcBef>
                  <a:spcPct val="0"/>
                </a:spcBef>
              </a:pPr>
              <a:t>16</a:t>
            </a:fld>
            <a:endParaRPr lang="de-DE" altLang="de-DE" sz="1400">
              <a:cs typeface="Segoe UI" charset="0"/>
            </a:endParaRPr>
          </a:p>
        </p:txBody>
      </p:sp>
      <p:sp>
        <p:nvSpPr>
          <p:cNvPr id="58371" name="Rectangle 1">
            <a:extLst>
              <a:ext uri="{FF2B5EF4-FFF2-40B4-BE49-F238E27FC236}">
                <a16:creationId xmlns:a16="http://schemas.microsoft.com/office/drawing/2014/main" id="{B08736FA-F507-6F42-AC5B-67C34639A1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3DCB6777-5540-E84A-AB60-224D3A0A77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4098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>
            <a:extLst>
              <a:ext uri="{FF2B5EF4-FFF2-40B4-BE49-F238E27FC236}">
                <a16:creationId xmlns:a16="http://schemas.microsoft.com/office/drawing/2014/main" id="{BA8ABC2C-F793-3943-A4FD-06218C70F01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99C7C19-71EE-D248-9624-4D8E3775E741}" type="slidenum">
              <a:rPr lang="de-DE" altLang="de-DE" sz="1400">
                <a:cs typeface="Segoe UI" charset="0"/>
              </a:rPr>
              <a:pPr>
                <a:spcBef>
                  <a:spcPct val="0"/>
                </a:spcBef>
              </a:pPr>
              <a:t>18</a:t>
            </a:fld>
            <a:endParaRPr lang="de-DE" altLang="de-DE" sz="1400">
              <a:cs typeface="Segoe UI" charset="0"/>
            </a:endParaRPr>
          </a:p>
        </p:txBody>
      </p:sp>
      <p:sp>
        <p:nvSpPr>
          <p:cNvPr id="60419" name="Rectangle 1">
            <a:extLst>
              <a:ext uri="{FF2B5EF4-FFF2-40B4-BE49-F238E27FC236}">
                <a16:creationId xmlns:a16="http://schemas.microsoft.com/office/drawing/2014/main" id="{4536595C-615C-8F4E-BDDC-416D83AF96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F13105CA-66BB-4C47-A811-B01FAC8293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4488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2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369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5552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>
            <a:extLst>
              <a:ext uri="{FF2B5EF4-FFF2-40B4-BE49-F238E27FC236}">
                <a16:creationId xmlns:a16="http://schemas.microsoft.com/office/drawing/2014/main" id="{B1C478D2-9AE2-2A46-97B3-7BFA756840E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7665874-13D3-D14B-AC16-577DB8607A6F}" type="slidenum">
              <a:rPr lang="de-DE" altLang="de-DE" sz="1400">
                <a:cs typeface="Segoe UI" charset="0"/>
              </a:rPr>
              <a:pPr>
                <a:spcBef>
                  <a:spcPct val="0"/>
                </a:spcBef>
              </a:pPr>
              <a:t>3</a:t>
            </a:fld>
            <a:endParaRPr lang="de-DE" altLang="de-DE" sz="1400">
              <a:cs typeface="Segoe UI" charset="0"/>
            </a:endParaRP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1938A303-B417-4F49-ADDB-5776E5C68A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F4EEE780-5173-1741-81F7-0B71B3C3AD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62899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5244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217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>
            <a:extLst>
              <a:ext uri="{FF2B5EF4-FFF2-40B4-BE49-F238E27FC236}">
                <a16:creationId xmlns:a16="http://schemas.microsoft.com/office/drawing/2014/main" id="{B1C478D2-9AE2-2A46-97B3-7BFA756840E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7665874-13D3-D14B-AC16-577DB8607A6F}" type="slidenum">
              <a:rPr lang="de-DE" altLang="de-DE" sz="1400">
                <a:cs typeface="Segoe UI" charset="0"/>
              </a:rPr>
              <a:pPr>
                <a:spcBef>
                  <a:spcPct val="0"/>
                </a:spcBef>
              </a:pPr>
              <a:t>4</a:t>
            </a:fld>
            <a:endParaRPr lang="de-DE" altLang="de-DE" sz="1400">
              <a:cs typeface="Segoe UI" charset="0"/>
            </a:endParaRP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1938A303-B417-4F49-ADDB-5776E5C68A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F4EEE780-5173-1741-81F7-0B71B3C3AD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12275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>
            <a:extLst>
              <a:ext uri="{FF2B5EF4-FFF2-40B4-BE49-F238E27FC236}">
                <a16:creationId xmlns:a16="http://schemas.microsoft.com/office/drawing/2014/main" id="{B1C478D2-9AE2-2A46-97B3-7BFA756840E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7665874-13D3-D14B-AC16-577DB8607A6F}" type="slidenum">
              <a:rPr lang="de-DE" altLang="de-DE" sz="1400">
                <a:cs typeface="Segoe UI" charset="0"/>
              </a:rPr>
              <a:pPr>
                <a:spcBef>
                  <a:spcPct val="0"/>
                </a:spcBef>
              </a:pPr>
              <a:t>5</a:t>
            </a:fld>
            <a:endParaRPr lang="de-DE" altLang="de-DE" sz="1400">
              <a:cs typeface="Segoe UI" charset="0"/>
            </a:endParaRP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1938A303-B417-4F49-ADDB-5776E5C68A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F4EEE780-5173-1741-81F7-0B71B3C3AD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47764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>
            <a:extLst>
              <a:ext uri="{FF2B5EF4-FFF2-40B4-BE49-F238E27FC236}">
                <a16:creationId xmlns:a16="http://schemas.microsoft.com/office/drawing/2014/main" id="{B1C478D2-9AE2-2A46-97B3-7BFA756840E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7665874-13D3-D14B-AC16-577DB8607A6F}" type="slidenum">
              <a:rPr lang="de-DE" altLang="de-DE" sz="1400">
                <a:cs typeface="Segoe UI" charset="0"/>
              </a:rPr>
              <a:pPr>
                <a:spcBef>
                  <a:spcPct val="0"/>
                </a:spcBef>
              </a:pPr>
              <a:t>6</a:t>
            </a:fld>
            <a:endParaRPr lang="de-DE" altLang="de-DE" sz="1400">
              <a:cs typeface="Segoe UI" charset="0"/>
            </a:endParaRP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1938A303-B417-4F49-ADDB-5776E5C68A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F4EEE780-5173-1741-81F7-0B71B3C3AD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38710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>
            <a:extLst>
              <a:ext uri="{FF2B5EF4-FFF2-40B4-BE49-F238E27FC236}">
                <a16:creationId xmlns:a16="http://schemas.microsoft.com/office/drawing/2014/main" id="{CEAE5178-A523-EB42-9ECF-CB3046A381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8F5EA24-0611-334F-A587-59DF824776A2}" type="slidenum">
              <a:rPr lang="de-DE" altLang="de-DE" sz="1400">
                <a:cs typeface="Segoe UI" charset="0"/>
              </a:rPr>
              <a:pPr>
                <a:spcBef>
                  <a:spcPct val="0"/>
                </a:spcBef>
              </a:pPr>
              <a:t>7</a:t>
            </a:fld>
            <a:endParaRPr lang="de-DE" altLang="de-DE" sz="1400">
              <a:cs typeface="Segoe UI" charset="0"/>
            </a:endParaRPr>
          </a:p>
        </p:txBody>
      </p:sp>
      <p:sp>
        <p:nvSpPr>
          <p:cNvPr id="31747" name="Rectangle 1">
            <a:extLst>
              <a:ext uri="{FF2B5EF4-FFF2-40B4-BE49-F238E27FC236}">
                <a16:creationId xmlns:a16="http://schemas.microsoft.com/office/drawing/2014/main" id="{7AE85C56-434C-C749-8545-F4FEEFF48A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0EA5BB42-B2C4-2E43-A121-AE0B44863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04694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DS as </a:t>
            </a:r>
            <a:r>
              <a:rPr lang="en-US" dirty="0" err="1"/>
              <a:t>Interdisciplinar</a:t>
            </a:r>
            <a:r>
              <a:rPr lang="en-US" dirty="0"/>
              <a:t> Topic range</a:t>
            </a:r>
          </a:p>
          <a:p>
            <a:r>
              <a:rPr lang="en-US" dirty="0"/>
              <a:t>Main characteristic of Mannheim Data Science Master, manages to capture this interdisciplinarity really good </a:t>
            </a:r>
          </a:p>
          <a:p>
            <a:pPr marL="171450" indent="-171450">
              <a:buFontTx/>
              <a:buChar char="-"/>
            </a:pPr>
            <a:r>
              <a:rPr lang="en-US" dirty="0"/>
              <a:t>Cooperation with other faculties and the chairs of mathematics which are included in our faculty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Also really applied study program, many project works (in multiple lectures [like dm, web mining, </a:t>
            </a:r>
            <a:r>
              <a:rPr lang="en-US" dirty="0" err="1"/>
              <a:t>wdi</a:t>
            </a:r>
            <a:r>
              <a:rPr lang="en-US" dirty="0"/>
              <a:t>, … and </a:t>
            </a:r>
            <a:r>
              <a:rPr lang="en-US" dirty="0" err="1"/>
              <a:t>teamproject</a:t>
            </a:r>
            <a:r>
              <a:rPr lang="en-US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5494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Study </a:t>
            </a:r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splitted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in </a:t>
            </a:r>
            <a:r>
              <a:rPr lang="de-DE" dirty="0" err="1"/>
              <a:t>several</a:t>
            </a:r>
            <a:r>
              <a:rPr lang="de-DE" dirty="0"/>
              <a:t> </a:t>
            </a:r>
            <a:r>
              <a:rPr lang="de-DE" dirty="0" err="1"/>
              <a:t>parts</a:t>
            </a:r>
            <a:r>
              <a:rPr lang="de-DE" dirty="0"/>
              <a:t>, </a:t>
            </a:r>
            <a:r>
              <a:rPr lang="de-DE" dirty="0" err="1"/>
              <a:t>thus</a:t>
            </a:r>
            <a:r>
              <a:rPr lang="de-DE" dirty="0"/>
              <a:t> extensive </a:t>
            </a:r>
            <a:r>
              <a:rPr lang="de-DE" dirty="0" err="1"/>
              <a:t>education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whole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science</a:t>
            </a:r>
            <a:r>
              <a:rPr lang="de-DE" dirty="0"/>
              <a:t> </a:t>
            </a:r>
            <a:r>
              <a:rPr lang="de-DE" dirty="0" err="1"/>
              <a:t>field</a:t>
            </a:r>
            <a:endParaRPr lang="de-DE" dirty="0"/>
          </a:p>
          <a:p>
            <a:r>
              <a:rPr lang="de-DE" dirty="0"/>
              <a:t>But still,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allows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great</a:t>
            </a:r>
            <a:r>
              <a:rPr lang="de-DE" dirty="0"/>
              <a:t> </a:t>
            </a:r>
            <a:r>
              <a:rPr lang="de-DE" dirty="0" err="1"/>
              <a:t>latitute</a:t>
            </a:r>
            <a:r>
              <a:rPr lang="de-DE" dirty="0"/>
              <a:t> 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exact</a:t>
            </a:r>
            <a:r>
              <a:rPr lang="de-DE" dirty="0"/>
              <a:t> </a:t>
            </a:r>
            <a:r>
              <a:rPr lang="de-DE" dirty="0" err="1"/>
              <a:t>amount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credits</a:t>
            </a:r>
            <a:r>
              <a:rPr lang="de-DE" dirty="0"/>
              <a:t> </a:t>
            </a:r>
            <a:r>
              <a:rPr lang="de-DE" dirty="0" err="1"/>
              <a:t>assigned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part</a:t>
            </a: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I will </a:t>
            </a:r>
            <a:r>
              <a:rPr lang="de-DE" dirty="0" err="1"/>
              <a:t>go</a:t>
            </a:r>
            <a:r>
              <a:rPr lang="de-DE" dirty="0"/>
              <a:t> </a:t>
            </a:r>
            <a:r>
              <a:rPr lang="de-DE" dirty="0" err="1"/>
              <a:t>deeper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singe </a:t>
            </a:r>
            <a:r>
              <a:rPr lang="de-DE" dirty="0" err="1"/>
              <a:t>parts</a:t>
            </a:r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720D-22E0-48E8-9DD4-33F664750E3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3155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Interdisciplinary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everyone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has</a:t>
            </a:r>
            <a:r>
              <a:rPr lang="de-DE" dirty="0">
                <a:sym typeface="Wingdings" panose="05000000000000000000" pitchFamily="2" charset="2"/>
              </a:rPr>
              <a:t> a different </a:t>
            </a:r>
            <a:r>
              <a:rPr lang="de-DE" dirty="0" err="1">
                <a:sym typeface="Wingdings" panose="05000000000000000000" pitchFamily="2" charset="2"/>
              </a:rPr>
              <a:t>background</a:t>
            </a:r>
            <a:r>
              <a:rPr lang="de-DE" dirty="0">
                <a:sym typeface="Wingdings" panose="05000000000000000000" pitchFamily="2" charset="2"/>
              </a:rPr>
              <a:t> (social, </a:t>
            </a:r>
            <a:r>
              <a:rPr lang="de-DE" dirty="0" err="1">
                <a:sym typeface="Wingdings" panose="05000000000000000000" pitchFamily="2" charset="2"/>
              </a:rPr>
              <a:t>computer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science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math</a:t>
            </a:r>
            <a:r>
              <a:rPr lang="de-DE" dirty="0">
                <a:sym typeface="Wingdings" panose="05000000000000000000" pitchFamily="2" charset="2"/>
              </a:rPr>
              <a:t>, …)</a:t>
            </a:r>
          </a:p>
          <a:p>
            <a:r>
              <a:rPr lang="de-DE" dirty="0" err="1">
                <a:sym typeface="Wingdings" panose="05000000000000000000" pitchFamily="2" charset="2"/>
              </a:rPr>
              <a:t>Depending</a:t>
            </a:r>
            <a:r>
              <a:rPr lang="de-DE" dirty="0">
                <a:sym typeface="Wingdings" panose="05000000000000000000" pitchFamily="2" charset="2"/>
              </a:rPr>
              <a:t> on </a:t>
            </a:r>
            <a:r>
              <a:rPr lang="de-DE" dirty="0" err="1">
                <a:sym typeface="Wingdings" panose="05000000000000000000" pitchFamily="2" charset="2"/>
              </a:rPr>
              <a:t>background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you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can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choose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fundamentals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catch </a:t>
            </a:r>
            <a:r>
              <a:rPr lang="de-DE" dirty="0" err="1">
                <a:sym typeface="Wingdings" panose="05000000000000000000" pitchFamily="2" charset="2"/>
              </a:rPr>
              <a:t>up</a:t>
            </a:r>
            <a:r>
              <a:rPr lang="de-DE" dirty="0">
                <a:sym typeface="Wingdings" panose="05000000000000000000" pitchFamily="2" charset="2"/>
              </a:rPr>
              <a:t> on </a:t>
            </a:r>
            <a:r>
              <a:rPr lang="de-DE" dirty="0" err="1">
                <a:sym typeface="Wingdings" panose="05000000000000000000" pitchFamily="2" charset="2"/>
              </a:rPr>
              <a:t>topics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that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required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further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courses</a:t>
            </a:r>
            <a:r>
              <a:rPr lang="de-DE" dirty="0">
                <a:sym typeface="Wingdings" panose="05000000000000000000" pitchFamily="2" charset="2"/>
              </a:rPr>
              <a:t> and </a:t>
            </a:r>
            <a:r>
              <a:rPr lang="de-DE" dirty="0" err="1">
                <a:sym typeface="Wingdings" panose="05000000000000000000" pitchFamily="2" charset="2"/>
              </a:rPr>
              <a:t>lectures</a:t>
            </a:r>
            <a:r>
              <a:rPr lang="de-DE" dirty="0">
                <a:sym typeface="Wingdings" panose="05000000000000000000" pitchFamily="2" charset="2"/>
              </a:rPr>
              <a:t>.</a:t>
            </a:r>
          </a:p>
          <a:p>
            <a:r>
              <a:rPr lang="de-DE" dirty="0">
                <a:sym typeface="Wingdings" panose="05000000000000000000" pitchFamily="2" charset="2"/>
              </a:rPr>
              <a:t>Attention: Many </a:t>
            </a:r>
            <a:r>
              <a:rPr lang="de-DE" dirty="0" err="1">
                <a:sym typeface="Wingdings" panose="05000000000000000000" pitchFamily="2" charset="2"/>
              </a:rPr>
              <a:t>students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gave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feedback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that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fundamentals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considered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laborious</a:t>
            </a:r>
            <a:r>
              <a:rPr lang="de-DE" dirty="0">
                <a:sym typeface="Wingdings" panose="05000000000000000000" pitchFamily="2" charset="2"/>
              </a:rPr>
              <a:t> – but still </a:t>
            </a:r>
            <a:r>
              <a:rPr lang="de-DE" dirty="0" err="1">
                <a:sym typeface="Wingdings" panose="05000000000000000000" pitchFamily="2" charset="2"/>
              </a:rPr>
              <a:t>helpful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Not </a:t>
            </a:r>
            <a:r>
              <a:rPr lang="de-DE" dirty="0" err="1">
                <a:sym typeface="Wingdings" panose="05000000000000000000" pitchFamily="2" charset="2"/>
              </a:rPr>
              <a:t>obligatory</a:t>
            </a:r>
            <a:r>
              <a:rPr lang="de-DE" dirty="0">
                <a:sym typeface="Wingdings" panose="05000000000000000000" pitchFamily="2" charset="2"/>
              </a:rPr>
              <a:t>! </a:t>
            </a:r>
            <a:r>
              <a:rPr lang="de-DE" dirty="0" err="1">
                <a:sym typeface="Wingdings" panose="05000000000000000000" pitchFamily="2" charset="2"/>
              </a:rPr>
              <a:t>It‘s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up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you</a:t>
            </a:r>
            <a:r>
              <a:rPr lang="de-DE" dirty="0">
                <a:sym typeface="Wingdings" panose="05000000000000000000" pitchFamily="2" charset="2"/>
              </a:rPr>
              <a:t>! </a:t>
            </a:r>
            <a:r>
              <a:rPr lang="de-DE" dirty="0" err="1">
                <a:sym typeface="Wingdings" panose="05000000000000000000" pitchFamily="2" charset="2"/>
              </a:rPr>
              <a:t>You‘re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reponsible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yourself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success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your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studies</a:t>
            </a:r>
            <a:r>
              <a:rPr lang="de-DE" dirty="0">
                <a:sym typeface="Wingdings" panose="05000000000000000000" pitchFamily="2" charset="2"/>
              </a:rPr>
              <a:t>!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720D-22E0-48E8-9DD4-33F664750E3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7925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(Schlo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479200" cy="468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4000" y="1051200"/>
            <a:ext cx="54792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25698"/>
          <a:stretch/>
        </p:blipFill>
        <p:spPr>
          <a:xfrm>
            <a:off x="0" y="2058943"/>
            <a:ext cx="9144000" cy="3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073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 belieb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44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individue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479200" cy="468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4000" y="1051200"/>
            <a:ext cx="54792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2"/>
          <p:cNvSpPr>
            <a:spLocks noGrp="1"/>
          </p:cNvSpPr>
          <p:nvPr>
            <p:ph type="pic" idx="13"/>
          </p:nvPr>
        </p:nvSpPr>
        <p:spPr>
          <a:xfrm>
            <a:off x="684000" y="2059200"/>
            <a:ext cx="7776000" cy="376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8866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/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712584"/>
            <a:ext cx="7772400" cy="46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569060"/>
            <a:ext cx="6400800" cy="396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1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Beliebige Inhalte (1:1) mit Überschrift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000" y="1983600"/>
            <a:ext cx="38124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4000" y="2348556"/>
            <a:ext cx="38124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983600"/>
            <a:ext cx="38124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48556"/>
            <a:ext cx="38124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43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000" y="1983600"/>
            <a:ext cx="38124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4647600" y="1983600"/>
            <a:ext cx="38124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26859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asymmetri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000" y="1983600"/>
            <a:ext cx="54792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6357600" y="1983600"/>
            <a:ext cx="20952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36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0130-941E-4362-9A28-C79BB673019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3184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Introductory Session for New Master Students </a:t>
            </a:r>
          </a:p>
          <a:p>
            <a:r>
              <a:rPr lang="en-US" sz="1050" dirty="0"/>
              <a:t>February 10</a:t>
            </a:r>
            <a:r>
              <a:rPr lang="en-US" sz="1050" baseline="30000" dirty="0"/>
              <a:t>th</a:t>
            </a:r>
            <a:r>
              <a:rPr lang="en-US" sz="1050" dirty="0"/>
              <a:t> 2017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386334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4000" y="584684"/>
            <a:ext cx="5479200" cy="1141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000" y="1982490"/>
            <a:ext cx="7776000" cy="383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3568" y="6386400"/>
            <a:ext cx="2133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r>
              <a:rPr lang="de-DE"/>
              <a:t>19.12.2017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4000" y="6134400"/>
            <a:ext cx="2895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r>
              <a:rPr lang="de-DE"/>
              <a:t>Beispiel-Fußzeile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05972" y="6134400"/>
            <a:ext cx="105446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rgbClr val="003056"/>
                </a:solidFill>
              </a:defRPr>
            </a:lvl1pPr>
          </a:lstStyle>
          <a:p>
            <a:fld id="{FC0CC166-4E39-43B8-AB91-BDD1C4C9E224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000" y="352800"/>
            <a:ext cx="2092852" cy="9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2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3" r:id="rId5"/>
    <p:sldLayoutId id="2147483652" r:id="rId6"/>
    <p:sldLayoutId id="2147483662" r:id="rId7"/>
    <p:sldLayoutId id="2147483663" r:id="rId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 baseline="0">
          <a:solidFill>
            <a:srgbClr val="00305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305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30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30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0030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rgbClr val="0030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teiner@verwaltung.uni-mannheim.d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hyperlink" Target="https://www.uni-mannheim.de/studium/im-studium/studienbueros/#c44374" TargetMode="External"/><Relationship Id="rId4" Type="http://schemas.openxmlformats.org/officeDocument/2006/relationships/hyperlink" Target="https://www.uni-mannheim.de/studium/im-studium/studienbueros/#c4436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pruefungsausschuss@wim.uni-mannheim.de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hyperlink" Target="https://www.wim.uni-mannheim.de/studium/studienorganisation/m-sc-business-informatics/#c109246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teiner@verwaltung.uni-mannheim.d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teiner@verwaltung.uni-mannheim.d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832216" cy="468000"/>
          </a:xfrm>
        </p:spPr>
        <p:txBody>
          <a:bodyPr/>
          <a:lstStyle/>
          <a:p>
            <a:r>
              <a:rPr lang="de-DE" sz="3200" dirty="0" err="1"/>
              <a:t>Introductory</a:t>
            </a:r>
            <a:r>
              <a:rPr lang="de-DE" sz="3200" dirty="0"/>
              <a:t> Session </a:t>
            </a:r>
            <a:br>
              <a:rPr lang="de-DE" sz="3200" dirty="0"/>
            </a:br>
            <a:r>
              <a:rPr lang="de-DE" sz="3200" dirty="0"/>
              <a:t>Mannheim Master in Data Science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4000" y="6103600"/>
            <a:ext cx="2895600" cy="180000"/>
          </a:xfrm>
        </p:spPr>
        <p:txBody>
          <a:bodyPr/>
          <a:lstStyle/>
          <a:p>
            <a:r>
              <a:rPr lang="en-US" dirty="0"/>
              <a:t>Introductory Session for Master Students 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3611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49988" y="6370170"/>
            <a:ext cx="1054460" cy="180000"/>
          </a:xfrm>
        </p:spPr>
        <p:txBody>
          <a:bodyPr/>
          <a:lstStyle/>
          <a:p>
            <a:fld id="{15160130-941E-4362-9A28-C79BB673019B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539552" y="548680"/>
            <a:ext cx="6840328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n-US" sz="3200" dirty="0"/>
              <a:t>Structure of the M.Sc. Program</a:t>
            </a:r>
          </a:p>
          <a:p>
            <a:pPr lvl="0">
              <a:spcBef>
                <a:spcPct val="20000"/>
              </a:spcBef>
            </a:pPr>
            <a:r>
              <a:rPr lang="en-US" sz="3200" dirty="0"/>
              <a:t>Fundamentals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55AFE6-B401-8A4D-8526-22C9DDD62463}"/>
              </a:ext>
            </a:extLst>
          </p:cNvPr>
          <p:cNvSpPr/>
          <p:nvPr/>
        </p:nvSpPr>
        <p:spPr>
          <a:xfrm>
            <a:off x="1377988" y="2492896"/>
            <a:ext cx="1800200" cy="1512168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3056"/>
                </a:solidFill>
              </a:rPr>
              <a:t>Programming Course</a:t>
            </a:r>
          </a:p>
          <a:p>
            <a:pPr algn="ctr"/>
            <a:r>
              <a:rPr lang="en-US" sz="1600" i="1" dirty="0">
                <a:solidFill>
                  <a:srgbClr val="003056"/>
                </a:solidFill>
              </a:rPr>
              <a:t>6 ECTS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2A486D-A8DC-0442-8994-31B32B35B5AB}"/>
              </a:ext>
            </a:extLst>
          </p:cNvPr>
          <p:cNvSpPr/>
          <p:nvPr/>
        </p:nvSpPr>
        <p:spPr>
          <a:xfrm>
            <a:off x="3682244" y="2495964"/>
            <a:ext cx="1800200" cy="1512168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3056"/>
                </a:solidFill>
              </a:rPr>
              <a:t>Database Technology</a:t>
            </a:r>
          </a:p>
          <a:p>
            <a:pPr algn="ctr"/>
            <a:r>
              <a:rPr lang="en-US" sz="1600" i="1" dirty="0">
                <a:solidFill>
                  <a:srgbClr val="003056"/>
                </a:solidFill>
              </a:rPr>
              <a:t>6 ECTS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6BBA09-0B8B-6243-B3E7-3CD59192D217}"/>
              </a:ext>
            </a:extLst>
          </p:cNvPr>
          <p:cNvSpPr/>
          <p:nvPr/>
        </p:nvSpPr>
        <p:spPr>
          <a:xfrm>
            <a:off x="6084168" y="2492896"/>
            <a:ext cx="1800200" cy="1512168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3056"/>
                </a:solidFill>
              </a:rPr>
              <a:t>Multivariate Analyses</a:t>
            </a:r>
          </a:p>
          <a:p>
            <a:pPr algn="ctr"/>
            <a:r>
              <a:rPr lang="en-US" sz="1600" i="1" dirty="0">
                <a:solidFill>
                  <a:srgbClr val="003056"/>
                </a:solidFill>
              </a:rPr>
              <a:t>6 ECTS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71823-95FA-1840-A430-2C5739C56A1F}"/>
              </a:ext>
            </a:extLst>
          </p:cNvPr>
          <p:cNvSpPr/>
          <p:nvPr/>
        </p:nvSpPr>
        <p:spPr>
          <a:xfrm>
            <a:off x="2513439" y="4458146"/>
            <a:ext cx="1800200" cy="1512168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003056"/>
                </a:solidFill>
              </a:rPr>
              <a:t>Empirische</a:t>
            </a:r>
            <a:r>
              <a:rPr lang="en-US" sz="1600" b="1" dirty="0">
                <a:solidFill>
                  <a:srgbClr val="003056"/>
                </a:solidFill>
              </a:rPr>
              <a:t> </a:t>
            </a:r>
            <a:r>
              <a:rPr lang="en-US" sz="1600" b="1" dirty="0" err="1">
                <a:solidFill>
                  <a:srgbClr val="003056"/>
                </a:solidFill>
              </a:rPr>
              <a:t>Methoden</a:t>
            </a:r>
            <a:r>
              <a:rPr lang="en-US" sz="1600" b="1" dirty="0">
                <a:solidFill>
                  <a:srgbClr val="003056"/>
                </a:solidFill>
              </a:rPr>
              <a:t> der </a:t>
            </a:r>
            <a:r>
              <a:rPr lang="en-US" sz="1600" b="1" dirty="0" err="1">
                <a:solidFill>
                  <a:srgbClr val="003056"/>
                </a:solidFill>
              </a:rPr>
              <a:t>Politikwissenschaft</a:t>
            </a:r>
            <a:r>
              <a:rPr lang="en-US" sz="1600" b="1" dirty="0">
                <a:solidFill>
                  <a:srgbClr val="003056"/>
                </a:solidFill>
              </a:rPr>
              <a:t> </a:t>
            </a:r>
          </a:p>
          <a:p>
            <a:pPr algn="ctr"/>
            <a:r>
              <a:rPr lang="en-US" sz="1600" i="1" dirty="0">
                <a:solidFill>
                  <a:srgbClr val="003056"/>
                </a:solidFill>
              </a:rPr>
              <a:t>6 ECTS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BDADE6-53BF-1643-852E-E88A8A4F5943}"/>
              </a:ext>
            </a:extLst>
          </p:cNvPr>
          <p:cNvSpPr/>
          <p:nvPr/>
        </p:nvSpPr>
        <p:spPr>
          <a:xfrm>
            <a:off x="4830362" y="4458146"/>
            <a:ext cx="1800200" cy="1512168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3056"/>
                </a:solidFill>
              </a:rPr>
              <a:t>Tutorial Multivariate Analyses</a:t>
            </a:r>
          </a:p>
          <a:p>
            <a:pPr algn="ctr"/>
            <a:r>
              <a:rPr lang="en-US" sz="1600" i="1" dirty="0">
                <a:solidFill>
                  <a:srgbClr val="003056"/>
                </a:solidFill>
              </a:rPr>
              <a:t>2 ECTS</a:t>
            </a:r>
          </a:p>
        </p:txBody>
      </p:sp>
    </p:spTree>
    <p:extLst>
      <p:ext uri="{BB962C8B-B14F-4D97-AF65-F5344CB8AC3E}">
        <p14:creationId xmlns:p14="http://schemas.microsoft.com/office/powerpoint/2010/main" val="369747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49988" y="6370170"/>
            <a:ext cx="1054460" cy="180000"/>
          </a:xfrm>
        </p:spPr>
        <p:txBody>
          <a:bodyPr/>
          <a:lstStyle/>
          <a:p>
            <a:fld id="{15160130-941E-4362-9A28-C79BB673019B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539552" y="548680"/>
            <a:ext cx="6840328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n-US" sz="3200" dirty="0"/>
              <a:t>Structure of the M.Sc. Program</a:t>
            </a:r>
          </a:p>
          <a:p>
            <a:pPr lvl="0">
              <a:spcBef>
                <a:spcPct val="20000"/>
              </a:spcBef>
            </a:pPr>
            <a:r>
              <a:rPr lang="en-US" sz="3200" dirty="0"/>
              <a:t>Data Management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1B637E-860F-374E-8AC5-CC6AC2456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731289"/>
              </p:ext>
            </p:extLst>
          </p:nvPr>
        </p:nvGraphicFramePr>
        <p:xfrm>
          <a:off x="465526" y="1844824"/>
          <a:ext cx="8212948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482">
                  <a:extLst>
                    <a:ext uri="{9D8B030D-6E8A-4147-A177-3AD203B41FA5}">
                      <a16:colId xmlns:a16="http://schemas.microsoft.com/office/drawing/2014/main" val="557190607"/>
                    </a:ext>
                  </a:extLst>
                </a:gridCol>
                <a:gridCol w="5511280">
                  <a:extLst>
                    <a:ext uri="{9D8B030D-6E8A-4147-A177-3AD203B41FA5}">
                      <a16:colId xmlns:a16="http://schemas.microsoft.com/office/drawing/2014/main" val="4004343273"/>
                    </a:ext>
                  </a:extLst>
                </a:gridCol>
                <a:gridCol w="1514186">
                  <a:extLst>
                    <a:ext uri="{9D8B030D-6E8A-4147-A177-3AD203B41FA5}">
                      <a16:colId xmlns:a16="http://schemas.microsoft.com/office/drawing/2014/main" val="1287927028"/>
                    </a:ext>
                  </a:extLst>
                </a:gridCol>
              </a:tblGrid>
              <a:tr h="327863">
                <a:tc>
                  <a:txBody>
                    <a:bodyPr/>
                    <a:lstStyle/>
                    <a:p>
                      <a:r>
                        <a:rPr lang="en-US" dirty="0"/>
                        <a:t>Module no.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 of module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ECTS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10861"/>
                  </a:ext>
                </a:extLst>
              </a:tr>
              <a:tr h="327863">
                <a:tc>
                  <a:txBody>
                    <a:bodyPr/>
                    <a:lstStyle/>
                    <a:p>
                      <a:r>
                        <a:rPr lang="en-US" dirty="0"/>
                        <a:t>CS 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Advanced Software Engineering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47119"/>
                  </a:ext>
                </a:extLst>
              </a:tr>
              <a:tr h="327863">
                <a:tc>
                  <a:txBody>
                    <a:bodyPr/>
                    <a:lstStyle/>
                    <a:p>
                      <a:r>
                        <a:rPr lang="en-US" dirty="0"/>
                        <a:t>CS 530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Database Systems 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08063"/>
                  </a:ext>
                </a:extLst>
              </a:tr>
              <a:tr h="327863">
                <a:tc>
                  <a:txBody>
                    <a:bodyPr/>
                    <a:lstStyle/>
                    <a:p>
                      <a:r>
                        <a:rPr lang="en-US" dirty="0"/>
                        <a:t>CS 560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Large Scale Data Management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218840"/>
                  </a:ext>
                </a:extLst>
              </a:tr>
              <a:tr h="327863">
                <a:tc>
                  <a:txBody>
                    <a:bodyPr/>
                    <a:lstStyle/>
                    <a:p>
                      <a:r>
                        <a:rPr lang="en-US" dirty="0"/>
                        <a:t>CS 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Model-driven Development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972189"/>
                  </a:ext>
                </a:extLst>
              </a:tr>
              <a:tr h="327863">
                <a:tc>
                  <a:txBody>
                    <a:bodyPr/>
                    <a:lstStyle/>
                    <a:p>
                      <a:r>
                        <a:rPr lang="en-US" dirty="0"/>
                        <a:t>IE 630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Query Optimization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661926"/>
                  </a:ext>
                </a:extLst>
              </a:tr>
              <a:tr h="327863">
                <a:tc>
                  <a:txBody>
                    <a:bodyPr/>
                    <a:lstStyle/>
                    <a:p>
                      <a:r>
                        <a:rPr lang="en-US" dirty="0"/>
                        <a:t>IE 650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Semantic Web Technologies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261740"/>
                  </a:ext>
                </a:extLst>
              </a:tr>
              <a:tr h="327863">
                <a:tc>
                  <a:txBody>
                    <a:bodyPr/>
                    <a:lstStyle/>
                    <a:p>
                      <a:r>
                        <a:rPr lang="en-US" dirty="0"/>
                        <a:t>IE 663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Information Retrieval and Web 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511904"/>
                  </a:ext>
                </a:extLst>
              </a:tr>
              <a:tr h="327863">
                <a:tc>
                  <a:txBody>
                    <a:bodyPr/>
                    <a:lstStyle/>
                    <a:p>
                      <a:r>
                        <a:rPr lang="en-US" dirty="0"/>
                        <a:t>IE 670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Web Data Integration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29400"/>
                  </a:ext>
                </a:extLst>
              </a:tr>
              <a:tr h="327863">
                <a:tc>
                  <a:txBody>
                    <a:bodyPr/>
                    <a:lstStyle/>
                    <a:p>
                      <a:r>
                        <a:rPr lang="en-US" dirty="0"/>
                        <a:t>IE 691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Information Retrieval Project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214896"/>
                  </a:ext>
                </a:extLst>
              </a:tr>
              <a:tr h="327863">
                <a:tc>
                  <a:txBody>
                    <a:bodyPr/>
                    <a:lstStyle/>
                    <a:p>
                      <a:r>
                        <a:rPr lang="en-US" dirty="0"/>
                        <a:t>IE 683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Web Data Integration Project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818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7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49988" y="6370170"/>
            <a:ext cx="1054460" cy="180000"/>
          </a:xfrm>
        </p:spPr>
        <p:txBody>
          <a:bodyPr/>
          <a:lstStyle/>
          <a:p>
            <a:fld id="{15160130-941E-4362-9A28-C79BB673019B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539552" y="548680"/>
            <a:ext cx="6840328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n-US" sz="3200" dirty="0"/>
              <a:t>Structure of the M.Sc. Program</a:t>
            </a:r>
          </a:p>
          <a:p>
            <a:pPr lvl="0">
              <a:spcBef>
                <a:spcPct val="20000"/>
              </a:spcBef>
            </a:pPr>
            <a:r>
              <a:rPr lang="en-US" sz="3200"/>
              <a:t>Data Analytic </a:t>
            </a:r>
            <a:r>
              <a:rPr lang="en-US" sz="3200" dirty="0"/>
              <a:t>Methods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7C1173-0020-9342-B6B9-772D24921E48}"/>
              </a:ext>
            </a:extLst>
          </p:cNvPr>
          <p:cNvSpPr/>
          <p:nvPr/>
        </p:nvSpPr>
        <p:spPr>
          <a:xfrm>
            <a:off x="755400" y="2085842"/>
            <a:ext cx="1611210" cy="4176464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A7663E-8B12-E14D-8016-6427AB67D71B}"/>
              </a:ext>
            </a:extLst>
          </p:cNvPr>
          <p:cNvSpPr/>
          <p:nvPr/>
        </p:nvSpPr>
        <p:spPr>
          <a:xfrm>
            <a:off x="2810677" y="2085842"/>
            <a:ext cx="1611210" cy="4176464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A08336-5432-1E41-9EBE-5AEF305C46B6}"/>
              </a:ext>
            </a:extLst>
          </p:cNvPr>
          <p:cNvSpPr/>
          <p:nvPr/>
        </p:nvSpPr>
        <p:spPr>
          <a:xfrm>
            <a:off x="4865954" y="2085842"/>
            <a:ext cx="1611210" cy="4176464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endParaRPr lang="en-US" dirty="0">
              <a:solidFill>
                <a:srgbClr val="003056"/>
              </a:solidFill>
            </a:endParaRPr>
          </a:p>
          <a:p>
            <a:endParaRPr lang="en-US" dirty="0">
              <a:solidFill>
                <a:srgbClr val="003056"/>
              </a:solidFill>
            </a:endParaRPr>
          </a:p>
          <a:p>
            <a:endParaRPr lang="en-US" dirty="0">
              <a:solidFill>
                <a:srgbClr val="003056"/>
              </a:solidFill>
            </a:endParaRPr>
          </a:p>
          <a:p>
            <a:endParaRPr lang="en-US" dirty="0">
              <a:solidFill>
                <a:srgbClr val="003056"/>
              </a:solidFill>
            </a:endParaRPr>
          </a:p>
          <a:p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B4CFF1-3DE7-4543-942D-764C4060A2A7}"/>
              </a:ext>
            </a:extLst>
          </p:cNvPr>
          <p:cNvSpPr/>
          <p:nvPr/>
        </p:nvSpPr>
        <p:spPr>
          <a:xfrm>
            <a:off x="6921230" y="2085842"/>
            <a:ext cx="1611210" cy="4176464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40253C-1FDF-5E48-8D7D-73F0E618E645}"/>
              </a:ext>
            </a:extLst>
          </p:cNvPr>
          <p:cNvSpPr/>
          <p:nvPr/>
        </p:nvSpPr>
        <p:spPr>
          <a:xfrm>
            <a:off x="4699451" y="2708920"/>
            <a:ext cx="19442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r>
              <a:rPr lang="en-US" dirty="0">
                <a:solidFill>
                  <a:srgbClr val="003056"/>
                </a:solidFill>
              </a:rPr>
              <a:t>M.A. Political Science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CCEC67-1881-9C4B-A408-522AF81E03C9}"/>
              </a:ext>
            </a:extLst>
          </p:cNvPr>
          <p:cNvSpPr/>
          <p:nvPr/>
        </p:nvSpPr>
        <p:spPr>
          <a:xfrm>
            <a:off x="6958483" y="2988231"/>
            <a:ext cx="15739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r>
              <a:rPr lang="en-US" dirty="0">
                <a:solidFill>
                  <a:srgbClr val="003056"/>
                </a:solidFill>
              </a:rPr>
              <a:t>M.A. Sociology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FB510F-FEF6-F547-AE02-DCD5B4828096}"/>
              </a:ext>
            </a:extLst>
          </p:cNvPr>
          <p:cNvSpPr/>
          <p:nvPr/>
        </p:nvSpPr>
        <p:spPr>
          <a:xfrm>
            <a:off x="2637232" y="2973745"/>
            <a:ext cx="19627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r>
              <a:rPr lang="en-US" dirty="0">
                <a:solidFill>
                  <a:srgbClr val="003056"/>
                </a:solidFill>
              </a:rPr>
              <a:t>M.Sc. Mathematics in Business and Economics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0E8A38-E69B-FB4F-976D-3A45CBD2C8DD}"/>
              </a:ext>
            </a:extLst>
          </p:cNvPr>
          <p:cNvSpPr/>
          <p:nvPr/>
        </p:nvSpPr>
        <p:spPr>
          <a:xfrm>
            <a:off x="735792" y="2988231"/>
            <a:ext cx="1650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r>
              <a:rPr lang="en-US" dirty="0">
                <a:solidFill>
                  <a:srgbClr val="003056"/>
                </a:solidFill>
              </a:rPr>
              <a:t>M.Sc. Business Informatics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A629DD-2420-ED4E-B507-D984D5965A16}"/>
              </a:ext>
            </a:extLst>
          </p:cNvPr>
          <p:cNvSpPr/>
          <p:nvPr/>
        </p:nvSpPr>
        <p:spPr>
          <a:xfrm>
            <a:off x="2820480" y="4491117"/>
            <a:ext cx="15916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056"/>
                </a:solidFill>
              </a:rPr>
              <a:t>Mathematics &amp;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056"/>
                </a:solidFill>
              </a:rPr>
              <a:t>Computational Finance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F9103-2739-F84E-A895-431AD0E7F269}"/>
              </a:ext>
            </a:extLst>
          </p:cNvPr>
          <p:cNvSpPr/>
          <p:nvPr/>
        </p:nvSpPr>
        <p:spPr>
          <a:xfrm>
            <a:off x="768675" y="4491117"/>
            <a:ext cx="15846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056"/>
                </a:solidFill>
              </a:rPr>
              <a:t>Higher Level Computer 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056"/>
                </a:solidFill>
              </a:rPr>
              <a:t>Image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056"/>
                </a:solidFill>
              </a:rPr>
              <a:t>Data Mining 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193507-2F6F-364D-8A6F-46E34B015D54}"/>
              </a:ext>
            </a:extLst>
          </p:cNvPr>
          <p:cNvSpPr/>
          <p:nvPr/>
        </p:nvSpPr>
        <p:spPr>
          <a:xfrm>
            <a:off x="4865953" y="4491117"/>
            <a:ext cx="16112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056"/>
                </a:solidFill>
              </a:rPr>
              <a:t>Advanced Quantitative Methods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35D1DE-DBF8-2340-A6ED-C304AF71A1C4}"/>
              </a:ext>
            </a:extLst>
          </p:cNvPr>
          <p:cNvSpPr/>
          <p:nvPr/>
        </p:nvSpPr>
        <p:spPr>
          <a:xfrm>
            <a:off x="6939856" y="4491117"/>
            <a:ext cx="16112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056"/>
                </a:solidFill>
              </a:rPr>
              <a:t>Longitudinal Data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056"/>
                </a:solidFill>
              </a:rPr>
              <a:t>Research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056"/>
                </a:solidFill>
              </a:rPr>
              <a:t>Cross Sectional Data Analysis</a:t>
            </a:r>
          </a:p>
        </p:txBody>
      </p:sp>
      <p:pic>
        <p:nvPicPr>
          <p:cNvPr id="22" name="Graphic 21" descr="Web design">
            <a:extLst>
              <a:ext uri="{FF2B5EF4-FFF2-40B4-BE49-F238E27FC236}">
                <a16:creationId xmlns:a16="http://schemas.microsoft.com/office/drawing/2014/main" id="{F46A16D1-5DFD-444D-B038-53F4E44D6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3805" y="2348880"/>
            <a:ext cx="914400" cy="914400"/>
          </a:xfrm>
          <a:prstGeom prst="rect">
            <a:avLst/>
          </a:prstGeom>
        </p:spPr>
      </p:pic>
      <p:pic>
        <p:nvPicPr>
          <p:cNvPr id="25" name="Graphic 24" descr="Mathematics">
            <a:extLst>
              <a:ext uri="{FF2B5EF4-FFF2-40B4-BE49-F238E27FC236}">
                <a16:creationId xmlns:a16="http://schemas.microsoft.com/office/drawing/2014/main" id="{6E6DD273-57DF-7D46-BB0E-85218BA6BE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17705" y="2408907"/>
            <a:ext cx="807254" cy="807254"/>
          </a:xfrm>
          <a:prstGeom prst="rect">
            <a:avLst/>
          </a:prstGeom>
        </p:spPr>
      </p:pic>
      <p:pic>
        <p:nvPicPr>
          <p:cNvPr id="27" name="Graphic 26" descr="Cycle with people">
            <a:extLst>
              <a:ext uri="{FF2B5EF4-FFF2-40B4-BE49-F238E27FC236}">
                <a16:creationId xmlns:a16="http://schemas.microsoft.com/office/drawing/2014/main" id="{65EE8771-74C1-A044-ACB3-81D2C36914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69635" y="2350824"/>
            <a:ext cx="914400" cy="914400"/>
          </a:xfrm>
          <a:prstGeom prst="rect">
            <a:avLst/>
          </a:prstGeom>
        </p:spPr>
      </p:pic>
      <p:pic>
        <p:nvPicPr>
          <p:cNvPr id="30" name="Graphic 29" descr="Customer review RTL">
            <a:extLst>
              <a:ext uri="{FF2B5EF4-FFF2-40B4-BE49-F238E27FC236}">
                <a16:creationId xmlns:a16="http://schemas.microsoft.com/office/drawing/2014/main" id="{F73C8A43-3580-2F47-A85C-E9D151CB1B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83891" y="2432644"/>
            <a:ext cx="775335" cy="77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49988" y="6370170"/>
            <a:ext cx="1054460" cy="180000"/>
          </a:xfrm>
        </p:spPr>
        <p:txBody>
          <a:bodyPr/>
          <a:lstStyle/>
          <a:p>
            <a:fld id="{15160130-941E-4362-9A28-C79BB673019B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539552" y="548680"/>
            <a:ext cx="6840328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n-US" sz="3200" dirty="0"/>
              <a:t>Structure of the M.Sc. Program</a:t>
            </a:r>
          </a:p>
          <a:p>
            <a:pPr lvl="0">
              <a:spcBef>
                <a:spcPct val="20000"/>
              </a:spcBef>
            </a:pPr>
            <a:r>
              <a:rPr lang="en-US" sz="3200" dirty="0"/>
              <a:t>Responsible Data Science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4B31AF4-91AC-3847-923D-A463B758F7F7}"/>
              </a:ext>
            </a:extLst>
          </p:cNvPr>
          <p:cNvSpPr/>
          <p:nvPr/>
        </p:nvSpPr>
        <p:spPr>
          <a:xfrm>
            <a:off x="6781249" y="5917968"/>
            <a:ext cx="16112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Business </a:t>
            </a:r>
          </a:p>
          <a:p>
            <a:r>
              <a:rPr lang="en-US" b="1" dirty="0">
                <a:solidFill>
                  <a:schemeClr val="bg1"/>
                </a:solidFill>
              </a:rPr>
              <a:t>Administration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FE5F4E-DB0D-AF45-B721-1C41CFCFBA3D}"/>
              </a:ext>
            </a:extLst>
          </p:cNvPr>
          <p:cNvGrpSpPr/>
          <p:nvPr/>
        </p:nvGrpSpPr>
        <p:grpSpPr>
          <a:xfrm>
            <a:off x="899592" y="3068960"/>
            <a:ext cx="1512168" cy="1512168"/>
            <a:chOff x="1259632" y="2780928"/>
            <a:chExt cx="1130424" cy="1137194"/>
          </a:xfrm>
        </p:grpSpPr>
        <p:pic>
          <p:nvPicPr>
            <p:cNvPr id="8" name="Graphic 7" descr="Database">
              <a:extLst>
                <a:ext uri="{FF2B5EF4-FFF2-40B4-BE49-F238E27FC236}">
                  <a16:creationId xmlns:a16="http://schemas.microsoft.com/office/drawing/2014/main" id="{F33D22CA-A18B-F846-9AA1-782A5136C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59632" y="2780928"/>
              <a:ext cx="914400" cy="914400"/>
            </a:xfrm>
            <a:prstGeom prst="rect">
              <a:avLst/>
            </a:prstGeom>
          </p:spPr>
        </p:pic>
        <p:pic>
          <p:nvPicPr>
            <p:cNvPr id="6" name="Graphic 5" descr="Lock">
              <a:extLst>
                <a:ext uri="{FF2B5EF4-FFF2-40B4-BE49-F238E27FC236}">
                  <a16:creationId xmlns:a16="http://schemas.microsoft.com/office/drawing/2014/main" id="{56786F5D-DA78-BA47-8017-A5A8315FB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75656" y="3003722"/>
              <a:ext cx="914400" cy="914400"/>
            </a:xfrm>
            <a:prstGeom prst="rect">
              <a:avLst/>
            </a:prstGeom>
          </p:spPr>
        </p:pic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3DE8D8-6765-DB41-BED6-BCDD9D2E6740}"/>
              </a:ext>
            </a:extLst>
          </p:cNvPr>
          <p:cNvCxnSpPr/>
          <p:nvPr/>
        </p:nvCxnSpPr>
        <p:spPr>
          <a:xfrm>
            <a:off x="2987824" y="2204864"/>
            <a:ext cx="0" cy="3672408"/>
          </a:xfrm>
          <a:prstGeom prst="line">
            <a:avLst/>
          </a:prstGeom>
          <a:ln>
            <a:solidFill>
              <a:srgbClr val="008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8B9B944C-7FE9-A541-B4A9-0315E77D4535}"/>
              </a:ext>
            </a:extLst>
          </p:cNvPr>
          <p:cNvSpPr txBox="1">
            <a:spLocks/>
          </p:cNvSpPr>
          <p:nvPr/>
        </p:nvSpPr>
        <p:spPr>
          <a:xfrm>
            <a:off x="3380544" y="2199358"/>
            <a:ext cx="5036395" cy="32290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rgbClr val="0030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b="1" dirty="0"/>
              <a:t>Without Prejudice </a:t>
            </a:r>
            <a:r>
              <a:rPr lang="en-GB" dirty="0"/>
              <a:t>- Avoiding unfair conclusions even if they are true</a:t>
            </a:r>
          </a:p>
          <a:p>
            <a:pPr fontAlgn="base"/>
            <a:r>
              <a:rPr lang="en-GB" b="1" dirty="0"/>
              <a:t>Without Speculation </a:t>
            </a:r>
            <a:r>
              <a:rPr lang="en-GB" dirty="0"/>
              <a:t>- Answering questions with a guaranteed level of accuracy</a:t>
            </a:r>
          </a:p>
          <a:p>
            <a:pPr fontAlgn="base"/>
            <a:r>
              <a:rPr lang="en-GB" b="1" dirty="0"/>
              <a:t>Ensuring discretion </a:t>
            </a:r>
            <a:r>
              <a:rPr lang="en-GB" dirty="0"/>
              <a:t>– Answering questions without revealing secrets</a:t>
            </a:r>
          </a:p>
          <a:p>
            <a:pPr fontAlgn="base"/>
            <a:r>
              <a:rPr lang="en-GB" b="1" dirty="0"/>
              <a:t>Providing transparency </a:t>
            </a:r>
            <a:r>
              <a:rPr lang="en-GB" dirty="0"/>
              <a:t>- Clarifying answers such that they become indisputable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278091-24B2-F94C-86C2-04210757445A}"/>
              </a:ext>
            </a:extLst>
          </p:cNvPr>
          <p:cNvSpPr txBox="1"/>
          <p:nvPr/>
        </p:nvSpPr>
        <p:spPr>
          <a:xfrm>
            <a:off x="4513708" y="6370170"/>
            <a:ext cx="2055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3056"/>
                </a:solidFill>
              </a:rPr>
              <a:t>*</a:t>
            </a:r>
            <a:r>
              <a:rPr lang="en-US" sz="1600" dirty="0" err="1">
                <a:solidFill>
                  <a:srgbClr val="003056"/>
                </a:solidFill>
              </a:rPr>
              <a:t>redasci.org</a:t>
            </a:r>
            <a:endParaRPr lang="en-US" sz="1600" dirty="0">
              <a:solidFill>
                <a:srgbClr val="0030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14</a:t>
            </a:fld>
            <a:endParaRPr lang="de-D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3C37B1-29A3-334F-866A-702781240752}"/>
              </a:ext>
            </a:extLst>
          </p:cNvPr>
          <p:cNvGrpSpPr/>
          <p:nvPr/>
        </p:nvGrpSpPr>
        <p:grpSpPr>
          <a:xfrm>
            <a:off x="5324383" y="4008769"/>
            <a:ext cx="840078" cy="842351"/>
            <a:chOff x="4114800" y="2971800"/>
            <a:chExt cx="914400" cy="914400"/>
          </a:xfrm>
        </p:grpSpPr>
        <p:pic>
          <p:nvPicPr>
            <p:cNvPr id="8" name="Graphic 7" descr="Magnifying glass">
              <a:extLst>
                <a:ext uri="{FF2B5EF4-FFF2-40B4-BE49-F238E27FC236}">
                  <a16:creationId xmlns:a16="http://schemas.microsoft.com/office/drawing/2014/main" id="{F1CF2AE7-6358-744C-ACA4-71C69121D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14800" y="2971800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List">
              <a:extLst>
                <a:ext uri="{FF2B5EF4-FFF2-40B4-BE49-F238E27FC236}">
                  <a16:creationId xmlns:a16="http://schemas.microsoft.com/office/drawing/2014/main" id="{31907807-54DA-E243-B206-FCFDCB759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12699" y="3191908"/>
              <a:ext cx="331309" cy="331309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AF43F7-4684-FD42-ACCE-3210D38C293F}"/>
              </a:ext>
            </a:extLst>
          </p:cNvPr>
          <p:cNvGrpSpPr/>
          <p:nvPr/>
        </p:nvGrpSpPr>
        <p:grpSpPr>
          <a:xfrm>
            <a:off x="5316755" y="2241764"/>
            <a:ext cx="936609" cy="914400"/>
            <a:chOff x="7236296" y="2790307"/>
            <a:chExt cx="936609" cy="914400"/>
          </a:xfrm>
        </p:grpSpPr>
        <p:pic>
          <p:nvPicPr>
            <p:cNvPr id="13" name="Graphic 12" descr="Pencil">
              <a:extLst>
                <a:ext uri="{FF2B5EF4-FFF2-40B4-BE49-F238E27FC236}">
                  <a16:creationId xmlns:a16="http://schemas.microsoft.com/office/drawing/2014/main" id="{A5AC990A-CEA9-CA4D-9160-D2DB7E548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621488" y="2971799"/>
              <a:ext cx="551417" cy="551417"/>
            </a:xfrm>
            <a:prstGeom prst="rect">
              <a:avLst/>
            </a:prstGeom>
          </p:spPr>
        </p:pic>
        <p:pic>
          <p:nvPicPr>
            <p:cNvPr id="15" name="Graphic 14" descr="Clipboard">
              <a:extLst>
                <a:ext uri="{FF2B5EF4-FFF2-40B4-BE49-F238E27FC236}">
                  <a16:creationId xmlns:a16="http://schemas.microsoft.com/office/drawing/2014/main" id="{4480EE12-7C09-F44A-B57D-AFEBD027B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236296" y="2790307"/>
              <a:ext cx="914400" cy="914400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545E5C0-94FB-C444-9CF6-838D127510A6}"/>
              </a:ext>
            </a:extLst>
          </p:cNvPr>
          <p:cNvSpPr/>
          <p:nvPr/>
        </p:nvSpPr>
        <p:spPr>
          <a:xfrm>
            <a:off x="2339752" y="2060848"/>
            <a:ext cx="1962341" cy="3672408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07AD32-5BF0-0B4F-A08D-295BF9089534}"/>
              </a:ext>
            </a:extLst>
          </p:cNvPr>
          <p:cNvSpPr/>
          <p:nvPr/>
        </p:nvSpPr>
        <p:spPr>
          <a:xfrm>
            <a:off x="4803890" y="3933500"/>
            <a:ext cx="1962341" cy="1810608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DC347F-A6EF-574B-87E7-9FD52B5F071D}"/>
              </a:ext>
            </a:extLst>
          </p:cNvPr>
          <p:cNvSpPr/>
          <p:nvPr/>
        </p:nvSpPr>
        <p:spPr>
          <a:xfrm>
            <a:off x="4803890" y="2016296"/>
            <a:ext cx="1962341" cy="1810608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B4EB198-5539-AF4A-9557-35C7B7437B15}"/>
              </a:ext>
            </a:extLst>
          </p:cNvPr>
          <p:cNvGrpSpPr/>
          <p:nvPr/>
        </p:nvGrpSpPr>
        <p:grpSpPr>
          <a:xfrm>
            <a:off x="2599718" y="2711929"/>
            <a:ext cx="1440160" cy="2229949"/>
            <a:chOff x="2600842" y="3439852"/>
            <a:chExt cx="1440160" cy="2229949"/>
          </a:xfrm>
        </p:grpSpPr>
        <p:pic>
          <p:nvPicPr>
            <p:cNvPr id="5" name="Graphic 4" descr="Meeting">
              <a:extLst>
                <a:ext uri="{FF2B5EF4-FFF2-40B4-BE49-F238E27FC236}">
                  <a16:creationId xmlns:a16="http://schemas.microsoft.com/office/drawing/2014/main" id="{2C349CDB-99BF-044B-A7BE-99AC7FE1E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841549" y="3439852"/>
              <a:ext cx="914400" cy="9144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08D319-E0B8-0444-9ADC-FE72D362C425}"/>
                </a:ext>
              </a:extLst>
            </p:cNvPr>
            <p:cNvSpPr txBox="1"/>
            <p:nvPr/>
          </p:nvSpPr>
          <p:spPr>
            <a:xfrm>
              <a:off x="2600842" y="4192473"/>
              <a:ext cx="144016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3056"/>
                  </a:solidFill>
                </a:rPr>
                <a:t>Team Project </a:t>
              </a:r>
            </a:p>
            <a:p>
              <a:pPr algn="ctr"/>
              <a:r>
                <a:rPr lang="en-US" b="1" dirty="0">
                  <a:solidFill>
                    <a:srgbClr val="003056"/>
                  </a:solidFill>
                </a:rPr>
                <a:t>or Individual Project</a:t>
              </a:r>
            </a:p>
            <a:p>
              <a:pPr algn="ctr"/>
              <a:r>
                <a:rPr lang="en-US" i="1" dirty="0">
                  <a:solidFill>
                    <a:srgbClr val="003056"/>
                  </a:solidFill>
                </a:rPr>
                <a:t>12 ECTS / 8 ECTS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90AECAE-0D3C-6049-BD66-3D4204A5F4F4}"/>
              </a:ext>
            </a:extLst>
          </p:cNvPr>
          <p:cNvSpPr txBox="1"/>
          <p:nvPr/>
        </p:nvSpPr>
        <p:spPr>
          <a:xfrm>
            <a:off x="5064980" y="4820778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3056"/>
                </a:solidFill>
              </a:rPr>
              <a:t>Scientific Research</a:t>
            </a:r>
          </a:p>
          <a:p>
            <a:pPr algn="ctr"/>
            <a:r>
              <a:rPr lang="en-US" i="1" dirty="0">
                <a:solidFill>
                  <a:srgbClr val="003056"/>
                </a:solidFill>
              </a:rPr>
              <a:t>2 ECTS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9D847F-6D69-B54A-86B9-1D753250CBBE}"/>
              </a:ext>
            </a:extLst>
          </p:cNvPr>
          <p:cNvSpPr txBox="1"/>
          <p:nvPr/>
        </p:nvSpPr>
        <p:spPr>
          <a:xfrm>
            <a:off x="5064980" y="315616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3056"/>
                </a:solidFill>
              </a:rPr>
              <a:t>Seminar</a:t>
            </a:r>
          </a:p>
          <a:p>
            <a:pPr algn="ctr"/>
            <a:r>
              <a:rPr lang="en-US" i="1" dirty="0">
                <a:solidFill>
                  <a:srgbClr val="003056"/>
                </a:solidFill>
              </a:rPr>
              <a:t>4 ECTS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142E95A0-6ACC-5441-8604-6F09E949DF80}"/>
              </a:ext>
            </a:extLst>
          </p:cNvPr>
          <p:cNvSpPr txBox="1">
            <a:spLocks/>
          </p:cNvSpPr>
          <p:nvPr/>
        </p:nvSpPr>
        <p:spPr>
          <a:xfrm>
            <a:off x="539552" y="548680"/>
            <a:ext cx="6840328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n-US" sz="3200" dirty="0"/>
              <a:t>Structure of the M.Sc. Program</a:t>
            </a:r>
          </a:p>
          <a:p>
            <a:pPr lvl="0">
              <a:spcBef>
                <a:spcPct val="20000"/>
              </a:spcBef>
            </a:pPr>
            <a:r>
              <a:rPr lang="en-US" sz="3200" dirty="0"/>
              <a:t>Projects and Seminars</a:t>
            </a:r>
          </a:p>
        </p:txBody>
      </p:sp>
    </p:spTree>
    <p:extLst>
      <p:ext uri="{BB962C8B-B14F-4D97-AF65-F5344CB8AC3E}">
        <p14:creationId xmlns:p14="http://schemas.microsoft.com/office/powerpoint/2010/main" val="3025934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80544" y="2066500"/>
            <a:ext cx="5036395" cy="322905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6 Months</a:t>
            </a:r>
          </a:p>
          <a:p>
            <a:r>
              <a:rPr lang="en-US" dirty="0"/>
              <a:t>Every chair has individual requirements that you have to fulfill to be considered</a:t>
            </a:r>
          </a:p>
          <a:p>
            <a:r>
              <a:rPr lang="en-US" dirty="0"/>
              <a:t>It is recommended to not write any exams during this period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15</a:t>
            </a:fld>
            <a:endParaRPr lang="de-DE" dirty="0"/>
          </a:p>
        </p:txBody>
      </p:sp>
      <p:pic>
        <p:nvPicPr>
          <p:cNvPr id="9" name="Graphic 8" descr="Graduation cap">
            <a:extLst>
              <a:ext uri="{FF2B5EF4-FFF2-40B4-BE49-F238E27FC236}">
                <a16:creationId xmlns:a16="http://schemas.microsoft.com/office/drawing/2014/main" id="{295075EF-77FF-F748-BEC6-4C62BF40E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219" y="2948372"/>
            <a:ext cx="1465312" cy="146531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943E80-AB26-604C-A2E5-B1DDF7307CEB}"/>
              </a:ext>
            </a:extLst>
          </p:cNvPr>
          <p:cNvCxnSpPr/>
          <p:nvPr/>
        </p:nvCxnSpPr>
        <p:spPr>
          <a:xfrm>
            <a:off x="2987824" y="1844824"/>
            <a:ext cx="0" cy="3672408"/>
          </a:xfrm>
          <a:prstGeom prst="line">
            <a:avLst/>
          </a:prstGeom>
          <a:ln>
            <a:solidFill>
              <a:srgbClr val="008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70A6376F-47D0-E946-BC45-C98AE1994DA9}"/>
              </a:ext>
            </a:extLst>
          </p:cNvPr>
          <p:cNvSpPr txBox="1">
            <a:spLocks/>
          </p:cNvSpPr>
          <p:nvPr/>
        </p:nvSpPr>
        <p:spPr>
          <a:xfrm>
            <a:off x="539552" y="548680"/>
            <a:ext cx="6840328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n-US" sz="3200" dirty="0"/>
              <a:t>Structure of the M.Sc. Program</a:t>
            </a:r>
          </a:p>
          <a:p>
            <a:pPr lvl="0">
              <a:spcBef>
                <a:spcPct val="20000"/>
              </a:spcBef>
            </a:pPr>
            <a:r>
              <a:rPr lang="en-US" sz="3200" dirty="0"/>
              <a:t>Master’s Thesis</a:t>
            </a:r>
          </a:p>
        </p:txBody>
      </p:sp>
    </p:spTree>
    <p:extLst>
      <p:ext uri="{BB962C8B-B14F-4D97-AF65-F5344CB8AC3E}">
        <p14:creationId xmlns:p14="http://schemas.microsoft.com/office/powerpoint/2010/main" val="2475573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>
            <a:extLst>
              <a:ext uri="{FF2B5EF4-FFF2-40B4-BE49-F238E27FC236}">
                <a16:creationId xmlns:a16="http://schemas.microsoft.com/office/drawing/2014/main" id="{8E61D17B-0C00-F742-AA73-3129DFF0120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419872" y="1069522"/>
            <a:ext cx="5332242" cy="5099957"/>
          </a:xfrm>
        </p:spPr>
        <p:txBody>
          <a:bodyPr vert="horz" lIns="0" tIns="18288" rIns="0" bIns="0" rtlCol="0" anchor="t">
            <a:noAutofit/>
          </a:bodyPr>
          <a:lstStyle/>
          <a:p>
            <a:pPr marL="370096" indent="-277572">
              <a:buSzPct val="45000"/>
              <a:buFont typeface="Wingdings" pitchFamily="2" charset="2"/>
              <a:buChar char="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/>
          </a:p>
          <a:p>
            <a:pPr marL="370096" indent="-277572">
              <a:buSzPct val="45000"/>
              <a:buFont typeface="Wingdings" pitchFamily="2" charset="2"/>
              <a:buChar char="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/>
          </a:p>
          <a:p>
            <a:pPr marL="370096" indent="-277572">
              <a:buSzPct val="45000"/>
              <a:buFont typeface="Wingdings" pitchFamily="2" charset="2"/>
              <a:buChar char="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 err="1"/>
              <a:t>You</a:t>
            </a:r>
            <a:r>
              <a:rPr lang="de-DE" altLang="de-DE" dirty="0"/>
              <a:t> will </a:t>
            </a:r>
            <a:r>
              <a:rPr lang="de-DE" altLang="de-DE" dirty="0" err="1"/>
              <a:t>be</a:t>
            </a:r>
            <a:r>
              <a:rPr lang="de-DE" altLang="de-DE" dirty="0"/>
              <a:t> </a:t>
            </a:r>
            <a:r>
              <a:rPr lang="de-DE" altLang="de-DE" dirty="0" err="1"/>
              <a:t>added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mmds</a:t>
            </a:r>
            <a:r>
              <a:rPr lang="de-DE" altLang="de-DE" dirty="0"/>
              <a:t> </a:t>
            </a:r>
            <a:r>
              <a:rPr lang="de-DE" altLang="de-DE" dirty="0" err="1"/>
              <a:t>emailing</a:t>
            </a:r>
            <a:r>
              <a:rPr lang="de-DE" altLang="de-DE" dirty="0"/>
              <a:t> </a:t>
            </a:r>
            <a:r>
              <a:rPr lang="de-DE" altLang="de-DE" dirty="0" err="1"/>
              <a:t>list</a:t>
            </a:r>
            <a:r>
              <a:rPr lang="de-DE" altLang="de-DE" dirty="0"/>
              <a:t>.</a:t>
            </a:r>
          </a:p>
          <a:p>
            <a:pPr marL="92524" indent="0">
              <a:buSzPct val="45000"/>
              <a:buNone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/>
          </a:p>
          <a:p>
            <a:pPr marL="370096" indent="-277572">
              <a:buSzPct val="45000"/>
              <a:buFont typeface="Wingdings" pitchFamily="2" charset="2"/>
              <a:buChar char="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 err="1"/>
              <a:t>Please</a:t>
            </a:r>
            <a:r>
              <a:rPr lang="de-DE" altLang="de-DE" dirty="0"/>
              <a:t> </a:t>
            </a:r>
            <a:r>
              <a:rPr lang="de-DE" altLang="de-DE" dirty="0" err="1"/>
              <a:t>note</a:t>
            </a:r>
            <a:r>
              <a:rPr lang="de-DE" altLang="de-DE" dirty="0"/>
              <a:t>: All email </a:t>
            </a:r>
            <a:r>
              <a:rPr lang="de-DE" altLang="de-DE" dirty="0" err="1"/>
              <a:t>correspondence</a:t>
            </a:r>
            <a:r>
              <a:rPr lang="de-DE" altLang="de-DE" dirty="0"/>
              <a:t> </a:t>
            </a:r>
            <a:r>
              <a:rPr lang="de-DE" altLang="de-DE" dirty="0" err="1"/>
              <a:t>from</a:t>
            </a:r>
            <a:r>
              <a:rPr lang="de-DE" altLang="de-DE" dirty="0"/>
              <a:t> </a:t>
            </a:r>
            <a:r>
              <a:rPr lang="de-DE" altLang="de-DE" dirty="0" err="1"/>
              <a:t>now</a:t>
            </a:r>
            <a:r>
              <a:rPr lang="de-DE" altLang="de-DE" dirty="0"/>
              <a:t> on </a:t>
            </a:r>
            <a:br>
              <a:rPr lang="de-DE" altLang="de-DE" dirty="0"/>
            </a:br>
            <a:r>
              <a:rPr lang="de-DE" altLang="de-DE" dirty="0"/>
              <a:t>will </a:t>
            </a:r>
            <a:r>
              <a:rPr lang="de-DE" altLang="de-DE" dirty="0" err="1"/>
              <a:t>go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your</a:t>
            </a:r>
            <a:r>
              <a:rPr lang="de-DE" altLang="de-DE" dirty="0"/>
              <a:t> Uni Mannheim email </a:t>
            </a:r>
            <a:r>
              <a:rPr lang="de-DE" altLang="de-DE" dirty="0" err="1"/>
              <a:t>account</a:t>
            </a:r>
            <a:r>
              <a:rPr lang="de-DE" altLang="de-DE" dirty="0"/>
              <a:t>!</a:t>
            </a:r>
          </a:p>
          <a:p>
            <a:pPr marL="370096" indent="-277572">
              <a:buSzPct val="45000"/>
              <a:buNone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/>
              <a:t>→ Check </a:t>
            </a:r>
            <a:r>
              <a:rPr lang="de-DE" altLang="de-DE" dirty="0" err="1"/>
              <a:t>your</a:t>
            </a:r>
            <a:r>
              <a:rPr lang="de-DE" altLang="de-DE" dirty="0"/>
              <a:t> </a:t>
            </a:r>
            <a:r>
              <a:rPr lang="de-DE" altLang="de-DE" dirty="0" err="1"/>
              <a:t>university</a:t>
            </a:r>
            <a:r>
              <a:rPr lang="de-DE" altLang="de-DE" dirty="0"/>
              <a:t> mail </a:t>
            </a:r>
            <a:r>
              <a:rPr lang="de-DE" altLang="de-DE" dirty="0" err="1"/>
              <a:t>account</a:t>
            </a:r>
            <a:r>
              <a:rPr lang="de-DE" altLang="de-DE" dirty="0"/>
              <a:t> </a:t>
            </a:r>
            <a:r>
              <a:rPr lang="de-DE" altLang="de-DE" dirty="0" err="1"/>
              <a:t>regularly</a:t>
            </a:r>
            <a:r>
              <a:rPr lang="de-DE" altLang="de-DE" dirty="0"/>
              <a:t>!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DC5A38D-EBF9-1A40-8817-A7AC387407ED}"/>
              </a:ext>
            </a:extLst>
          </p:cNvPr>
          <p:cNvSpPr txBox="1">
            <a:spLocks/>
          </p:cNvSpPr>
          <p:nvPr/>
        </p:nvSpPr>
        <p:spPr>
          <a:xfrm>
            <a:off x="539552" y="548680"/>
            <a:ext cx="6840328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n-US" sz="3200" dirty="0"/>
              <a:t>MMDS Mailing List</a:t>
            </a:r>
          </a:p>
        </p:txBody>
      </p:sp>
      <p:pic>
        <p:nvPicPr>
          <p:cNvPr id="3" name="Graphic 2" descr="Mailbox">
            <a:extLst>
              <a:ext uri="{FF2B5EF4-FFF2-40B4-BE49-F238E27FC236}">
                <a16:creationId xmlns:a16="http://schemas.microsoft.com/office/drawing/2014/main" id="{6FFC5BB3-CA62-6B48-BC6A-3A980735E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164" y="3004603"/>
            <a:ext cx="1440160" cy="144016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71E824-DE4D-FB4E-B810-82140BD22053}"/>
              </a:ext>
            </a:extLst>
          </p:cNvPr>
          <p:cNvCxnSpPr/>
          <p:nvPr/>
        </p:nvCxnSpPr>
        <p:spPr>
          <a:xfrm>
            <a:off x="2987824" y="1844824"/>
            <a:ext cx="0" cy="3672408"/>
          </a:xfrm>
          <a:prstGeom prst="line">
            <a:avLst/>
          </a:prstGeom>
          <a:ln>
            <a:solidFill>
              <a:srgbClr val="008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C8F02605-B3BC-9B41-A5F8-A8EFD8D40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5972" y="6134400"/>
            <a:ext cx="1054460" cy="180000"/>
          </a:xfrm>
        </p:spPr>
        <p:txBody>
          <a:bodyPr/>
          <a:lstStyle/>
          <a:p>
            <a:fld id="{FC0CC166-4E39-43B8-AB91-BDD1C4C9E224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0527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939B27-3FA0-47EA-8B17-8A285EA3A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Webpages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CE823B-69B9-4823-8D94-61DF3161C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wim.uni-mannheim.de</a:t>
            </a:r>
          </a:p>
          <a:p>
            <a:pPr lvl="1"/>
            <a:r>
              <a:rPr lang="en-US" dirty="0"/>
              <a:t>Info about study organization (module catalogue, examination regulation, contacts, …)</a:t>
            </a:r>
          </a:p>
          <a:p>
            <a:pPr lvl="1"/>
            <a:endParaRPr lang="en-US" dirty="0"/>
          </a:p>
          <a:p>
            <a:r>
              <a:rPr lang="en-US" dirty="0"/>
              <a:t>uni-mannheim.de/</a:t>
            </a:r>
            <a:r>
              <a:rPr lang="en-US" dirty="0" err="1"/>
              <a:t>dws</a:t>
            </a:r>
            <a:endParaRPr lang="en-US" dirty="0"/>
          </a:p>
          <a:p>
            <a:pPr lvl="1"/>
            <a:r>
              <a:rPr lang="en-US" dirty="0"/>
              <a:t>Info about professors from our faculty related to data science</a:t>
            </a:r>
          </a:p>
          <a:p>
            <a:pPr lvl="1"/>
            <a:r>
              <a:rPr lang="en-US" dirty="0"/>
              <a:t>Detailed course information (regarding content and organization)</a:t>
            </a:r>
          </a:p>
          <a:p>
            <a:pPr lvl="1"/>
            <a:endParaRPr lang="en-US" dirty="0"/>
          </a:p>
          <a:p>
            <a:r>
              <a:rPr lang="en-US" dirty="0"/>
              <a:t>dief.im</a:t>
            </a:r>
          </a:p>
          <a:p>
            <a:pPr lvl="1"/>
            <a:r>
              <a:rPr lang="en-US" dirty="0"/>
              <a:t>Student association Homepage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7A40E0-AC84-430D-A1ED-AD7742C9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8510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>
            <a:extLst>
              <a:ext uri="{FF2B5EF4-FFF2-40B4-BE49-F238E27FC236}">
                <a16:creationId xmlns:a16="http://schemas.microsoft.com/office/drawing/2014/main" id="{88979C2C-19BF-D848-BFA5-0D9A285B95A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09575" y="1069522"/>
            <a:ext cx="8342539" cy="5099957"/>
          </a:xfrm>
        </p:spPr>
        <p:txBody>
          <a:bodyPr vert="horz" lIns="0" tIns="18288" rIns="0" bIns="0" rtlCol="0" anchor="t">
            <a:noAutofit/>
          </a:bodyPr>
          <a:lstStyle/>
          <a:p>
            <a:pPr marL="370096" indent="-277572">
              <a:buSzPct val="45000"/>
              <a:buFont typeface="Wingdings" pitchFamily="2" charset="2"/>
              <a:buChar char="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/>
          </a:p>
          <a:p>
            <a:pPr marL="370096" indent="-277572">
              <a:buSzPct val="45000"/>
              <a:buFont typeface="Wingdings" pitchFamily="2" charset="2"/>
              <a:buChar char="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 err="1"/>
              <a:t>There</a:t>
            </a:r>
            <a:r>
              <a:rPr lang="de-DE" altLang="de-DE" dirty="0"/>
              <a:t> </a:t>
            </a:r>
            <a:r>
              <a:rPr lang="de-DE" altLang="de-DE" dirty="0" err="1"/>
              <a:t>are</a:t>
            </a:r>
            <a:r>
              <a:rPr lang="de-DE" altLang="de-DE" dirty="0"/>
              <a:t> also </a:t>
            </a:r>
            <a:r>
              <a:rPr lang="de-DE" altLang="de-DE" dirty="0" err="1"/>
              <a:t>communication</a:t>
            </a:r>
            <a:r>
              <a:rPr lang="de-DE" altLang="de-DE" dirty="0"/>
              <a:t> </a:t>
            </a:r>
            <a:r>
              <a:rPr lang="de-DE" altLang="de-DE" dirty="0" err="1"/>
              <a:t>channels</a:t>
            </a:r>
            <a:r>
              <a:rPr lang="de-DE" altLang="de-DE" dirty="0"/>
              <a:t> </a:t>
            </a:r>
            <a:r>
              <a:rPr lang="de-DE" altLang="de-DE" dirty="0" err="1"/>
              <a:t>run</a:t>
            </a:r>
            <a:r>
              <a:rPr lang="de-DE" altLang="de-DE" dirty="0"/>
              <a:t> </a:t>
            </a:r>
            <a:r>
              <a:rPr lang="de-DE" altLang="de-DE" dirty="0" err="1"/>
              <a:t>by</a:t>
            </a:r>
            <a:r>
              <a:rPr lang="de-DE" altLang="de-DE" dirty="0"/>
              <a:t> </a:t>
            </a:r>
            <a:r>
              <a:rPr lang="de-DE" altLang="de-DE" dirty="0" err="1"/>
              <a:t>your</a:t>
            </a:r>
            <a:r>
              <a:rPr lang="de-DE" altLang="de-DE" dirty="0"/>
              <a:t> </a:t>
            </a:r>
            <a:r>
              <a:rPr lang="de-DE" altLang="de-DE" dirty="0" err="1"/>
              <a:t>fellow</a:t>
            </a:r>
            <a:r>
              <a:rPr lang="de-DE" altLang="de-DE" dirty="0"/>
              <a:t> </a:t>
            </a:r>
            <a:r>
              <a:rPr lang="de-DE" altLang="de-DE" dirty="0" err="1"/>
              <a:t>students</a:t>
            </a:r>
            <a:endParaRPr lang="de-DE" altLang="de-DE" dirty="0"/>
          </a:p>
          <a:p>
            <a:pPr marL="370096" indent="-277572">
              <a:buSzPct val="45000"/>
              <a:buFont typeface="Wingdings" pitchFamily="2" charset="2"/>
              <a:buChar char="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/>
          </a:p>
          <a:p>
            <a:pPr marL="370096" indent="-277572">
              <a:buSzPct val="45000"/>
              <a:buFont typeface="Wingdings" pitchFamily="2" charset="2"/>
              <a:buChar char="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 err="1"/>
              <a:t>Slack</a:t>
            </a:r>
            <a:r>
              <a:rPr lang="de-DE" altLang="de-DE" dirty="0"/>
              <a:t> Channel</a:t>
            </a:r>
          </a:p>
          <a:p>
            <a:pPr marL="740192" lvl="1" indent="-277572">
              <a:buSzPct val="75000"/>
              <a:buFont typeface="Symbol" pitchFamily="2" charset="2"/>
              <a:buChar char="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sz="2057" dirty="0" err="1"/>
              <a:t>mmds-students.slack.com</a:t>
            </a:r>
            <a:endParaRPr lang="de-DE" altLang="de-DE" sz="2057" dirty="0"/>
          </a:p>
          <a:p>
            <a:pPr marL="740192" lvl="1" indent="-277572">
              <a:buSzPct val="75000"/>
              <a:buFont typeface="Symbol" pitchFamily="2" charset="2"/>
              <a:buChar char="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sz="2057" dirty="0" err="1"/>
              <a:t>Use</a:t>
            </a:r>
            <a:r>
              <a:rPr lang="de-DE" altLang="de-DE" sz="2057" dirty="0"/>
              <a:t> </a:t>
            </a:r>
            <a:r>
              <a:rPr lang="de-DE" altLang="de-DE" sz="2057" dirty="0" err="1"/>
              <a:t>Firstname_Lastname</a:t>
            </a:r>
            <a:r>
              <a:rPr lang="de-DE" altLang="de-DE" sz="2057" dirty="0"/>
              <a:t> </a:t>
            </a:r>
            <a:r>
              <a:rPr lang="de-DE" altLang="de-DE" sz="2057" dirty="0" err="1"/>
              <a:t>as</a:t>
            </a:r>
            <a:br>
              <a:rPr lang="de-DE" altLang="de-DE" sz="2057" dirty="0"/>
            </a:br>
            <a:r>
              <a:rPr lang="de-DE" altLang="de-DE" sz="2057" dirty="0" err="1"/>
              <a:t>displayed</a:t>
            </a:r>
            <a:r>
              <a:rPr lang="de-DE" altLang="de-DE" sz="2057" dirty="0"/>
              <a:t> </a:t>
            </a:r>
            <a:r>
              <a:rPr lang="de-DE" altLang="de-DE" sz="2057" dirty="0" err="1"/>
              <a:t>username</a:t>
            </a:r>
            <a:endParaRPr lang="de-DE" altLang="de-DE" sz="2057" dirty="0"/>
          </a:p>
          <a:p>
            <a:pPr marL="370096" indent="-277572">
              <a:buSzPct val="45000"/>
              <a:buNone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/>
          </a:p>
          <a:p>
            <a:pPr marL="370096" indent="-277572">
              <a:buSzPct val="45000"/>
              <a:buFont typeface="Wingdings" pitchFamily="2" charset="2"/>
              <a:buChar char="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/>
              <a:t>WhatsApp </a:t>
            </a:r>
            <a:r>
              <a:rPr lang="de-DE" altLang="de-DE" dirty="0" err="1"/>
              <a:t>group</a:t>
            </a:r>
            <a:endParaRPr lang="de-DE" altLang="de-DE" dirty="0"/>
          </a:p>
          <a:p>
            <a:pPr marL="740192" lvl="1" indent="-277572">
              <a:buSzPct val="75000"/>
              <a:buFont typeface="Symbol" pitchFamily="2" charset="2"/>
              <a:buChar char="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sz="2057" dirty="0" err="1"/>
              <a:t>scan</a:t>
            </a:r>
            <a:r>
              <a:rPr lang="de-DE" altLang="de-DE" sz="2057" dirty="0"/>
              <a:t> </a:t>
            </a:r>
            <a:r>
              <a:rPr lang="de-DE" altLang="de-DE" sz="2057" dirty="0" err="1"/>
              <a:t>the</a:t>
            </a:r>
            <a:r>
              <a:rPr lang="de-DE" altLang="de-DE" sz="2057" dirty="0"/>
              <a:t> QR </a:t>
            </a:r>
            <a:r>
              <a:rPr lang="de-DE" altLang="de-DE" sz="2057" dirty="0" err="1"/>
              <a:t>code</a:t>
            </a:r>
            <a:r>
              <a:rPr lang="de-DE" altLang="de-DE" sz="2057" dirty="0"/>
              <a:t> </a:t>
            </a:r>
            <a:r>
              <a:rPr lang="de-DE" altLang="de-DE" sz="2057" dirty="0" err="1"/>
              <a:t>now</a:t>
            </a:r>
            <a:r>
              <a:rPr lang="de-DE" altLang="de-DE" sz="2057" dirty="0"/>
              <a:t>!</a:t>
            </a:r>
          </a:p>
        </p:txBody>
      </p:sp>
      <p:pic>
        <p:nvPicPr>
          <p:cNvPr id="59396" name="Picture 3">
            <a:extLst>
              <a:ext uri="{FF2B5EF4-FFF2-40B4-BE49-F238E27FC236}">
                <a16:creationId xmlns:a16="http://schemas.microsoft.com/office/drawing/2014/main" id="{9CCB4CF1-B042-2841-8BCA-79D3F682C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71290"/>
            <a:ext cx="1929510" cy="57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7" name="Picture 4">
            <a:extLst>
              <a:ext uri="{FF2B5EF4-FFF2-40B4-BE49-F238E27FC236}">
                <a16:creationId xmlns:a16="http://schemas.microsoft.com/office/drawing/2014/main" id="{C5DE9232-8E9A-1E42-AA06-1F61C675B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660" y="3717032"/>
            <a:ext cx="891242" cy="89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398" name="Picture 5">
            <a:extLst>
              <a:ext uri="{FF2B5EF4-FFF2-40B4-BE49-F238E27FC236}">
                <a16:creationId xmlns:a16="http://schemas.microsoft.com/office/drawing/2014/main" id="{3CEBD0FC-3EC0-7F48-B436-CD07526BA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19500"/>
            <a:ext cx="2720744" cy="272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F43AC1B0-A5F2-5944-BFE8-E1891547C3D3}"/>
              </a:ext>
            </a:extLst>
          </p:cNvPr>
          <p:cNvSpPr txBox="1">
            <a:spLocks/>
          </p:cNvSpPr>
          <p:nvPr/>
        </p:nvSpPr>
        <p:spPr>
          <a:xfrm>
            <a:off x="539552" y="548680"/>
            <a:ext cx="6840328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n-US" sz="3200" dirty="0"/>
              <a:t>Students‘ Communication Channels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6514F54E-6921-DE41-B4FD-DCDD4EC75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5972" y="6134400"/>
            <a:ext cx="1054460" cy="180000"/>
          </a:xfrm>
        </p:spPr>
        <p:txBody>
          <a:bodyPr/>
          <a:lstStyle/>
          <a:p>
            <a:fld id="{FC0CC166-4E39-43B8-AB91-BDD1C4C9E224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3100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68000" y="2359600"/>
            <a:ext cx="7776000" cy="3834000"/>
          </a:xfrm>
        </p:spPr>
        <p:txBody>
          <a:bodyPr/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400" dirty="0"/>
              <a:t>Who do you contact when?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1420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D7AB61FB-B7D8-F24A-AABD-000D5AE4C790}"/>
              </a:ext>
            </a:extLst>
          </p:cNvPr>
          <p:cNvSpPr txBox="1"/>
          <p:nvPr/>
        </p:nvSpPr>
        <p:spPr>
          <a:xfrm>
            <a:off x="971600" y="1750207"/>
            <a:ext cx="3744416" cy="4431983"/>
          </a:xfrm>
          <a:prstGeom prst="rect">
            <a:avLst/>
          </a:prstGeom>
          <a:noFill/>
          <a:ln w="19050">
            <a:solidFill>
              <a:srgbClr val="00837F"/>
            </a:solidFill>
          </a:ln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003056"/>
              </a:solidFill>
            </a:endParaRPr>
          </a:p>
          <a:p>
            <a:endParaRPr lang="en-US" sz="2400" b="1" dirty="0">
              <a:solidFill>
                <a:srgbClr val="003056"/>
              </a:solidFill>
            </a:endParaRPr>
          </a:p>
          <a:p>
            <a:endParaRPr lang="en-US" sz="2400" b="1" dirty="0">
              <a:solidFill>
                <a:srgbClr val="003056"/>
              </a:solidFill>
            </a:endParaRPr>
          </a:p>
          <a:p>
            <a:pPr algn="ctr"/>
            <a:r>
              <a:rPr lang="en-US" sz="2400" b="1" dirty="0"/>
              <a:t>Global Data Volume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Estimated </a:t>
            </a:r>
            <a:r>
              <a:rPr lang="en-US" sz="2400" b="1" dirty="0"/>
              <a:t>3.3 Zetta Byte</a:t>
            </a:r>
            <a:r>
              <a:rPr lang="en-US" sz="2400" dirty="0"/>
              <a:t> / Year for 2021</a:t>
            </a:r>
          </a:p>
          <a:p>
            <a:pPr algn="ctr"/>
            <a:r>
              <a:rPr lang="en-US" sz="2400" dirty="0"/>
              <a:t>≈22,000 full length movies on DVD </a:t>
            </a:r>
            <a:r>
              <a:rPr lang="en-US" sz="2400" b="1" dirty="0"/>
              <a:t>per second</a:t>
            </a:r>
          </a:p>
          <a:p>
            <a:pPr algn="ctr"/>
            <a:endParaRPr lang="en-US" sz="2400" b="1" dirty="0">
              <a:solidFill>
                <a:srgbClr val="00305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3056"/>
              </a:solidFill>
            </a:endParaRPr>
          </a:p>
          <a:p>
            <a:endParaRPr lang="en-US" dirty="0"/>
          </a:p>
        </p:txBody>
      </p:sp>
      <p:pic>
        <p:nvPicPr>
          <p:cNvPr id="17" name="Graphic 16" descr="Upward trend">
            <a:extLst>
              <a:ext uri="{FF2B5EF4-FFF2-40B4-BE49-F238E27FC236}">
                <a16:creationId xmlns:a16="http://schemas.microsoft.com/office/drawing/2014/main" id="{0B22D3B4-1044-5143-B241-528F86101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7279" y="1779718"/>
            <a:ext cx="1152389" cy="11523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40A410-E276-3241-80AB-CBE231BFF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Science in a Nutshell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7785A-C2CC-3F40-81B1-444E7C95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</a:t>
            </a:fld>
            <a:endParaRPr lang="de-D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242020-A93A-E440-8B37-0AE206CE08A4}"/>
              </a:ext>
            </a:extLst>
          </p:cNvPr>
          <p:cNvSpPr txBox="1"/>
          <p:nvPr/>
        </p:nvSpPr>
        <p:spPr>
          <a:xfrm>
            <a:off x="10581006" y="2853120"/>
            <a:ext cx="1519244" cy="6181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F38EC5-77B4-7D49-85FB-7EC692AD9A41}"/>
              </a:ext>
            </a:extLst>
          </p:cNvPr>
          <p:cNvSpPr txBox="1"/>
          <p:nvPr/>
        </p:nvSpPr>
        <p:spPr>
          <a:xfrm>
            <a:off x="4932040" y="1750206"/>
            <a:ext cx="2808312" cy="4431983"/>
          </a:xfrm>
          <a:prstGeom prst="rect">
            <a:avLst/>
          </a:prstGeom>
          <a:noFill/>
          <a:ln w="19050">
            <a:solidFill>
              <a:srgbClr val="00837F"/>
            </a:solidFill>
          </a:ln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003056"/>
              </a:solidFill>
            </a:endParaRPr>
          </a:p>
          <a:p>
            <a:endParaRPr lang="en-US" sz="2400" b="1" dirty="0">
              <a:solidFill>
                <a:srgbClr val="003056"/>
              </a:solidFill>
            </a:endParaRPr>
          </a:p>
          <a:p>
            <a:pPr algn="ctr"/>
            <a:endParaRPr lang="en-US" sz="2400" dirty="0">
              <a:solidFill>
                <a:srgbClr val="003056"/>
              </a:solidFill>
            </a:endParaRPr>
          </a:p>
          <a:p>
            <a:pPr algn="ctr"/>
            <a:r>
              <a:rPr lang="en-US" sz="2400" b="1" dirty="0"/>
              <a:t>Challenges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Data collection</a:t>
            </a:r>
          </a:p>
          <a:p>
            <a:pPr algn="ctr"/>
            <a:r>
              <a:rPr lang="en-US" sz="2400" dirty="0"/>
              <a:t>Storage</a:t>
            </a:r>
          </a:p>
          <a:p>
            <a:pPr algn="ctr"/>
            <a:r>
              <a:rPr lang="en-US" sz="2400" dirty="0"/>
              <a:t>Processing</a:t>
            </a:r>
          </a:p>
          <a:p>
            <a:pPr algn="ctr"/>
            <a:r>
              <a:rPr lang="en-US" sz="2400" dirty="0"/>
              <a:t>Analysis</a:t>
            </a:r>
          </a:p>
          <a:p>
            <a:pPr algn="ctr"/>
            <a:r>
              <a:rPr lang="en-US" sz="2400" dirty="0"/>
              <a:t>Social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3056"/>
              </a:solidFill>
            </a:endParaRPr>
          </a:p>
          <a:p>
            <a:endParaRPr lang="en-US" dirty="0"/>
          </a:p>
        </p:txBody>
      </p:sp>
      <p:pic>
        <p:nvPicPr>
          <p:cNvPr id="10" name="Graphic 9" descr="Puzzle">
            <a:extLst>
              <a:ext uri="{FF2B5EF4-FFF2-40B4-BE49-F238E27FC236}">
                <a16:creationId xmlns:a16="http://schemas.microsoft.com/office/drawing/2014/main" id="{CF242BF5-596A-7F47-ABA5-21F0DD1FC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78996" y="18987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5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Student Services Office (Studienbüro 1)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801587"/>
            <a:ext cx="8496944" cy="4350536"/>
          </a:xfrm>
        </p:spPr>
        <p:txBody>
          <a:bodyPr/>
          <a:lstStyle/>
          <a:p>
            <a:pPr marL="457200" lvl="1" indent="0">
              <a:buNone/>
            </a:pPr>
            <a:r>
              <a:rPr lang="de-DE" dirty="0">
                <a:solidFill>
                  <a:prstClr val="black"/>
                </a:solidFill>
              </a:rPr>
              <a:t>David Steiner (Student Services Office)</a:t>
            </a:r>
            <a:endParaRPr lang="de-DE" dirty="0">
              <a:solidFill>
                <a:prstClr val="black"/>
              </a:solidFill>
              <a:hlinkClick r:id="rId3"/>
            </a:endParaRPr>
          </a:p>
          <a:p>
            <a:pPr marL="457200" lvl="1" indent="0">
              <a:buNone/>
            </a:pPr>
            <a:r>
              <a:rPr lang="de-DE" dirty="0">
                <a:solidFill>
                  <a:prstClr val="black"/>
                </a:solidFill>
                <a:hlinkClick r:id="rId3"/>
              </a:rPr>
              <a:t>steiner@verwaltung.uni-mannheim.de</a:t>
            </a:r>
            <a:endParaRPr lang="de-DE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de-DE" sz="105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Responsible for: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Transcripts of records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Registration and change in registration for exams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Accepts a doctor´s note</a:t>
            </a:r>
          </a:p>
          <a:p>
            <a:pPr lvl="1"/>
            <a:endParaRPr lang="en-US" sz="7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  <a:hlinkClick r:id="rId4"/>
              </a:rPr>
              <a:t>https://www.uni-mannheim.de/studium/im-studium/studienbueros/#c44366</a:t>
            </a:r>
            <a:r>
              <a:rPr lang="en-US" dirty="0">
                <a:solidFill>
                  <a:prstClr val="black"/>
                </a:solidFill>
              </a:rPr>
              <a:t> </a:t>
            </a:r>
            <a:endParaRPr lang="de-DE" sz="105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de-DE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dirty="0">
                <a:solidFill>
                  <a:prstClr val="black"/>
                </a:solidFill>
              </a:rPr>
              <a:t>Express-Service: </a:t>
            </a:r>
            <a:r>
              <a:rPr lang="de-DE" dirty="0" err="1">
                <a:solidFill>
                  <a:prstClr val="black"/>
                </a:solidFill>
              </a:rPr>
              <a:t>Ground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floor</a:t>
            </a:r>
            <a:r>
              <a:rPr lang="de-DE" dirty="0">
                <a:solidFill>
                  <a:prstClr val="black"/>
                </a:solidFill>
              </a:rPr>
              <a:t> of administrative </a:t>
            </a:r>
            <a:r>
              <a:rPr lang="de-DE" dirty="0" err="1">
                <a:solidFill>
                  <a:prstClr val="black"/>
                </a:solidFill>
              </a:rPr>
              <a:t>building</a:t>
            </a:r>
            <a:r>
              <a:rPr lang="de-DE" dirty="0">
                <a:solidFill>
                  <a:prstClr val="black"/>
                </a:solidFill>
              </a:rPr>
              <a:t> L 1,1 </a:t>
            </a:r>
          </a:p>
          <a:p>
            <a:pPr marL="457200" lvl="1" indent="0">
              <a:buNone/>
            </a:pPr>
            <a:r>
              <a:rPr lang="de-DE" dirty="0">
                <a:solidFill>
                  <a:prstClr val="black"/>
                </a:solidFill>
                <a:hlinkClick r:id="rId5"/>
              </a:rPr>
              <a:t>https://www.uni-mannheim.de/studium/im-studium/studienbueros/#c44374</a:t>
            </a:r>
            <a:endParaRPr lang="de-DE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20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7A756D2-7D37-422D-8EED-4F16B236EE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296" y="1458536"/>
            <a:ext cx="1231160" cy="12311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60891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Examination Board of MMDS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868095"/>
            <a:ext cx="7848008" cy="4336516"/>
          </a:xfrm>
        </p:spPr>
        <p:txBody>
          <a:bodyPr/>
          <a:lstStyle/>
          <a:p>
            <a:pPr marL="457200" lvl="1" indent="0">
              <a:buNone/>
            </a:pPr>
            <a:r>
              <a:rPr lang="de-DE" dirty="0"/>
              <a:t>Prof. Dr. Heiko </a:t>
            </a:r>
            <a:r>
              <a:rPr lang="de-DE" dirty="0" err="1"/>
              <a:t>Paulheim</a:t>
            </a:r>
            <a:endParaRPr lang="de-DE" dirty="0"/>
          </a:p>
          <a:p>
            <a:pPr marL="457200" lvl="1" indent="0">
              <a:buNone/>
            </a:pPr>
            <a:endParaRPr lang="de-DE" sz="16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dirty="0">
                <a:solidFill>
                  <a:prstClr val="black"/>
                </a:solidFill>
                <a:hlinkClick r:id="rId3"/>
              </a:rPr>
              <a:t>pruefungsausschuss@wim.uni-mannheim.de</a:t>
            </a:r>
            <a:endParaRPr lang="de-DE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de-DE" sz="18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Responsible for: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Studying abroad / Learning Agreements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Acknowledgement of examinations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Extension of time limits</a:t>
            </a:r>
          </a:p>
          <a:p>
            <a:pPr marL="457200" lvl="1" indent="0">
              <a:buNone/>
            </a:pPr>
            <a:endParaRPr lang="en-US" sz="12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  <a:hlinkClick r:id="rId4"/>
              </a:rPr>
              <a:t>https://www.wim.uni-mannheim.de/studium/studienorganisation/m-sc-business-informatics/#c109246</a:t>
            </a:r>
            <a:endParaRPr lang="en-US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21</a:t>
            </a:fld>
            <a:endParaRPr lang="de-DE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5ABAE54-2D7E-BF49-ACBD-10B1BE95F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296" y="1458536"/>
            <a:ext cx="1231160" cy="12311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01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Student Track Manager (</a:t>
            </a:r>
            <a:r>
              <a:rPr lang="de-DE" dirty="0" err="1"/>
              <a:t>Studiengangsmanagement</a:t>
            </a:r>
            <a:r>
              <a:rPr lang="de-DE" dirty="0"/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038820"/>
            <a:ext cx="7776000" cy="3834000"/>
          </a:xfrm>
        </p:spPr>
        <p:txBody>
          <a:bodyPr/>
          <a:lstStyle/>
          <a:p>
            <a:pPr marL="457200" lvl="1" indent="0">
              <a:buNone/>
            </a:pPr>
            <a:r>
              <a:rPr lang="de-DE" sz="2200" dirty="0">
                <a:solidFill>
                  <a:prstClr val="black"/>
                </a:solidFill>
              </a:rPr>
              <a:t>Birgit </a:t>
            </a:r>
            <a:r>
              <a:rPr lang="de-DE" sz="2200" dirty="0" err="1">
                <a:solidFill>
                  <a:prstClr val="black"/>
                </a:solidFill>
              </a:rPr>
              <a:t>Czanderle</a:t>
            </a:r>
            <a:endParaRPr lang="de-DE" sz="22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de-DE" sz="2200" dirty="0">
                <a:solidFill>
                  <a:prstClr val="black"/>
                </a:solidFill>
              </a:rPr>
              <a:t>Lisa </a:t>
            </a:r>
            <a:r>
              <a:rPr lang="de-DE" sz="2200" dirty="0" err="1">
                <a:solidFill>
                  <a:prstClr val="black"/>
                </a:solidFill>
              </a:rPr>
              <a:t>Wessa</a:t>
            </a:r>
            <a:r>
              <a:rPr lang="de-DE" sz="2200" dirty="0">
                <a:solidFill>
                  <a:prstClr val="black"/>
                </a:solidFill>
              </a:rPr>
              <a:t> (</a:t>
            </a:r>
            <a:r>
              <a:rPr lang="de-DE" sz="2200" dirty="0" err="1">
                <a:solidFill>
                  <a:prstClr val="black"/>
                </a:solidFill>
              </a:rPr>
              <a:t>from</a:t>
            </a:r>
            <a:r>
              <a:rPr lang="de-DE" sz="2200" dirty="0">
                <a:solidFill>
                  <a:prstClr val="black"/>
                </a:solidFill>
              </a:rPr>
              <a:t> </a:t>
            </a:r>
            <a:r>
              <a:rPr lang="de-DE" sz="2200" dirty="0" err="1">
                <a:solidFill>
                  <a:prstClr val="black"/>
                </a:solidFill>
              </a:rPr>
              <a:t>January</a:t>
            </a:r>
            <a:r>
              <a:rPr lang="de-DE" sz="2200" dirty="0">
                <a:solidFill>
                  <a:prstClr val="black"/>
                </a:solidFill>
              </a:rPr>
              <a:t> 2021)</a:t>
            </a:r>
          </a:p>
          <a:p>
            <a:pPr marL="457200" lvl="1" indent="0">
              <a:buNone/>
            </a:pPr>
            <a:endParaRPr lang="de-DE" sz="2200" dirty="0">
              <a:solidFill>
                <a:prstClr val="black"/>
              </a:solidFill>
              <a:hlinkClick r:id="rId3"/>
            </a:endParaRPr>
          </a:p>
          <a:p>
            <a:pPr marL="457200" lvl="1" indent="0">
              <a:buNone/>
            </a:pPr>
            <a:r>
              <a:rPr lang="de-DE" sz="2200" dirty="0">
                <a:solidFill>
                  <a:prstClr val="black"/>
                </a:solidFill>
                <a:hlinkClick r:id="rId3"/>
              </a:rPr>
              <a:t>czanderle@wim.uni-mannheim.de</a:t>
            </a:r>
            <a:endParaRPr lang="de-DE" sz="22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de-DE" sz="22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en-US" sz="2200" dirty="0">
                <a:solidFill>
                  <a:prstClr val="black"/>
                </a:solidFill>
              </a:rPr>
              <a:t>Responsible for:</a:t>
            </a:r>
          </a:p>
          <a:p>
            <a:pPr lvl="1"/>
            <a:r>
              <a:rPr lang="en-US" sz="2200" dirty="0">
                <a:solidFill>
                  <a:prstClr val="black"/>
                </a:solidFill>
              </a:rPr>
              <a:t>Module catalogue</a:t>
            </a:r>
          </a:p>
          <a:p>
            <a:pPr lvl="1"/>
            <a:r>
              <a:rPr lang="en-US" sz="2200" dirty="0">
                <a:solidFill>
                  <a:prstClr val="black"/>
                </a:solidFill>
              </a:rPr>
              <a:t>Courses in Portal </a:t>
            </a:r>
          </a:p>
          <a:p>
            <a:pPr lvl="1"/>
            <a:r>
              <a:rPr lang="en-US" sz="2200" dirty="0">
                <a:solidFill>
                  <a:prstClr val="black"/>
                </a:solidFill>
              </a:rPr>
              <a:t>Curriculum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22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37BE0F12-7205-4766-8282-BCE8C135B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000" y="6103600"/>
            <a:ext cx="2895600" cy="180000"/>
          </a:xfrm>
        </p:spPr>
        <p:txBody>
          <a:bodyPr/>
          <a:lstStyle/>
          <a:p>
            <a:r>
              <a:rPr lang="en-US" dirty="0"/>
              <a:t>Introductory Session for Master Students </a:t>
            </a:r>
          </a:p>
          <a:p>
            <a:r>
              <a:rPr lang="de-DE" sz="1100" dirty="0"/>
              <a:t>7th </a:t>
            </a:r>
            <a:r>
              <a:rPr lang="en-US" sz="1100" dirty="0"/>
              <a:t>February</a:t>
            </a:r>
            <a:r>
              <a:rPr lang="de-DE" sz="1100" dirty="0"/>
              <a:t> 2020</a:t>
            </a:r>
          </a:p>
          <a:p>
            <a:endParaRPr lang="de-DE" dirty="0"/>
          </a:p>
        </p:txBody>
      </p:sp>
      <p:pic>
        <p:nvPicPr>
          <p:cNvPr id="3074" name="Picture 2" descr="Lisa Wessa, M.A.">
            <a:extLst>
              <a:ext uri="{FF2B5EF4-FFF2-40B4-BE49-F238E27FC236}">
                <a16:creationId xmlns:a16="http://schemas.microsoft.com/office/drawing/2014/main" id="{F37E01B1-A910-914D-B1C4-9C456092B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433" y="1458536"/>
            <a:ext cx="1231160" cy="12311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8">
            <a:extLst>
              <a:ext uri="{FF2B5EF4-FFF2-40B4-BE49-F238E27FC236}">
                <a16:creationId xmlns:a16="http://schemas.microsoft.com/office/drawing/2014/main" id="{FED69744-8DDC-5A40-A573-F5ACA5DD58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286" y="1458536"/>
            <a:ext cx="1231160" cy="12311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50381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Academic Advisor and Study Coach (</a:t>
            </a:r>
            <a:r>
              <a:rPr lang="en-US" dirty="0" err="1"/>
              <a:t>Studienberatung</a:t>
            </a:r>
            <a:r>
              <a:rPr lang="en-US" dirty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916832"/>
            <a:ext cx="7776000" cy="3955988"/>
          </a:xfrm>
        </p:spPr>
        <p:txBody>
          <a:bodyPr/>
          <a:lstStyle/>
          <a:p>
            <a:pPr marL="457200" lvl="1" indent="0">
              <a:buNone/>
            </a:pPr>
            <a:r>
              <a:rPr lang="de-DE" dirty="0">
                <a:solidFill>
                  <a:schemeClr val="tx1"/>
                </a:solidFill>
              </a:rPr>
              <a:t>Birgit </a:t>
            </a:r>
            <a:r>
              <a:rPr lang="de-DE" dirty="0" err="1">
                <a:solidFill>
                  <a:schemeClr val="tx1"/>
                </a:solidFill>
              </a:rPr>
              <a:t>Czanderle</a:t>
            </a:r>
            <a:endParaRPr lang="de-DE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de-DE" sz="1200" dirty="0">
              <a:hlinkClick r:id="rId3"/>
            </a:endParaRPr>
          </a:p>
          <a:p>
            <a:pPr marL="457200" lvl="1" indent="0">
              <a:buNone/>
            </a:pPr>
            <a:r>
              <a:rPr lang="de-DE" dirty="0">
                <a:hlinkClick r:id="rId3"/>
              </a:rPr>
              <a:t>studienberatung@wim.uni-mannheim.de</a:t>
            </a:r>
            <a:endParaRPr lang="de-DE" dirty="0"/>
          </a:p>
          <a:p>
            <a:pPr marL="457200" lvl="1" indent="0">
              <a:buNone/>
            </a:pPr>
            <a:endParaRPr lang="de-DE" sz="1400" dirty="0"/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Responsible for: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Questions about the examination regulations (e.g. module changes, extensions)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Your study plan (modules, thesis)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Consulting in cases of hardship</a:t>
            </a:r>
          </a:p>
          <a:p>
            <a:pPr marL="457200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23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B9ECD36-426E-49CE-AEEE-A957181CF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296" y="1458536"/>
            <a:ext cx="1231160" cy="1231160"/>
          </a:xfrm>
          <a:prstGeom prst="ellipse">
            <a:avLst/>
          </a:prstGeom>
        </p:spPr>
      </p:pic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2DB334D0-43D0-4A32-98B6-924780C37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000" y="6103600"/>
            <a:ext cx="2895600" cy="180000"/>
          </a:xfrm>
        </p:spPr>
        <p:txBody>
          <a:bodyPr/>
          <a:lstStyle/>
          <a:p>
            <a:r>
              <a:rPr lang="en-US" dirty="0"/>
              <a:t>Introductory Session for Master Students </a:t>
            </a:r>
          </a:p>
          <a:p>
            <a:r>
              <a:rPr lang="de-DE" sz="1100" dirty="0"/>
              <a:t>7th </a:t>
            </a:r>
            <a:r>
              <a:rPr lang="en-US" sz="1100" dirty="0"/>
              <a:t>February</a:t>
            </a:r>
            <a:r>
              <a:rPr lang="de-DE" sz="1100" dirty="0"/>
              <a:t> 2020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7167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712584"/>
            <a:ext cx="7772400" cy="468000"/>
          </a:xfrm>
        </p:spPr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569060"/>
            <a:ext cx="6400800" cy="396000"/>
          </a:xfrm>
        </p:spPr>
        <p:txBody>
          <a:bodyPr/>
          <a:lstStyle/>
          <a:p>
            <a:r>
              <a:rPr lang="de-DE" dirty="0"/>
              <a:t>Questions?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24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A03CE5A0-0A32-4C59-8DE7-4582EF7D9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000" y="6103600"/>
            <a:ext cx="2895600" cy="180000"/>
          </a:xfrm>
        </p:spPr>
        <p:txBody>
          <a:bodyPr/>
          <a:lstStyle/>
          <a:p>
            <a:r>
              <a:rPr lang="en-US" dirty="0"/>
              <a:t>Introductory Session for Master Students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865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5DD0D4-8553-804A-BC58-51F2F076A40E}"/>
              </a:ext>
            </a:extLst>
          </p:cNvPr>
          <p:cNvSpPr/>
          <p:nvPr/>
        </p:nvSpPr>
        <p:spPr>
          <a:xfrm>
            <a:off x="606134" y="2204863"/>
            <a:ext cx="2376264" cy="4032447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sz="2000" dirty="0" err="1">
                <a:solidFill>
                  <a:schemeClr val="tx1"/>
                </a:solidFill>
              </a:rPr>
              <a:t>False</a:t>
            </a:r>
            <a:r>
              <a:rPr lang="de-DE" altLang="de-DE" sz="2000" dirty="0">
                <a:solidFill>
                  <a:schemeClr val="tx1"/>
                </a:solidFill>
              </a:rPr>
              <a:t> </a:t>
            </a:r>
            <a:r>
              <a:rPr lang="de-DE" altLang="de-DE" sz="2000" dirty="0" err="1">
                <a:solidFill>
                  <a:schemeClr val="tx1"/>
                </a:solidFill>
              </a:rPr>
              <a:t>alarm</a:t>
            </a:r>
            <a:r>
              <a:rPr lang="de-DE" altLang="de-DE" sz="2000" dirty="0">
                <a:solidFill>
                  <a:schemeClr val="tx1"/>
                </a:solidFill>
              </a:rPr>
              <a:t> </a:t>
            </a:r>
            <a:r>
              <a:rPr lang="de-DE" altLang="de-DE" sz="2000" dirty="0" err="1">
                <a:solidFill>
                  <a:schemeClr val="tx1"/>
                </a:solidFill>
              </a:rPr>
              <a:t>detection</a:t>
            </a:r>
            <a:br>
              <a:rPr lang="de-DE" altLang="de-DE" sz="2000" dirty="0">
                <a:solidFill>
                  <a:schemeClr val="tx1"/>
                </a:solidFill>
              </a:rPr>
            </a:br>
            <a:r>
              <a:rPr lang="de-DE" altLang="de-DE" sz="2000" dirty="0">
                <a:solidFill>
                  <a:schemeClr val="tx1"/>
                </a:solidFill>
              </a:rPr>
              <a:t>in intensive care</a:t>
            </a:r>
          </a:p>
          <a:p>
            <a:pPr marL="462620" lvl="1">
              <a:buSzPct val="7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i="1" dirty="0">
              <a:solidFill>
                <a:schemeClr val="tx1"/>
              </a:solidFill>
            </a:endParaRPr>
          </a:p>
          <a:p>
            <a:pPr marL="462620" lvl="1">
              <a:buSzPct val="7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i="1" dirty="0">
                <a:solidFill>
                  <a:schemeClr val="tx1"/>
                </a:solidFill>
              </a:rPr>
              <a:t>e.g., ETH </a:t>
            </a:r>
            <a:r>
              <a:rPr lang="de-DE" altLang="de-DE" i="1" dirty="0" err="1">
                <a:solidFill>
                  <a:schemeClr val="tx1"/>
                </a:solidFill>
              </a:rPr>
              <a:t>Zurich</a:t>
            </a:r>
            <a:r>
              <a:rPr lang="de-DE" altLang="de-DE" i="1" dirty="0">
                <a:solidFill>
                  <a:schemeClr val="tx1"/>
                </a:solidFill>
              </a:rPr>
              <a:t>, </a:t>
            </a:r>
            <a:r>
              <a:rPr lang="de-DE" altLang="de-DE" i="1" dirty="0" err="1">
                <a:solidFill>
                  <a:schemeClr val="tx1"/>
                </a:solidFill>
              </a:rPr>
              <a:t>January</a:t>
            </a:r>
            <a:r>
              <a:rPr lang="de-DE" altLang="de-DE" i="1" dirty="0">
                <a:solidFill>
                  <a:schemeClr val="tx1"/>
                </a:solidFill>
              </a:rPr>
              <a:t> 2019</a:t>
            </a:r>
          </a:p>
          <a:p>
            <a:pPr marL="462620" lvl="1">
              <a:buSzPct val="7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i="1" dirty="0">
              <a:solidFill>
                <a:schemeClr val="tx1"/>
              </a:solidFill>
            </a:endParaRPr>
          </a:p>
          <a:p>
            <a:pPr marL="462620" lvl="1">
              <a:buSzPct val="7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i="1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BA2894A-2D9A-DE41-ADC2-577C32E94B4E}"/>
              </a:ext>
            </a:extLst>
          </p:cNvPr>
          <p:cNvSpPr txBox="1">
            <a:spLocks/>
          </p:cNvSpPr>
          <p:nvPr/>
        </p:nvSpPr>
        <p:spPr>
          <a:xfrm>
            <a:off x="836400" y="737084"/>
            <a:ext cx="5479200" cy="1141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Data Science in the Recent News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5BE73F-D0A0-D149-B255-2CC12AABB4B7}"/>
              </a:ext>
            </a:extLst>
          </p:cNvPr>
          <p:cNvSpPr/>
          <p:nvPr/>
        </p:nvSpPr>
        <p:spPr>
          <a:xfrm>
            <a:off x="3576000" y="2204864"/>
            <a:ext cx="2376264" cy="4032446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524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sz="2000" dirty="0">
                <a:solidFill>
                  <a:schemeClr val="tx1"/>
                </a:solidFill>
              </a:rPr>
              <a:t>Problem Setting</a:t>
            </a: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462620" lvl="1">
              <a:buSzPct val="7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55C465-40F3-6547-91F7-1F76A6AB9B7A}"/>
              </a:ext>
            </a:extLst>
          </p:cNvPr>
          <p:cNvSpPr/>
          <p:nvPr/>
        </p:nvSpPr>
        <p:spPr>
          <a:xfrm>
            <a:off x="6444208" y="2204863"/>
            <a:ext cx="2376264" cy="4032447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sz="2000" dirty="0">
                <a:solidFill>
                  <a:schemeClr val="tx1"/>
                </a:solidFill>
              </a:rPr>
              <a:t>Data Science Solution</a:t>
            </a: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462620" lvl="1">
              <a:buSzPct val="7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>
              <a:solidFill>
                <a:schemeClr val="tx1"/>
              </a:solidFill>
            </a:endParaRPr>
          </a:p>
          <a:p>
            <a:pPr marL="462620" lvl="1">
              <a:buSzPct val="7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>
              <a:solidFill>
                <a:schemeClr val="tx1"/>
              </a:solidFill>
            </a:endParaRPr>
          </a:p>
          <a:p>
            <a:pPr marL="462620" lvl="1">
              <a:buSzPct val="7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>
              <a:solidFill>
                <a:schemeClr val="tx1"/>
              </a:solidFill>
            </a:endParaRPr>
          </a:p>
        </p:txBody>
      </p:sp>
      <p:pic>
        <p:nvPicPr>
          <p:cNvPr id="12" name="Graphic 11" descr="Siren">
            <a:extLst>
              <a:ext uri="{FF2B5EF4-FFF2-40B4-BE49-F238E27FC236}">
                <a16:creationId xmlns:a16="http://schemas.microsoft.com/office/drawing/2014/main" id="{A8282BBD-1577-B648-B370-788837C3D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2492" y="2234290"/>
            <a:ext cx="914400" cy="914400"/>
          </a:xfrm>
          <a:prstGeom prst="rect">
            <a:avLst/>
          </a:prstGeom>
        </p:spPr>
      </p:pic>
      <p:pic>
        <p:nvPicPr>
          <p:cNvPr id="14" name="Graphic 13" descr="Question mark">
            <a:extLst>
              <a:ext uri="{FF2B5EF4-FFF2-40B4-BE49-F238E27FC236}">
                <a16:creationId xmlns:a16="http://schemas.microsoft.com/office/drawing/2014/main" id="{673E458E-15D1-E840-8579-21A492AAE8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06932" y="2234290"/>
            <a:ext cx="914400" cy="914400"/>
          </a:xfrm>
          <a:prstGeom prst="rect">
            <a:avLst/>
          </a:prstGeom>
        </p:spPr>
      </p:pic>
      <p:pic>
        <p:nvPicPr>
          <p:cNvPr id="16" name="Graphic 15" descr="Playbook">
            <a:extLst>
              <a:ext uri="{FF2B5EF4-FFF2-40B4-BE49-F238E27FC236}">
                <a16:creationId xmlns:a16="http://schemas.microsoft.com/office/drawing/2014/main" id="{70E53382-6342-9A4E-A430-0EEF949484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75140" y="2234290"/>
            <a:ext cx="914400" cy="9144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24646FE-86A3-FD4C-B145-7E49BC1D1560}"/>
              </a:ext>
            </a:extLst>
          </p:cNvPr>
          <p:cNvSpPr/>
          <p:nvPr/>
        </p:nvSpPr>
        <p:spPr>
          <a:xfrm>
            <a:off x="3355987" y="3284984"/>
            <a:ext cx="2604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8370" lvl="1" indent="-285750">
              <a:buSzPct val="75000"/>
              <a:buFont typeface="Arial" panose="020B0604020202020204" pitchFamily="34" charset="0"/>
              <a:buChar char="•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/>
          </a:p>
          <a:p>
            <a:pPr marL="748370" lvl="1" indent="-285750">
              <a:buSzPct val="75000"/>
              <a:buFont typeface="Arial" panose="020B0604020202020204" pitchFamily="34" charset="0"/>
              <a:buChar char="•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/>
          </a:p>
          <a:p>
            <a:pPr marL="748370" lvl="1" indent="-285750">
              <a:buSzPct val="75000"/>
              <a:buFont typeface="Arial" panose="020B0604020202020204" pitchFamily="34" charset="0"/>
              <a:buChar char="•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/>
          </a:p>
          <a:p>
            <a:pPr marL="748370" lvl="1" indent="-285750">
              <a:buSzPct val="75000"/>
              <a:buFont typeface="Arial" panose="020B0604020202020204" pitchFamily="34" charset="0"/>
              <a:buChar char="•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/>
              <a:t>700 </a:t>
            </a:r>
            <a:r>
              <a:rPr lang="de-DE" altLang="de-DE" dirty="0" err="1"/>
              <a:t>alarms</a:t>
            </a:r>
            <a:r>
              <a:rPr lang="de-DE" altLang="de-DE" dirty="0"/>
              <a:t> per </a:t>
            </a:r>
            <a:r>
              <a:rPr lang="de-DE" altLang="de-DE" dirty="0" err="1"/>
              <a:t>patient</a:t>
            </a:r>
            <a:r>
              <a:rPr lang="de-DE" altLang="de-DE" dirty="0"/>
              <a:t> </a:t>
            </a:r>
            <a:r>
              <a:rPr lang="de-DE" altLang="de-DE" dirty="0" err="1"/>
              <a:t>and</a:t>
            </a:r>
            <a:r>
              <a:rPr lang="de-DE" altLang="de-DE" dirty="0"/>
              <a:t> </a:t>
            </a:r>
            <a:r>
              <a:rPr lang="de-DE" altLang="de-DE" dirty="0" err="1"/>
              <a:t>day</a:t>
            </a:r>
            <a:endParaRPr lang="de-DE" altLang="de-DE" dirty="0"/>
          </a:p>
          <a:p>
            <a:pPr marL="462620" lvl="1">
              <a:buSzPct val="7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>
                <a:sym typeface="Wingdings" pitchFamily="2" charset="2"/>
              </a:rPr>
              <a:t>      (</a:t>
            </a:r>
            <a:r>
              <a:rPr lang="de-DE" altLang="de-DE" dirty="0" err="1">
                <a:sym typeface="Wingdings" pitchFamily="2" charset="2"/>
              </a:rPr>
              <a:t>every</a:t>
            </a:r>
            <a:r>
              <a:rPr lang="de-DE" altLang="de-DE" dirty="0">
                <a:sym typeface="Wingdings" pitchFamily="2" charset="2"/>
              </a:rPr>
              <a:t> 2 </a:t>
            </a:r>
            <a:r>
              <a:rPr lang="de-DE" altLang="de-DE" dirty="0" err="1">
                <a:sym typeface="Wingdings" pitchFamily="2" charset="2"/>
              </a:rPr>
              <a:t>minutes</a:t>
            </a:r>
            <a:r>
              <a:rPr lang="de-DE" altLang="de-DE" dirty="0">
                <a:sym typeface="Wingdings" pitchFamily="2" charset="2"/>
              </a:rPr>
              <a:t>)</a:t>
            </a:r>
          </a:p>
          <a:p>
            <a:pPr marL="462620" lvl="1">
              <a:buSzPct val="7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>
                <a:sym typeface="Wingdings" pitchFamily="2" charset="2"/>
              </a:rPr>
              <a:t> </a:t>
            </a:r>
            <a:r>
              <a:rPr lang="de-DE" altLang="de-DE" dirty="0" err="1"/>
              <a:t>many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those</a:t>
            </a:r>
            <a:r>
              <a:rPr lang="de-DE" altLang="de-DE" dirty="0"/>
              <a:t> </a:t>
            </a:r>
            <a:r>
              <a:rPr lang="de-DE" altLang="de-DE" dirty="0" err="1"/>
              <a:t>are</a:t>
            </a:r>
            <a:r>
              <a:rPr lang="de-DE" altLang="de-DE" dirty="0"/>
              <a:t> </a:t>
            </a:r>
            <a:r>
              <a:rPr lang="de-DE" altLang="de-DE" dirty="0" err="1"/>
              <a:t>false</a:t>
            </a:r>
            <a:r>
              <a:rPr lang="de-DE" altLang="de-DE" dirty="0"/>
              <a:t> </a:t>
            </a:r>
            <a:r>
              <a:rPr lang="de-DE" altLang="de-DE" dirty="0" err="1"/>
              <a:t>alarms</a:t>
            </a:r>
            <a:endParaRPr lang="de-DE" altLang="de-DE" dirty="0"/>
          </a:p>
          <a:p>
            <a:pPr marL="462620" lvl="1">
              <a:buSzPct val="7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D5B681-9F97-7A47-8D0C-8FBD80DC9596}"/>
              </a:ext>
            </a:extLst>
          </p:cNvPr>
          <p:cNvSpPr/>
          <p:nvPr/>
        </p:nvSpPr>
        <p:spPr>
          <a:xfrm>
            <a:off x="6206359" y="3819945"/>
            <a:ext cx="260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8370" lvl="1" indent="-285750">
              <a:buSzPct val="75000"/>
              <a:buFont typeface="Arial" panose="020B0604020202020204" pitchFamily="34" charset="0"/>
              <a:buChar char="•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/>
          </a:p>
          <a:p>
            <a:pPr marL="748370" lvl="1" indent="-285750">
              <a:buSzPct val="75000"/>
              <a:buFont typeface="Arial" panose="020B0604020202020204" pitchFamily="34" charset="0"/>
              <a:buChar char="•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 err="1"/>
              <a:t>Collect</a:t>
            </a:r>
            <a:r>
              <a:rPr lang="de-DE" altLang="de-DE" dirty="0"/>
              <a:t> </a:t>
            </a:r>
            <a:r>
              <a:rPr lang="de-DE" altLang="de-DE" dirty="0" err="1"/>
              <a:t>data</a:t>
            </a:r>
            <a:endParaRPr lang="de-DE" altLang="de-DE" dirty="0"/>
          </a:p>
          <a:p>
            <a:pPr marL="748370" lvl="1" indent="-285750">
              <a:buSzPct val="75000"/>
              <a:buFont typeface="Arial" panose="020B0604020202020204" pitchFamily="34" charset="0"/>
              <a:buChar char="•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/>
              <a:t>Computer </a:t>
            </a:r>
            <a:r>
              <a:rPr lang="de-DE" altLang="de-DE" dirty="0" err="1"/>
              <a:t>distinguishes</a:t>
            </a:r>
            <a:r>
              <a:rPr lang="de-DE" altLang="de-DE" dirty="0"/>
              <a:t> </a:t>
            </a:r>
            <a:r>
              <a:rPr lang="de-DE" altLang="de-DE" dirty="0" err="1"/>
              <a:t>false</a:t>
            </a:r>
            <a:r>
              <a:rPr lang="de-DE" altLang="de-DE" dirty="0"/>
              <a:t>/real </a:t>
            </a:r>
            <a:r>
              <a:rPr lang="de-DE" altLang="de-DE" dirty="0" err="1"/>
              <a:t>alarms</a:t>
            </a:r>
            <a:endParaRPr lang="de-DE" altLang="de-DE" dirty="0"/>
          </a:p>
          <a:p>
            <a:pPr marL="748370" lvl="1" indent="-285750">
              <a:buSzPct val="75000"/>
              <a:buFont typeface="Arial" panose="020B0604020202020204" pitchFamily="34" charset="0"/>
              <a:buChar char="•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 err="1"/>
              <a:t>Lower</a:t>
            </a:r>
            <a:r>
              <a:rPr lang="de-DE" altLang="de-DE" dirty="0"/>
              <a:t> </a:t>
            </a:r>
            <a:r>
              <a:rPr lang="de-DE" altLang="de-DE" dirty="0" err="1"/>
              <a:t>workload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70498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5DD0D4-8553-804A-BC58-51F2F076A40E}"/>
              </a:ext>
            </a:extLst>
          </p:cNvPr>
          <p:cNvSpPr/>
          <p:nvPr/>
        </p:nvSpPr>
        <p:spPr>
          <a:xfrm>
            <a:off x="611560" y="2204863"/>
            <a:ext cx="2376264" cy="4032448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sz="2000" dirty="0">
                <a:solidFill>
                  <a:schemeClr val="tx1"/>
                </a:solidFill>
              </a:rPr>
              <a:t>Recruiting</a:t>
            </a: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>
                <a:solidFill>
                  <a:schemeClr val="tx1"/>
                </a:solidFill>
              </a:rPr>
              <a:t>e.g. System </a:t>
            </a: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 err="1">
                <a:solidFill>
                  <a:schemeClr val="tx1"/>
                </a:solidFill>
              </a:rPr>
              <a:t>by</a:t>
            </a:r>
            <a:r>
              <a:rPr lang="de-DE" altLang="de-DE" dirty="0">
                <a:solidFill>
                  <a:schemeClr val="tx1"/>
                </a:solidFill>
              </a:rPr>
              <a:t> IBM </a:t>
            </a:r>
            <a:r>
              <a:rPr lang="de-DE" altLang="de-DE" dirty="0" err="1">
                <a:solidFill>
                  <a:schemeClr val="tx1"/>
                </a:solidFill>
              </a:rPr>
              <a:t>based</a:t>
            </a:r>
            <a:r>
              <a:rPr lang="de-DE" altLang="de-DE" dirty="0">
                <a:solidFill>
                  <a:schemeClr val="tx1"/>
                </a:solidFill>
              </a:rPr>
              <a:t> on </a:t>
            </a:r>
            <a:br>
              <a:rPr lang="de-DE" altLang="de-DE" dirty="0">
                <a:solidFill>
                  <a:schemeClr val="tx1"/>
                </a:solidFill>
              </a:rPr>
            </a:br>
            <a:r>
              <a:rPr lang="de-DE" altLang="de-DE" dirty="0">
                <a:solidFill>
                  <a:schemeClr val="tx1"/>
                </a:solidFill>
              </a:rPr>
              <a:t>WATSON, June 2018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BA2894A-2D9A-DE41-ADC2-577C32E94B4E}"/>
              </a:ext>
            </a:extLst>
          </p:cNvPr>
          <p:cNvSpPr txBox="1">
            <a:spLocks/>
          </p:cNvSpPr>
          <p:nvPr/>
        </p:nvSpPr>
        <p:spPr>
          <a:xfrm>
            <a:off x="836400" y="737084"/>
            <a:ext cx="5479200" cy="1141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Data Science in the Recent News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5BE73F-D0A0-D149-B255-2CC12AABB4B7}"/>
              </a:ext>
            </a:extLst>
          </p:cNvPr>
          <p:cNvSpPr/>
          <p:nvPr/>
        </p:nvSpPr>
        <p:spPr>
          <a:xfrm>
            <a:off x="3576000" y="2204863"/>
            <a:ext cx="2376264" cy="4032447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524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sz="2000" dirty="0">
                <a:solidFill>
                  <a:schemeClr val="tx1"/>
                </a:solidFill>
              </a:rPr>
              <a:t>Problem Setting</a:t>
            </a: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462620" lvl="1">
              <a:buSzPct val="7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55C465-40F3-6547-91F7-1F76A6AB9B7A}"/>
              </a:ext>
            </a:extLst>
          </p:cNvPr>
          <p:cNvSpPr/>
          <p:nvPr/>
        </p:nvSpPr>
        <p:spPr>
          <a:xfrm>
            <a:off x="6444208" y="2204863"/>
            <a:ext cx="2376264" cy="4061873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0192" lvl="1" indent="-277572" algn="ctr">
              <a:buSzPct val="75000"/>
              <a:buNone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sz="2000" dirty="0">
                <a:solidFill>
                  <a:schemeClr val="tx1"/>
                </a:solidFill>
              </a:rPr>
              <a:t>Data Science Solution</a:t>
            </a: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462620" lvl="1">
              <a:buSzPct val="7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>
              <a:solidFill>
                <a:schemeClr val="tx1"/>
              </a:solidFill>
            </a:endParaRPr>
          </a:p>
          <a:p>
            <a:pPr marL="462620" lvl="1">
              <a:buSzPct val="7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>
              <a:solidFill>
                <a:schemeClr val="tx1"/>
              </a:solidFill>
            </a:endParaRPr>
          </a:p>
          <a:p>
            <a:pPr marL="462620" lvl="1">
              <a:buSzPct val="7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>
              <a:solidFill>
                <a:schemeClr val="tx1"/>
              </a:solidFill>
            </a:endParaRPr>
          </a:p>
        </p:txBody>
      </p:sp>
      <p:pic>
        <p:nvPicPr>
          <p:cNvPr id="14" name="Graphic 13" descr="Question mark">
            <a:extLst>
              <a:ext uri="{FF2B5EF4-FFF2-40B4-BE49-F238E27FC236}">
                <a16:creationId xmlns:a16="http://schemas.microsoft.com/office/drawing/2014/main" id="{673E458E-15D1-E840-8579-21A492AAE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06932" y="2234290"/>
            <a:ext cx="914400" cy="914400"/>
          </a:xfrm>
          <a:prstGeom prst="rect">
            <a:avLst/>
          </a:prstGeom>
        </p:spPr>
      </p:pic>
      <p:pic>
        <p:nvPicPr>
          <p:cNvPr id="16" name="Graphic 15" descr="Playbook">
            <a:extLst>
              <a:ext uri="{FF2B5EF4-FFF2-40B4-BE49-F238E27FC236}">
                <a16:creationId xmlns:a16="http://schemas.microsoft.com/office/drawing/2014/main" id="{70E53382-6342-9A4E-A430-0EEF94948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75140" y="2234290"/>
            <a:ext cx="914400" cy="9144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24646FE-86A3-FD4C-B145-7E49BC1D1560}"/>
              </a:ext>
            </a:extLst>
          </p:cNvPr>
          <p:cNvSpPr/>
          <p:nvPr/>
        </p:nvSpPr>
        <p:spPr>
          <a:xfrm>
            <a:off x="3321905" y="3832872"/>
            <a:ext cx="2604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2620" lvl="1">
              <a:buSzPct val="7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/>
          </a:p>
          <a:p>
            <a:pPr marL="748370" lvl="1" indent="-285750">
              <a:buSzPct val="75000"/>
              <a:buFont typeface="Arial" panose="020B0604020202020204" pitchFamily="34" charset="0"/>
              <a:buChar char="•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 err="1"/>
              <a:t>Recruiters</a:t>
            </a:r>
            <a:r>
              <a:rPr lang="de-DE" altLang="de-DE" dirty="0"/>
              <a:t> </a:t>
            </a:r>
            <a:r>
              <a:rPr lang="de-DE" altLang="de-DE" dirty="0" err="1"/>
              <a:t>get</a:t>
            </a:r>
            <a:r>
              <a:rPr lang="de-DE" altLang="de-DE" dirty="0"/>
              <a:t> lots </a:t>
            </a:r>
            <a:r>
              <a:rPr lang="de-DE" altLang="de-DE" dirty="0" err="1"/>
              <a:t>of</a:t>
            </a:r>
            <a:r>
              <a:rPr lang="de-DE" altLang="de-DE" dirty="0"/>
              <a:t> (different)</a:t>
            </a:r>
            <a:br>
              <a:rPr lang="de-DE" altLang="de-DE" dirty="0"/>
            </a:br>
            <a:r>
              <a:rPr lang="de-DE" altLang="de-DE" dirty="0" err="1"/>
              <a:t>applications</a:t>
            </a:r>
            <a:endParaRPr lang="de-DE" altLang="de-DE" dirty="0"/>
          </a:p>
          <a:p>
            <a:pPr marL="748370" lvl="1" indent="-285750">
              <a:buSzPct val="75000"/>
              <a:buFont typeface="Arial" panose="020B0604020202020204" pitchFamily="34" charset="0"/>
              <a:buChar char="•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 err="1"/>
              <a:t>Recruiters</a:t>
            </a:r>
            <a:r>
              <a:rPr lang="de-DE" altLang="de-DE" dirty="0"/>
              <a:t> </a:t>
            </a:r>
            <a:r>
              <a:rPr lang="de-DE" altLang="de-DE" dirty="0" err="1"/>
              <a:t>need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seek</a:t>
            </a:r>
            <a:r>
              <a:rPr lang="de-DE" altLang="de-DE" dirty="0"/>
              <a:t> </a:t>
            </a:r>
            <a:r>
              <a:rPr lang="de-DE" altLang="de-DE" dirty="0" err="1"/>
              <a:t>actively</a:t>
            </a:r>
            <a:br>
              <a:rPr lang="de-DE" altLang="de-DE" dirty="0"/>
            </a:br>
            <a:endParaRPr lang="de-DE" altLang="de-D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D5B681-9F97-7A47-8D0C-8FBD80DC9596}"/>
              </a:ext>
            </a:extLst>
          </p:cNvPr>
          <p:cNvSpPr/>
          <p:nvPr/>
        </p:nvSpPr>
        <p:spPr>
          <a:xfrm>
            <a:off x="6206359" y="3819945"/>
            <a:ext cx="25421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8370" lvl="1" indent="-285750">
              <a:buSzPct val="75000"/>
              <a:buFont typeface="Arial" panose="020B0604020202020204" pitchFamily="34" charset="0"/>
              <a:buChar char="•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/>
          </a:p>
          <a:p>
            <a:pPr marL="748370" lvl="1" indent="-285750">
              <a:buSzPct val="75000"/>
              <a:buFont typeface="Arial" panose="020B0604020202020204" pitchFamily="34" charset="0"/>
              <a:buChar char="•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 err="1"/>
              <a:t>Collect</a:t>
            </a:r>
            <a:r>
              <a:rPr lang="de-DE" altLang="de-DE" dirty="0"/>
              <a:t> </a:t>
            </a:r>
            <a:r>
              <a:rPr lang="de-DE" altLang="de-DE" dirty="0" err="1"/>
              <a:t>postings</a:t>
            </a:r>
            <a:r>
              <a:rPr lang="de-DE" altLang="de-DE" dirty="0"/>
              <a:t> &amp; </a:t>
            </a:r>
            <a:r>
              <a:rPr lang="de-DE" altLang="de-DE" dirty="0" err="1"/>
              <a:t>applications</a:t>
            </a:r>
            <a:endParaRPr lang="de-DE" altLang="de-DE" dirty="0"/>
          </a:p>
          <a:p>
            <a:pPr marL="748370" lvl="1" indent="-285750">
              <a:buSzPct val="75000"/>
              <a:buFont typeface="Arial" panose="020B0604020202020204" pitchFamily="34" charset="0"/>
              <a:buChar char="•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/>
              <a:t>Match &amp; Create </a:t>
            </a:r>
            <a:r>
              <a:rPr lang="de-DE" altLang="de-DE" dirty="0" err="1"/>
              <a:t>shortlists</a:t>
            </a:r>
            <a:endParaRPr lang="de-DE" altLang="de-DE" dirty="0"/>
          </a:p>
          <a:p>
            <a:pPr marL="748370" lvl="1" indent="-285750">
              <a:buSzPct val="75000"/>
              <a:buFont typeface="Arial" panose="020B0604020202020204" pitchFamily="34" charset="0"/>
              <a:buChar char="•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 err="1"/>
              <a:t>Automate</a:t>
            </a:r>
            <a:r>
              <a:rPr lang="de-DE" altLang="de-DE" dirty="0"/>
              <a:t> </a:t>
            </a:r>
            <a:r>
              <a:rPr lang="de-DE" altLang="de-DE" dirty="0" err="1"/>
              <a:t>communication</a:t>
            </a:r>
            <a:endParaRPr lang="de-DE" altLang="de-DE" dirty="0"/>
          </a:p>
        </p:txBody>
      </p:sp>
      <p:pic>
        <p:nvPicPr>
          <p:cNvPr id="3" name="Graphic 2" descr="Briefcase">
            <a:extLst>
              <a:ext uri="{FF2B5EF4-FFF2-40B4-BE49-F238E27FC236}">
                <a16:creationId xmlns:a16="http://schemas.microsoft.com/office/drawing/2014/main" id="{ED1A332C-8CDA-6849-BF9D-9093A32B19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42492" y="22342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66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BA2894A-2D9A-DE41-ADC2-577C32E94B4E}"/>
              </a:ext>
            </a:extLst>
          </p:cNvPr>
          <p:cNvSpPr txBox="1">
            <a:spLocks/>
          </p:cNvSpPr>
          <p:nvPr/>
        </p:nvSpPr>
        <p:spPr>
          <a:xfrm>
            <a:off x="836400" y="737084"/>
            <a:ext cx="5479200" cy="1141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Data Science in the Recent News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5DD0D4-8553-804A-BC58-51F2F076A40E}"/>
              </a:ext>
            </a:extLst>
          </p:cNvPr>
          <p:cNvSpPr/>
          <p:nvPr/>
        </p:nvSpPr>
        <p:spPr>
          <a:xfrm>
            <a:off x="611560" y="2204863"/>
            <a:ext cx="2376264" cy="4032448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sz="2000" dirty="0" err="1">
                <a:solidFill>
                  <a:schemeClr val="tx1"/>
                </a:solidFill>
              </a:rPr>
              <a:t>Jurisdiction</a:t>
            </a: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>
                <a:solidFill>
                  <a:schemeClr val="tx1"/>
                </a:solidFill>
              </a:rPr>
              <a:t>e.g., University </a:t>
            </a:r>
            <a:r>
              <a:rPr lang="de-DE" altLang="de-DE" dirty="0" err="1">
                <a:solidFill>
                  <a:schemeClr val="tx1"/>
                </a:solidFill>
              </a:rPr>
              <a:t>of</a:t>
            </a:r>
            <a:r>
              <a:rPr lang="de-DE" altLang="de-DE" dirty="0">
                <a:solidFill>
                  <a:schemeClr val="tx1"/>
                </a:solidFill>
              </a:rPr>
              <a:t> Toulouse,</a:t>
            </a:r>
            <a:br>
              <a:rPr lang="de-DE" altLang="de-DE" dirty="0">
                <a:solidFill>
                  <a:schemeClr val="tx1"/>
                </a:solidFill>
              </a:rPr>
            </a:br>
            <a:r>
              <a:rPr lang="de-DE" altLang="de-DE" dirty="0" err="1">
                <a:solidFill>
                  <a:schemeClr val="tx1"/>
                </a:solidFill>
              </a:rPr>
              <a:t>January</a:t>
            </a:r>
            <a:r>
              <a:rPr lang="de-DE" altLang="de-DE" dirty="0">
                <a:solidFill>
                  <a:schemeClr val="tx1"/>
                </a:solidFill>
              </a:rPr>
              <a:t> 2019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5BE73F-D0A0-D149-B255-2CC12AABB4B7}"/>
              </a:ext>
            </a:extLst>
          </p:cNvPr>
          <p:cNvSpPr/>
          <p:nvPr/>
        </p:nvSpPr>
        <p:spPr>
          <a:xfrm>
            <a:off x="3576000" y="2204864"/>
            <a:ext cx="2376264" cy="4032448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524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sz="2000" dirty="0">
                <a:solidFill>
                  <a:schemeClr val="tx1"/>
                </a:solidFill>
              </a:rPr>
              <a:t>Problem Setting</a:t>
            </a: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462620" lvl="1">
              <a:buSzPct val="7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55C465-40F3-6547-91F7-1F76A6AB9B7A}"/>
              </a:ext>
            </a:extLst>
          </p:cNvPr>
          <p:cNvSpPr/>
          <p:nvPr/>
        </p:nvSpPr>
        <p:spPr>
          <a:xfrm>
            <a:off x="6444208" y="2204864"/>
            <a:ext cx="2376264" cy="4032448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0192" lvl="1" indent="-277572" algn="ctr">
              <a:buSzPct val="75000"/>
              <a:buNone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sz="2000" dirty="0">
                <a:solidFill>
                  <a:schemeClr val="tx1"/>
                </a:solidFill>
              </a:rPr>
              <a:t>Data Science</a:t>
            </a: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sz="2000" dirty="0">
                <a:solidFill>
                  <a:schemeClr val="tx1"/>
                </a:solidFill>
              </a:rPr>
              <a:t> Solution</a:t>
            </a: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462620" lvl="1">
              <a:buSzPct val="7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>
              <a:solidFill>
                <a:schemeClr val="tx1"/>
              </a:solidFill>
            </a:endParaRPr>
          </a:p>
          <a:p>
            <a:pPr marL="462620" lvl="1">
              <a:buSzPct val="7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>
              <a:solidFill>
                <a:schemeClr val="tx1"/>
              </a:solidFill>
            </a:endParaRPr>
          </a:p>
          <a:p>
            <a:pPr marL="462620" lvl="1">
              <a:buSzPct val="7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>
              <a:solidFill>
                <a:schemeClr val="tx1"/>
              </a:solidFill>
            </a:endParaRPr>
          </a:p>
        </p:txBody>
      </p:sp>
      <p:pic>
        <p:nvPicPr>
          <p:cNvPr id="14" name="Graphic 13" descr="Question mark">
            <a:extLst>
              <a:ext uri="{FF2B5EF4-FFF2-40B4-BE49-F238E27FC236}">
                <a16:creationId xmlns:a16="http://schemas.microsoft.com/office/drawing/2014/main" id="{673E458E-15D1-E840-8579-21A492AAE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06932" y="2234290"/>
            <a:ext cx="914400" cy="914400"/>
          </a:xfrm>
          <a:prstGeom prst="rect">
            <a:avLst/>
          </a:prstGeom>
        </p:spPr>
      </p:pic>
      <p:pic>
        <p:nvPicPr>
          <p:cNvPr id="16" name="Graphic 15" descr="Playbook">
            <a:extLst>
              <a:ext uri="{FF2B5EF4-FFF2-40B4-BE49-F238E27FC236}">
                <a16:creationId xmlns:a16="http://schemas.microsoft.com/office/drawing/2014/main" id="{70E53382-6342-9A4E-A430-0EEF94948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75140" y="2234290"/>
            <a:ext cx="914400" cy="9144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24646FE-86A3-FD4C-B145-7E49BC1D1560}"/>
              </a:ext>
            </a:extLst>
          </p:cNvPr>
          <p:cNvSpPr/>
          <p:nvPr/>
        </p:nvSpPr>
        <p:spPr>
          <a:xfrm>
            <a:off x="3347864" y="2996952"/>
            <a:ext cx="260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8370" lvl="1" indent="-285750">
              <a:buSzPct val="75000"/>
              <a:buFont typeface="Arial" panose="020B0604020202020204" pitchFamily="34" charset="0"/>
              <a:buChar char="•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/>
          </a:p>
          <a:p>
            <a:pPr marL="462620" lvl="1">
              <a:buSzPct val="7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/>
          </a:p>
          <a:p>
            <a:pPr marL="462620" lvl="1">
              <a:buSzPct val="7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/>
          </a:p>
          <a:p>
            <a:pPr marL="748370" lvl="1" indent="-285750">
              <a:buSzPct val="75000"/>
              <a:buFont typeface="Arial" panose="020B0604020202020204" pitchFamily="34" charset="0"/>
              <a:buChar char="•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 err="1"/>
              <a:t>Judges</a:t>
            </a:r>
            <a:r>
              <a:rPr lang="de-DE" altLang="de-DE" dirty="0"/>
              <a:t> </a:t>
            </a:r>
            <a:r>
              <a:rPr lang="de-DE" altLang="de-DE" dirty="0" err="1"/>
              <a:t>never</a:t>
            </a:r>
            <a:r>
              <a:rPr lang="de-DE" altLang="de-DE" dirty="0"/>
              <a:t> </a:t>
            </a:r>
            <a:r>
              <a:rPr lang="de-DE" altLang="de-DE" dirty="0" err="1"/>
              <a:t>unbiased</a:t>
            </a:r>
            <a:endParaRPr lang="de-DE" altLang="de-DE" dirty="0"/>
          </a:p>
          <a:p>
            <a:pPr marL="748370" lvl="1" indent="-285750">
              <a:buSzPct val="75000"/>
              <a:buFont typeface="Arial" panose="020B0604020202020204" pitchFamily="34" charset="0"/>
              <a:buChar char="•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 err="1"/>
              <a:t>influences</a:t>
            </a:r>
            <a:r>
              <a:rPr lang="de-DE" altLang="de-DE" dirty="0"/>
              <a:t>: </a:t>
            </a:r>
            <a:r>
              <a:rPr lang="de-DE" altLang="de-DE" dirty="0" err="1"/>
              <a:t>mood</a:t>
            </a:r>
            <a:r>
              <a:rPr lang="de-DE" altLang="de-DE" dirty="0"/>
              <a:t>, </a:t>
            </a:r>
            <a:r>
              <a:rPr lang="de-DE" altLang="de-DE" dirty="0" err="1"/>
              <a:t>weather</a:t>
            </a:r>
            <a:r>
              <a:rPr lang="de-DE" altLang="de-DE" dirty="0"/>
              <a:t>,</a:t>
            </a:r>
            <a:br>
              <a:rPr lang="de-DE" altLang="de-DE" dirty="0"/>
            </a:br>
            <a:r>
              <a:rPr lang="de-DE" altLang="de-DE" dirty="0" err="1"/>
              <a:t>wins</a:t>
            </a:r>
            <a:r>
              <a:rPr lang="de-DE" altLang="de-DE" dirty="0"/>
              <a:t>/</a:t>
            </a:r>
            <a:r>
              <a:rPr lang="de-DE" altLang="de-DE" dirty="0" err="1"/>
              <a:t>losses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favorite</a:t>
            </a:r>
            <a:r>
              <a:rPr lang="de-DE" altLang="de-DE" dirty="0"/>
              <a:t> </a:t>
            </a:r>
            <a:r>
              <a:rPr lang="de-DE" altLang="de-DE" dirty="0" err="1"/>
              <a:t>team</a:t>
            </a:r>
            <a:br>
              <a:rPr lang="de-DE" altLang="de-DE" dirty="0"/>
            </a:br>
            <a:endParaRPr lang="de-DE" altLang="de-D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D5B681-9F97-7A47-8D0C-8FBD80DC9596}"/>
              </a:ext>
            </a:extLst>
          </p:cNvPr>
          <p:cNvSpPr/>
          <p:nvPr/>
        </p:nvSpPr>
        <p:spPr>
          <a:xfrm>
            <a:off x="6206359" y="3819945"/>
            <a:ext cx="25421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8370" lvl="1" indent="-285750">
              <a:buSzPct val="75000"/>
              <a:buFont typeface="Arial" panose="020B0604020202020204" pitchFamily="34" charset="0"/>
              <a:buChar char="•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 err="1"/>
              <a:t>Gather</a:t>
            </a:r>
            <a:r>
              <a:rPr lang="de-DE" altLang="de-DE" dirty="0"/>
              <a:t> </a:t>
            </a:r>
            <a:r>
              <a:rPr lang="de-DE" altLang="de-DE" dirty="0" err="1"/>
              <a:t>cases</a:t>
            </a:r>
            <a:r>
              <a:rPr lang="de-DE" altLang="de-DE" dirty="0"/>
              <a:t> </a:t>
            </a:r>
            <a:r>
              <a:rPr lang="de-DE" altLang="de-DE" dirty="0" err="1"/>
              <a:t>and</a:t>
            </a:r>
            <a:r>
              <a:rPr lang="de-DE" altLang="de-DE" dirty="0"/>
              <a:t> </a:t>
            </a:r>
            <a:r>
              <a:rPr lang="de-DE" altLang="de-DE" dirty="0" err="1"/>
              <a:t>decisions</a:t>
            </a:r>
            <a:endParaRPr lang="de-DE" altLang="de-DE" dirty="0"/>
          </a:p>
          <a:p>
            <a:pPr marL="748370" lvl="1" indent="-285750">
              <a:buSzPct val="75000"/>
              <a:buFont typeface="Arial" panose="020B0604020202020204" pitchFamily="34" charset="0"/>
              <a:buChar char="•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 err="1"/>
              <a:t>Predict</a:t>
            </a:r>
            <a:r>
              <a:rPr lang="de-DE" altLang="de-DE" dirty="0"/>
              <a:t> </a:t>
            </a:r>
            <a:r>
              <a:rPr lang="de-DE" altLang="de-DE" dirty="0" err="1"/>
              <a:t>typical</a:t>
            </a:r>
            <a:r>
              <a:rPr lang="de-DE" altLang="de-DE" dirty="0"/>
              <a:t> </a:t>
            </a:r>
            <a:r>
              <a:rPr lang="de-DE" altLang="de-DE" dirty="0" err="1"/>
              <a:t>decision</a:t>
            </a:r>
            <a:r>
              <a:rPr lang="de-DE" altLang="de-DE" dirty="0"/>
              <a:t> &amp; </a:t>
            </a:r>
            <a:r>
              <a:rPr lang="de-DE" altLang="de-DE" dirty="0" err="1"/>
              <a:t>watch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deviations</a:t>
            </a:r>
            <a:endParaRPr lang="de-DE" altLang="de-DE" dirty="0"/>
          </a:p>
          <a:p>
            <a:pPr marL="748370" lvl="1" indent="-285750">
              <a:buSzPct val="75000"/>
              <a:buFont typeface="Arial" panose="020B0604020202020204" pitchFamily="34" charset="0"/>
              <a:buChar char="•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/>
              <a:t>Find Patterns </a:t>
            </a:r>
            <a:r>
              <a:rPr lang="de-DE" altLang="de-DE" dirty="0" err="1"/>
              <a:t>involving</a:t>
            </a:r>
            <a:r>
              <a:rPr lang="de-DE" altLang="de-DE" dirty="0"/>
              <a:t> irrelevant </a:t>
            </a:r>
            <a:r>
              <a:rPr lang="de-DE" altLang="de-DE" dirty="0" err="1"/>
              <a:t>factors</a:t>
            </a:r>
            <a:endParaRPr lang="de-DE" altLang="de-DE" dirty="0"/>
          </a:p>
        </p:txBody>
      </p:sp>
      <p:pic>
        <p:nvPicPr>
          <p:cNvPr id="5" name="Graphic 4" descr="Gavel">
            <a:extLst>
              <a:ext uri="{FF2B5EF4-FFF2-40B4-BE49-F238E27FC236}">
                <a16:creationId xmlns:a16="http://schemas.microsoft.com/office/drawing/2014/main" id="{3B14B847-A606-894D-BCBC-5DA3B2EA1F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42492" y="22342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372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BA2894A-2D9A-DE41-ADC2-577C32E94B4E}"/>
              </a:ext>
            </a:extLst>
          </p:cNvPr>
          <p:cNvSpPr txBox="1">
            <a:spLocks/>
          </p:cNvSpPr>
          <p:nvPr/>
        </p:nvSpPr>
        <p:spPr>
          <a:xfrm>
            <a:off x="836400" y="737084"/>
            <a:ext cx="5479200" cy="1141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Data Science in the Recent News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5DD0D4-8553-804A-BC58-51F2F076A40E}"/>
              </a:ext>
            </a:extLst>
          </p:cNvPr>
          <p:cNvSpPr/>
          <p:nvPr/>
        </p:nvSpPr>
        <p:spPr>
          <a:xfrm>
            <a:off x="611560" y="2204863"/>
            <a:ext cx="2376264" cy="4032448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sz="2000" dirty="0">
                <a:solidFill>
                  <a:schemeClr val="tx1"/>
                </a:solidFill>
              </a:rPr>
              <a:t>Mental </a:t>
            </a:r>
            <a:r>
              <a:rPr lang="de-DE" altLang="de-DE" sz="2000" dirty="0" err="1">
                <a:solidFill>
                  <a:schemeClr val="tx1"/>
                </a:solidFill>
              </a:rPr>
              <a:t>Health</a:t>
            </a: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>
                <a:solidFill>
                  <a:schemeClr val="tx1"/>
                </a:solidFill>
              </a:rPr>
              <a:t>e.g., Facebook Research, </a:t>
            </a:r>
            <a:br>
              <a:rPr lang="de-DE" altLang="de-DE" dirty="0">
                <a:solidFill>
                  <a:schemeClr val="tx1"/>
                </a:solidFill>
              </a:rPr>
            </a:br>
            <a:r>
              <a:rPr lang="de-DE" altLang="de-DE" dirty="0">
                <a:solidFill>
                  <a:schemeClr val="tx1"/>
                </a:solidFill>
              </a:rPr>
              <a:t>September 2018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5BE73F-D0A0-D149-B255-2CC12AABB4B7}"/>
              </a:ext>
            </a:extLst>
          </p:cNvPr>
          <p:cNvSpPr/>
          <p:nvPr/>
        </p:nvSpPr>
        <p:spPr>
          <a:xfrm>
            <a:off x="3576000" y="2204864"/>
            <a:ext cx="2376264" cy="4032448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524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sz="2000" dirty="0">
                <a:solidFill>
                  <a:schemeClr val="tx1"/>
                </a:solidFill>
              </a:rPr>
              <a:t>Problem Setting</a:t>
            </a: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462620" lvl="1">
              <a:buSzPct val="7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55C465-40F3-6547-91F7-1F76A6AB9B7A}"/>
              </a:ext>
            </a:extLst>
          </p:cNvPr>
          <p:cNvSpPr/>
          <p:nvPr/>
        </p:nvSpPr>
        <p:spPr>
          <a:xfrm>
            <a:off x="6444208" y="2204864"/>
            <a:ext cx="2376264" cy="4032448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0192" lvl="1" indent="-277572" algn="ctr">
              <a:buSzPct val="75000"/>
              <a:buNone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sz="2000" dirty="0">
                <a:solidFill>
                  <a:schemeClr val="tx1"/>
                </a:solidFill>
              </a:rPr>
              <a:t>Data Science</a:t>
            </a: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sz="2000" dirty="0">
                <a:solidFill>
                  <a:schemeClr val="tx1"/>
                </a:solidFill>
              </a:rPr>
              <a:t> Solution</a:t>
            </a: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92524" algn="ctr">
              <a:buSzPct val="4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sz="2000" dirty="0">
              <a:solidFill>
                <a:schemeClr val="tx1"/>
              </a:solidFill>
            </a:endParaRPr>
          </a:p>
          <a:p>
            <a:pPr marL="462620" lvl="1">
              <a:buSzPct val="7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>
              <a:solidFill>
                <a:schemeClr val="tx1"/>
              </a:solidFill>
            </a:endParaRPr>
          </a:p>
          <a:p>
            <a:pPr marL="462620" lvl="1">
              <a:buSzPct val="7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>
              <a:solidFill>
                <a:schemeClr val="tx1"/>
              </a:solidFill>
            </a:endParaRPr>
          </a:p>
          <a:p>
            <a:pPr marL="462620" lvl="1">
              <a:buSzPct val="7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>
              <a:solidFill>
                <a:schemeClr val="tx1"/>
              </a:solidFill>
            </a:endParaRPr>
          </a:p>
        </p:txBody>
      </p:sp>
      <p:pic>
        <p:nvPicPr>
          <p:cNvPr id="14" name="Graphic 13" descr="Question mark">
            <a:extLst>
              <a:ext uri="{FF2B5EF4-FFF2-40B4-BE49-F238E27FC236}">
                <a16:creationId xmlns:a16="http://schemas.microsoft.com/office/drawing/2014/main" id="{673E458E-15D1-E840-8579-21A492AAE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06932" y="2234290"/>
            <a:ext cx="914400" cy="914400"/>
          </a:xfrm>
          <a:prstGeom prst="rect">
            <a:avLst/>
          </a:prstGeom>
        </p:spPr>
      </p:pic>
      <p:pic>
        <p:nvPicPr>
          <p:cNvPr id="16" name="Graphic 15" descr="Playbook">
            <a:extLst>
              <a:ext uri="{FF2B5EF4-FFF2-40B4-BE49-F238E27FC236}">
                <a16:creationId xmlns:a16="http://schemas.microsoft.com/office/drawing/2014/main" id="{70E53382-6342-9A4E-A430-0EEF94948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75140" y="2234290"/>
            <a:ext cx="914400" cy="9144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24646FE-86A3-FD4C-B145-7E49BC1D1560}"/>
              </a:ext>
            </a:extLst>
          </p:cNvPr>
          <p:cNvSpPr/>
          <p:nvPr/>
        </p:nvSpPr>
        <p:spPr>
          <a:xfrm>
            <a:off x="3347864" y="2996952"/>
            <a:ext cx="2604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8370" lvl="1" indent="-285750">
              <a:buSzPct val="75000"/>
              <a:buFont typeface="Arial" panose="020B0604020202020204" pitchFamily="34" charset="0"/>
              <a:buChar char="•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/>
          </a:p>
          <a:p>
            <a:pPr marL="462620" lvl="1">
              <a:buSzPct val="7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/>
          </a:p>
          <a:p>
            <a:pPr marL="462620" lvl="1">
              <a:buSzPct val="7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/>
          </a:p>
          <a:p>
            <a:pPr marL="748370" lvl="1" indent="-285750">
              <a:buSzPct val="75000"/>
              <a:buFont typeface="Arial" panose="020B0604020202020204" pitchFamily="34" charset="0"/>
              <a:buChar char="•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/>
              <a:t>Find out </a:t>
            </a:r>
            <a:r>
              <a:rPr lang="de-DE" altLang="de-DE" dirty="0" err="1"/>
              <a:t>whether</a:t>
            </a:r>
            <a:r>
              <a:rPr lang="de-DE" altLang="de-DE" dirty="0"/>
              <a:t> a </a:t>
            </a:r>
            <a:r>
              <a:rPr lang="de-DE" altLang="de-DE" dirty="0" err="1"/>
              <a:t>person</a:t>
            </a:r>
            <a:r>
              <a:rPr lang="de-DE" altLang="de-DE" dirty="0"/>
              <a:t> </a:t>
            </a:r>
            <a:br>
              <a:rPr lang="de-DE" altLang="de-DE" dirty="0"/>
            </a:br>
            <a:r>
              <a:rPr lang="de-DE" altLang="de-DE" dirty="0" err="1"/>
              <a:t>is</a:t>
            </a:r>
            <a:r>
              <a:rPr lang="de-DE" altLang="de-DE" dirty="0"/>
              <a:t> </a:t>
            </a:r>
            <a:r>
              <a:rPr lang="de-DE" altLang="de-DE" dirty="0" err="1"/>
              <a:t>going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harm</a:t>
            </a:r>
            <a:r>
              <a:rPr lang="de-DE" altLang="de-DE" dirty="0"/>
              <a:t> </a:t>
            </a:r>
            <a:r>
              <a:rPr lang="de-DE" altLang="de-DE" dirty="0" err="1"/>
              <a:t>themselves</a:t>
            </a:r>
            <a:endParaRPr lang="de-DE" altLang="de-DE" dirty="0"/>
          </a:p>
          <a:p>
            <a:pPr marL="748370" lvl="1" indent="-285750">
              <a:buSzPct val="75000"/>
              <a:buFont typeface="Arial" panose="020B0604020202020204" pitchFamily="34" charset="0"/>
              <a:buChar char="•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 err="1"/>
              <a:t>There</a:t>
            </a:r>
            <a:r>
              <a:rPr lang="de-DE" altLang="de-DE" dirty="0"/>
              <a:t> </a:t>
            </a:r>
            <a:r>
              <a:rPr lang="de-DE" altLang="de-DE" dirty="0" err="1"/>
              <a:t>might</a:t>
            </a:r>
            <a:r>
              <a:rPr lang="de-DE" altLang="de-DE" dirty="0"/>
              <a:t> </a:t>
            </a:r>
            <a:r>
              <a:rPr lang="de-DE" altLang="de-DE" dirty="0" err="1"/>
              <a:t>be</a:t>
            </a:r>
            <a:r>
              <a:rPr lang="de-DE" altLang="de-DE" dirty="0"/>
              <a:t> </a:t>
            </a:r>
            <a:r>
              <a:rPr lang="de-DE" altLang="de-DE" dirty="0" err="1"/>
              <a:t>subtle</a:t>
            </a:r>
            <a:r>
              <a:rPr lang="de-DE" altLang="de-DE" dirty="0"/>
              <a:t> </a:t>
            </a:r>
            <a:r>
              <a:rPr lang="de-DE" altLang="de-DE" dirty="0" err="1"/>
              <a:t>signals</a:t>
            </a:r>
            <a:endParaRPr lang="de-DE" altLang="de-DE" dirty="0"/>
          </a:p>
          <a:p>
            <a:pPr marL="462620" lvl="1">
              <a:buSzPct val="75000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br>
              <a:rPr lang="de-DE" altLang="de-DE" dirty="0"/>
            </a:br>
            <a:endParaRPr lang="de-DE" altLang="de-D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D5B681-9F97-7A47-8D0C-8FBD80DC9596}"/>
              </a:ext>
            </a:extLst>
          </p:cNvPr>
          <p:cNvSpPr/>
          <p:nvPr/>
        </p:nvSpPr>
        <p:spPr>
          <a:xfrm>
            <a:off x="6206359" y="3819945"/>
            <a:ext cx="25421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8370" lvl="1" indent="-285750">
              <a:buSzPct val="75000"/>
              <a:buFont typeface="Arial" panose="020B0604020202020204" pitchFamily="34" charset="0"/>
              <a:buChar char="•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/>
              <a:t>Watch </a:t>
            </a:r>
            <a:r>
              <a:rPr lang="de-DE" altLang="de-DE" dirty="0" err="1"/>
              <a:t>people‘s</a:t>
            </a:r>
            <a:r>
              <a:rPr lang="de-DE" altLang="de-DE" dirty="0"/>
              <a:t> </a:t>
            </a:r>
            <a:r>
              <a:rPr lang="de-DE" altLang="de-DE" dirty="0" err="1"/>
              <a:t>behavior</a:t>
            </a:r>
            <a:r>
              <a:rPr lang="de-DE" altLang="de-DE" dirty="0"/>
              <a:t> on </a:t>
            </a:r>
            <a:r>
              <a:rPr lang="de-DE" altLang="de-DE" dirty="0" err="1"/>
              <a:t>social</a:t>
            </a:r>
            <a:r>
              <a:rPr lang="de-DE" altLang="de-DE" dirty="0"/>
              <a:t> </a:t>
            </a:r>
            <a:r>
              <a:rPr lang="de-DE" altLang="de-DE" dirty="0" err="1"/>
              <a:t>network</a:t>
            </a:r>
            <a:endParaRPr lang="de-DE" altLang="de-DE" dirty="0"/>
          </a:p>
          <a:p>
            <a:pPr marL="748370" lvl="1" indent="-285750">
              <a:buSzPct val="75000"/>
              <a:buFont typeface="Arial" panose="020B0604020202020204" pitchFamily="34" charset="0"/>
              <a:buChar char="•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 err="1"/>
              <a:t>Identify</a:t>
            </a:r>
            <a:r>
              <a:rPr lang="de-DE" altLang="de-DE" dirty="0"/>
              <a:t> </a:t>
            </a:r>
            <a:r>
              <a:rPr lang="de-DE" altLang="de-DE" dirty="0" err="1"/>
              <a:t>typical</a:t>
            </a:r>
            <a:r>
              <a:rPr lang="de-DE" altLang="de-DE" dirty="0"/>
              <a:t> </a:t>
            </a:r>
            <a:r>
              <a:rPr lang="de-DE" altLang="de-DE" dirty="0" err="1"/>
              <a:t>patterns</a:t>
            </a:r>
            <a:r>
              <a:rPr lang="de-DE" altLang="de-DE" dirty="0"/>
              <a:t> </a:t>
            </a:r>
            <a:r>
              <a:rPr lang="de-DE" altLang="de-DE" dirty="0" err="1"/>
              <a:t>for</a:t>
            </a:r>
            <a:r>
              <a:rPr lang="de-DE" altLang="de-DE" dirty="0"/>
              <a:t> </a:t>
            </a:r>
            <a:r>
              <a:rPr lang="de-DE" altLang="de-DE" dirty="0" err="1"/>
              <a:t>mentally</a:t>
            </a:r>
            <a:r>
              <a:rPr lang="de-DE" altLang="de-DE" dirty="0"/>
              <a:t> </a:t>
            </a:r>
            <a:r>
              <a:rPr lang="de-DE" altLang="de-DE" dirty="0" err="1"/>
              <a:t>unstable</a:t>
            </a:r>
            <a:r>
              <a:rPr lang="de-DE" altLang="de-DE" dirty="0"/>
              <a:t> </a:t>
            </a:r>
            <a:r>
              <a:rPr lang="de-DE" altLang="de-DE" dirty="0" err="1"/>
              <a:t>persons</a:t>
            </a:r>
            <a:endParaRPr lang="de-DE" altLang="de-DE" dirty="0"/>
          </a:p>
          <a:p>
            <a:pPr marL="748370" lvl="1" indent="-285750">
              <a:buSzPct val="75000"/>
              <a:buFont typeface="Arial" panose="020B0604020202020204" pitchFamily="34" charset="0"/>
              <a:buChar char="•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/>
              <a:t>Call 911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5848AF7-C644-1B4C-9E9F-E38C296BD0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3575" y="2395373"/>
            <a:ext cx="592234" cy="59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594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8AB13304-4698-674E-A0DE-9BE9D8EB92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47864" y="1301054"/>
            <a:ext cx="5404250" cy="5099957"/>
          </a:xfrm>
        </p:spPr>
        <p:txBody>
          <a:bodyPr vert="horz" lIns="0" tIns="18288" rIns="0" bIns="0" rtlCol="0" anchor="t">
            <a:noAutofit/>
          </a:bodyPr>
          <a:lstStyle/>
          <a:p>
            <a:pPr marL="370096" indent="-277572">
              <a:buSzPct val="45000"/>
              <a:buFont typeface="Wingdings" pitchFamily="2" charset="2"/>
              <a:buChar char="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/>
          </a:p>
          <a:p>
            <a:pPr marL="370096" indent="-277572">
              <a:buSzPct val="45000"/>
              <a:buFont typeface="Wingdings" pitchFamily="2" charset="2"/>
              <a:buChar char="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/>
          </a:p>
          <a:p>
            <a:pPr marL="92524" indent="0">
              <a:buSzPct val="45000"/>
              <a:buNone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/>
          </a:p>
          <a:p>
            <a:pPr marL="92524" indent="0">
              <a:buSzPct val="45000"/>
              <a:buNone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/>
              <a:t>But </a:t>
            </a:r>
            <a:r>
              <a:rPr lang="de-DE" altLang="de-DE" dirty="0" err="1"/>
              <a:t>would</a:t>
            </a:r>
            <a:r>
              <a:rPr lang="de-DE" altLang="de-DE" dirty="0"/>
              <a:t> </a:t>
            </a:r>
            <a:r>
              <a:rPr lang="de-DE" altLang="de-DE" dirty="0" err="1"/>
              <a:t>you</a:t>
            </a:r>
            <a:r>
              <a:rPr lang="de-DE" altLang="de-DE" dirty="0"/>
              <a:t>…</a:t>
            </a:r>
          </a:p>
          <a:p>
            <a:pPr marL="805520" lvl="1" indent="-342900">
              <a:buSzPct val="75000"/>
              <a:buFont typeface="Arial" panose="020B0604020202020204" pitchFamily="34" charset="0"/>
              <a:buChar char="•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/>
          </a:p>
          <a:p>
            <a:pPr marL="805520" lvl="1" indent="-342900">
              <a:buSzPct val="75000"/>
              <a:buFont typeface="Arial" panose="020B0604020202020204" pitchFamily="34" charset="0"/>
              <a:buChar char="•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/>
              <a:t>…</a:t>
            </a:r>
            <a:r>
              <a:rPr lang="de-DE" altLang="de-DE" dirty="0" err="1"/>
              <a:t>put</a:t>
            </a:r>
            <a:r>
              <a:rPr lang="de-DE" altLang="de-DE" dirty="0"/>
              <a:t> </a:t>
            </a:r>
            <a:r>
              <a:rPr lang="de-DE" altLang="de-DE" dirty="0" err="1"/>
              <a:t>your</a:t>
            </a:r>
            <a:r>
              <a:rPr lang="de-DE" altLang="de-DE" dirty="0"/>
              <a:t> </a:t>
            </a:r>
            <a:r>
              <a:rPr lang="de-DE" altLang="de-DE" dirty="0" err="1"/>
              <a:t>life</a:t>
            </a:r>
            <a:r>
              <a:rPr lang="de-DE" altLang="de-DE" dirty="0"/>
              <a:t> in </a:t>
            </a:r>
            <a:r>
              <a:rPr lang="de-DE" altLang="de-DE" dirty="0" err="1"/>
              <a:t>the</a:t>
            </a:r>
            <a:r>
              <a:rPr lang="de-DE" altLang="de-DE" dirty="0"/>
              <a:t> </a:t>
            </a:r>
            <a:r>
              <a:rPr lang="de-DE" altLang="de-DE" dirty="0" err="1"/>
              <a:t>hands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algorithms</a:t>
            </a:r>
            <a:r>
              <a:rPr lang="de-DE" altLang="de-DE" dirty="0"/>
              <a:t>?</a:t>
            </a:r>
          </a:p>
          <a:p>
            <a:pPr marL="805520" lvl="1" indent="-342900">
              <a:buSzPct val="75000"/>
              <a:buFont typeface="Arial" panose="020B0604020202020204" pitchFamily="34" charset="0"/>
              <a:buChar char="•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/>
              <a:t>…</a:t>
            </a:r>
            <a:r>
              <a:rPr lang="de-DE" altLang="de-DE" dirty="0" err="1"/>
              <a:t>want</a:t>
            </a:r>
            <a:r>
              <a:rPr lang="de-DE" altLang="de-DE" dirty="0"/>
              <a:t> </a:t>
            </a:r>
            <a:r>
              <a:rPr lang="de-DE" altLang="de-DE" dirty="0" err="1"/>
              <a:t>your</a:t>
            </a:r>
            <a:r>
              <a:rPr lang="de-DE" altLang="de-DE" dirty="0"/>
              <a:t> </a:t>
            </a:r>
            <a:r>
              <a:rPr lang="de-DE" altLang="de-DE" dirty="0" err="1"/>
              <a:t>career</a:t>
            </a:r>
            <a:r>
              <a:rPr lang="de-DE" altLang="de-DE" dirty="0"/>
              <a:t> </a:t>
            </a:r>
            <a:r>
              <a:rPr lang="de-DE" altLang="de-DE" dirty="0" err="1"/>
              <a:t>influenced</a:t>
            </a:r>
            <a:r>
              <a:rPr lang="de-DE" altLang="de-DE" dirty="0"/>
              <a:t> </a:t>
            </a:r>
            <a:r>
              <a:rPr lang="de-DE" altLang="de-DE" dirty="0" err="1"/>
              <a:t>by</a:t>
            </a:r>
            <a:r>
              <a:rPr lang="de-DE" altLang="de-DE" dirty="0"/>
              <a:t> a </a:t>
            </a:r>
            <a:r>
              <a:rPr lang="de-DE" altLang="de-DE" dirty="0" err="1"/>
              <a:t>computer</a:t>
            </a:r>
            <a:r>
              <a:rPr lang="de-DE" altLang="de-DE" dirty="0"/>
              <a:t>?</a:t>
            </a:r>
          </a:p>
          <a:p>
            <a:pPr marL="805520" lvl="1" indent="-342900">
              <a:buSzPct val="75000"/>
              <a:buFont typeface="Arial" panose="020B0604020202020204" pitchFamily="34" charset="0"/>
              <a:buChar char="•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/>
              <a:t>…</a:t>
            </a:r>
            <a:r>
              <a:rPr lang="de-DE" altLang="de-DE" dirty="0" err="1"/>
              <a:t>prefer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be</a:t>
            </a:r>
            <a:r>
              <a:rPr lang="de-DE" altLang="de-DE" dirty="0"/>
              <a:t> </a:t>
            </a:r>
            <a:r>
              <a:rPr lang="de-DE" altLang="de-DE" dirty="0" err="1"/>
              <a:t>judged</a:t>
            </a:r>
            <a:r>
              <a:rPr lang="de-DE" altLang="de-DE" dirty="0"/>
              <a:t> </a:t>
            </a:r>
            <a:r>
              <a:rPr lang="de-DE" altLang="de-DE" dirty="0" err="1"/>
              <a:t>by</a:t>
            </a:r>
            <a:r>
              <a:rPr lang="de-DE" altLang="de-DE" dirty="0"/>
              <a:t> a human </a:t>
            </a:r>
            <a:r>
              <a:rPr lang="de-DE" altLang="de-DE" dirty="0" err="1"/>
              <a:t>or</a:t>
            </a:r>
            <a:r>
              <a:rPr lang="de-DE" altLang="de-DE" dirty="0"/>
              <a:t> a </a:t>
            </a:r>
            <a:r>
              <a:rPr lang="de-DE" altLang="de-DE" dirty="0" err="1"/>
              <a:t>machine</a:t>
            </a:r>
            <a:r>
              <a:rPr lang="de-DE" altLang="de-DE" dirty="0"/>
              <a:t>?</a:t>
            </a:r>
          </a:p>
          <a:p>
            <a:pPr marL="805520" lvl="1" indent="-342900">
              <a:buSzPct val="75000"/>
              <a:buFont typeface="Arial" panose="020B0604020202020204" pitchFamily="34" charset="0"/>
              <a:buChar char="•"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r>
              <a:rPr lang="de-DE" altLang="de-DE" dirty="0"/>
              <a:t>...</a:t>
            </a:r>
            <a:r>
              <a:rPr lang="de-DE" altLang="de-DE" dirty="0" err="1"/>
              <a:t>give</a:t>
            </a:r>
            <a:r>
              <a:rPr lang="de-DE" altLang="de-DE" dirty="0"/>
              <a:t> all </a:t>
            </a:r>
            <a:r>
              <a:rPr lang="de-DE" altLang="de-DE" dirty="0" err="1"/>
              <a:t>your</a:t>
            </a:r>
            <a:r>
              <a:rPr lang="de-DE" altLang="de-DE" dirty="0"/>
              <a:t> </a:t>
            </a:r>
            <a:r>
              <a:rPr lang="de-DE" altLang="de-DE" dirty="0" err="1"/>
              <a:t>data</a:t>
            </a:r>
            <a:r>
              <a:rPr lang="de-DE" altLang="de-DE" dirty="0"/>
              <a:t> </a:t>
            </a:r>
            <a:r>
              <a:rPr lang="de-DE" altLang="de-DE" dirty="0" err="1"/>
              <a:t>to</a:t>
            </a:r>
            <a:r>
              <a:rPr lang="de-DE" altLang="de-DE" dirty="0"/>
              <a:t> Facebook?</a:t>
            </a:r>
          </a:p>
          <a:p>
            <a:pPr marL="740192" lvl="1" indent="-277572">
              <a:buSzPct val="75000"/>
              <a:buNone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/>
          </a:p>
          <a:p>
            <a:pPr marL="370096" indent="-277572">
              <a:buSzPct val="45000"/>
              <a:buNone/>
              <a:tabLst>
                <a:tab pos="385063" algn="l"/>
                <a:tab pos="770126" algn="l"/>
                <a:tab pos="1155189" algn="l"/>
                <a:tab pos="1540252" algn="l"/>
                <a:tab pos="1925315" algn="l"/>
                <a:tab pos="2310377" algn="l"/>
                <a:tab pos="2695441" algn="l"/>
                <a:tab pos="3080503" algn="l"/>
                <a:tab pos="3465566" algn="l"/>
                <a:tab pos="3850629" algn="l"/>
                <a:tab pos="4235692" algn="l"/>
                <a:tab pos="4620755" algn="l"/>
                <a:tab pos="5005818" algn="l"/>
                <a:tab pos="5390880" algn="l"/>
                <a:tab pos="5775944" algn="l"/>
                <a:tab pos="6161006" algn="l"/>
                <a:tab pos="6546070" algn="l"/>
                <a:tab pos="6931132" algn="l"/>
                <a:tab pos="7316195" algn="l"/>
                <a:tab pos="7701258" algn="l"/>
                <a:tab pos="8086321" algn="l"/>
              </a:tabLst>
            </a:pPr>
            <a:endParaRPr lang="de-DE" altLang="de-D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CD5C255-7EFC-1D41-806C-A6127ACB5619}"/>
              </a:ext>
            </a:extLst>
          </p:cNvPr>
          <p:cNvSpPr txBox="1">
            <a:spLocks/>
          </p:cNvSpPr>
          <p:nvPr/>
        </p:nvSpPr>
        <p:spPr>
          <a:xfrm>
            <a:off x="836400" y="737084"/>
            <a:ext cx="6039856" cy="1141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New Technologies and</a:t>
            </a:r>
          </a:p>
          <a:p>
            <a:r>
              <a:rPr lang="en-US" dirty="0"/>
              <a:t>New Questions</a:t>
            </a:r>
          </a:p>
        </p:txBody>
      </p:sp>
      <p:pic>
        <p:nvPicPr>
          <p:cNvPr id="8" name="Graphic 7" descr="Question mark">
            <a:extLst>
              <a:ext uri="{FF2B5EF4-FFF2-40B4-BE49-F238E27FC236}">
                <a16:creationId xmlns:a16="http://schemas.microsoft.com/office/drawing/2014/main" id="{784AE687-90FB-EF43-9559-A8FD76262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608" y="2961830"/>
            <a:ext cx="1378039" cy="137803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ED1276-758D-7843-BB10-FA4B6CDD0DB8}"/>
              </a:ext>
            </a:extLst>
          </p:cNvPr>
          <p:cNvCxnSpPr/>
          <p:nvPr/>
        </p:nvCxnSpPr>
        <p:spPr>
          <a:xfrm>
            <a:off x="2987824" y="2204864"/>
            <a:ext cx="0" cy="3672408"/>
          </a:xfrm>
          <a:prstGeom prst="line">
            <a:avLst/>
          </a:prstGeom>
          <a:ln>
            <a:solidFill>
              <a:srgbClr val="008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A8A233F5-FE70-D946-9CA6-53DD1337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5972" y="6134400"/>
            <a:ext cx="1054460" cy="180000"/>
          </a:xfrm>
        </p:spPr>
        <p:txBody>
          <a:bodyPr/>
          <a:lstStyle/>
          <a:p>
            <a:fld id="{FC0CC166-4E39-43B8-AB91-BDD1C4C9E224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2288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0A410-E276-3241-80AB-CBE231BFF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in Data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7785A-C2CC-3F40-81B1-444E7C95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8</a:t>
            </a:fld>
            <a:endParaRPr lang="de-D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242020-A93A-E440-8B37-0AE206CE08A4}"/>
              </a:ext>
            </a:extLst>
          </p:cNvPr>
          <p:cNvSpPr txBox="1"/>
          <p:nvPr/>
        </p:nvSpPr>
        <p:spPr>
          <a:xfrm>
            <a:off x="10581006" y="2853120"/>
            <a:ext cx="1519244" cy="6181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CB51140-6C00-BC4B-A14C-51648DAF5D0D}"/>
              </a:ext>
            </a:extLst>
          </p:cNvPr>
          <p:cNvSpPr/>
          <p:nvPr/>
        </p:nvSpPr>
        <p:spPr>
          <a:xfrm>
            <a:off x="366842" y="3137092"/>
            <a:ext cx="2275562" cy="2207351"/>
          </a:xfrm>
          <a:prstGeom prst="ellipse">
            <a:avLst/>
          </a:prstGeom>
          <a:solidFill>
            <a:srgbClr val="00305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/>
          </a:p>
          <a:p>
            <a:r>
              <a:rPr lang="en-US" sz="1600" dirty="0"/>
              <a:t>Computer</a:t>
            </a:r>
          </a:p>
          <a:p>
            <a:r>
              <a:rPr lang="en-US" sz="1600" dirty="0"/>
              <a:t>Science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5DBFAED-9142-0A4B-A572-082CA0405F53}"/>
              </a:ext>
            </a:extLst>
          </p:cNvPr>
          <p:cNvSpPr/>
          <p:nvPr/>
        </p:nvSpPr>
        <p:spPr>
          <a:xfrm>
            <a:off x="1691680" y="3125801"/>
            <a:ext cx="2275562" cy="2207351"/>
          </a:xfrm>
          <a:prstGeom prst="ellipse">
            <a:avLst/>
          </a:prstGeom>
          <a:solidFill>
            <a:srgbClr val="A7D7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3056"/>
              </a:solidFill>
            </a:endParaRPr>
          </a:p>
          <a:p>
            <a:pPr algn="ctr"/>
            <a:r>
              <a:rPr lang="en-US" sz="1600" dirty="0">
                <a:solidFill>
                  <a:srgbClr val="003056"/>
                </a:solidFill>
              </a:rPr>
              <a:t>Mathematics &amp; Statistics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F0E12E-AF51-9B4D-BE68-F0BCFE6EBB61}"/>
              </a:ext>
            </a:extLst>
          </p:cNvPr>
          <p:cNvSpPr txBox="1"/>
          <p:nvPr/>
        </p:nvSpPr>
        <p:spPr>
          <a:xfrm>
            <a:off x="4596510" y="1916832"/>
            <a:ext cx="40079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305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056"/>
                </a:solidFill>
              </a:rPr>
              <a:t>Interdisciplinary</a:t>
            </a:r>
          </a:p>
          <a:p>
            <a:pPr marL="742950" lvl="1" indent="-285750">
              <a:buClr>
                <a:srgbClr val="00305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056"/>
                </a:solidFill>
              </a:rPr>
              <a:t>Computer Science</a:t>
            </a:r>
          </a:p>
          <a:p>
            <a:pPr marL="742950" lvl="1" indent="-285750">
              <a:buClr>
                <a:srgbClr val="00305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056"/>
                </a:solidFill>
              </a:rPr>
              <a:t>Mathematics &amp; Statistics</a:t>
            </a:r>
          </a:p>
          <a:p>
            <a:pPr marL="742950" lvl="1" indent="-285750">
              <a:buClr>
                <a:srgbClr val="00305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056"/>
                </a:solidFill>
              </a:rPr>
              <a:t>Social Science</a:t>
            </a:r>
          </a:p>
          <a:p>
            <a:pPr marL="285750" indent="-285750">
              <a:buClr>
                <a:srgbClr val="003056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056"/>
              </a:solidFill>
            </a:endParaRPr>
          </a:p>
          <a:p>
            <a:pPr marL="285750" indent="-285750">
              <a:buClr>
                <a:srgbClr val="00305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056"/>
                </a:solidFill>
              </a:rPr>
              <a:t>Applied</a:t>
            </a:r>
          </a:p>
          <a:p>
            <a:pPr marL="742950" lvl="1" indent="-285750">
              <a:buClr>
                <a:srgbClr val="00305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056"/>
                </a:solidFill>
              </a:rPr>
              <a:t>Hands-on experience</a:t>
            </a:r>
          </a:p>
          <a:p>
            <a:pPr marL="742950" lvl="1" indent="-285750">
              <a:buClr>
                <a:srgbClr val="00305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056"/>
                </a:solidFill>
              </a:rPr>
              <a:t>Close cooperation with industry partners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920C4D-71A7-D84A-B719-7ED8829EA182}"/>
              </a:ext>
            </a:extLst>
          </p:cNvPr>
          <p:cNvCxnSpPr/>
          <p:nvPr/>
        </p:nvCxnSpPr>
        <p:spPr>
          <a:xfrm>
            <a:off x="4211960" y="1916832"/>
            <a:ext cx="0" cy="3672408"/>
          </a:xfrm>
          <a:prstGeom prst="line">
            <a:avLst/>
          </a:prstGeom>
          <a:ln>
            <a:solidFill>
              <a:srgbClr val="008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010E40EB-786F-6341-9F34-9E71446E03E4}"/>
              </a:ext>
            </a:extLst>
          </p:cNvPr>
          <p:cNvSpPr/>
          <p:nvPr/>
        </p:nvSpPr>
        <p:spPr>
          <a:xfrm>
            <a:off x="1029261" y="1914601"/>
            <a:ext cx="2275562" cy="2207351"/>
          </a:xfrm>
          <a:prstGeom prst="ellipse">
            <a:avLst/>
          </a:prstGeom>
          <a:solidFill>
            <a:srgbClr val="00837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Social Science</a:t>
            </a:r>
          </a:p>
        </p:txBody>
      </p:sp>
    </p:spTree>
    <p:extLst>
      <p:ext uri="{BB962C8B-B14F-4D97-AF65-F5344CB8AC3E}">
        <p14:creationId xmlns:p14="http://schemas.microsoft.com/office/powerpoint/2010/main" val="168581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11B1E35-C851-9249-92AB-E6F28D5B2C5C}"/>
              </a:ext>
            </a:extLst>
          </p:cNvPr>
          <p:cNvSpPr/>
          <p:nvPr/>
        </p:nvSpPr>
        <p:spPr>
          <a:xfrm>
            <a:off x="1521663" y="3141882"/>
            <a:ext cx="2304256" cy="1224137"/>
          </a:xfrm>
          <a:prstGeom prst="rect">
            <a:avLst/>
          </a:prstGeom>
          <a:solidFill>
            <a:srgbClr val="003056"/>
          </a:solidFill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 dirty="0"/>
              <a:t>Projects and </a:t>
            </a:r>
          </a:p>
          <a:p>
            <a:r>
              <a:rPr lang="en-US" sz="1300" b="1" dirty="0"/>
              <a:t>Seminars</a:t>
            </a:r>
          </a:p>
          <a:p>
            <a:r>
              <a:rPr lang="en-US" sz="1300" i="1" dirty="0"/>
              <a:t>14-18 ECTS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ED3E02C-1944-8847-ACBA-D09914879742}"/>
              </a:ext>
            </a:extLst>
          </p:cNvPr>
          <p:cNvSpPr/>
          <p:nvPr/>
        </p:nvSpPr>
        <p:spPr>
          <a:xfrm>
            <a:off x="5315744" y="3140968"/>
            <a:ext cx="2304256" cy="1224137"/>
          </a:xfrm>
          <a:prstGeom prst="rect">
            <a:avLst/>
          </a:prstGeom>
          <a:solidFill>
            <a:srgbClr val="003056"/>
          </a:solidFill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300" b="1" dirty="0"/>
              <a:t>Master’s Thesis</a:t>
            </a:r>
          </a:p>
          <a:p>
            <a:pPr algn="r"/>
            <a:r>
              <a:rPr lang="en-US" sz="1300" i="1" dirty="0"/>
              <a:t>30 ECTS</a:t>
            </a:r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539552" y="548680"/>
            <a:ext cx="6840328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n-US" sz="3200" dirty="0"/>
              <a:t>Structure of the M.Sc. Program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34996A75-4219-AF48-B3AD-1BBB2F99F9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2490326"/>
              </p:ext>
            </p:extLst>
          </p:nvPr>
        </p:nvGraphicFramePr>
        <p:xfrm>
          <a:off x="1524000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552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äsentationsvorlage BWL D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Folienmaster_Wim_DEU.pptx" id="{83F2B203-5061-49FE-AB7A-AC9FCBA37794}" vid="{C601DF91-D91E-470E-A6C0-6F5AFE97C01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PPT_Folienmaster_Wim_DEU</Template>
  <TotalTime>0</TotalTime>
  <Words>1503</Words>
  <Application>Microsoft Office PowerPoint</Application>
  <PresentationFormat>Bildschirmpräsentation (4:3)</PresentationFormat>
  <Paragraphs>562</Paragraphs>
  <Slides>24</Slides>
  <Notes>21</Notes>
  <HiddenSlides>7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Wingdings</vt:lpstr>
      <vt:lpstr>Präsentationsvorlage BWL DE</vt:lpstr>
      <vt:lpstr>Introductory Session  Mannheim Master in Data Science</vt:lpstr>
      <vt:lpstr>Data Science in a Nutshell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Master in Data Science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Important Webpages</vt:lpstr>
      <vt:lpstr>PowerPoint-Präsentation</vt:lpstr>
      <vt:lpstr>PowerPoint-Präsentation</vt:lpstr>
      <vt:lpstr>Student Services Office (Studienbüro 1)</vt:lpstr>
      <vt:lpstr>Examination Board of MMDS</vt:lpstr>
      <vt:lpstr>Student Track Manager (Studiengangsmanagement)</vt:lpstr>
      <vt:lpstr>Academic Advisor and Study Coach (Studienberatung)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Session for Master Students</dc:title>
  <dc:creator>kformosa</dc:creator>
  <cp:lastModifiedBy>Josefine Mulzer</cp:lastModifiedBy>
  <cp:revision>264</cp:revision>
  <cp:lastPrinted>2020-02-10T09:49:05Z</cp:lastPrinted>
  <dcterms:created xsi:type="dcterms:W3CDTF">2018-08-30T09:06:03Z</dcterms:created>
  <dcterms:modified xsi:type="dcterms:W3CDTF">2020-09-25T09:58:37Z</dcterms:modified>
</cp:coreProperties>
</file>