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ink" initials="n" lastIdx="2" clrIdx="0">
    <p:extLst>
      <p:ext uri="{19B8F6BF-5375-455C-9EA6-DF929625EA0E}">
        <p15:presenceInfo xmlns:p15="http://schemas.microsoft.com/office/powerpoint/2012/main" userId="S-1-5-21-861567501-746137067-854245398-257508" providerId="AD"/>
      </p:ext>
    </p:extLst>
  </p:cmAuthor>
  <p:cmAuthor id="2" name="Sanja Juric" initials="SJ" lastIdx="0" clrIdx="1">
    <p:extLst>
      <p:ext uri="{19B8F6BF-5375-455C-9EA6-DF929625EA0E}">
        <p15:presenceInfo xmlns:p15="http://schemas.microsoft.com/office/powerpoint/2012/main" userId="S-1-5-21-861567501-746137067-854245398-223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95" autoAdjust="0"/>
  </p:normalViewPr>
  <p:slideViewPr>
    <p:cSldViewPr showGuides="1">
      <p:cViewPr varScale="1">
        <p:scale>
          <a:sx n="108" d="100"/>
          <a:sy n="108" d="100"/>
        </p:scale>
        <p:origin x="13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A2E8C-B33D-43A4-9B4D-757405761DA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83DF769D-AA17-4F9A-A5D0-EA81A554B1B7}">
      <dgm:prSet phldrT="[Text]" custT="1"/>
      <dgm:spPr/>
      <dgm:t>
        <a:bodyPr/>
        <a:lstStyle/>
        <a:p>
          <a:r>
            <a:rPr lang="de-DE" sz="1400" dirty="0">
              <a:solidFill>
                <a:srgbClr val="003056"/>
              </a:solidFill>
            </a:rPr>
            <a:t>Abitur</a:t>
          </a:r>
        </a:p>
      </dgm:t>
    </dgm:pt>
    <dgm:pt modelId="{F2585E36-4BB3-4D82-AF37-71EF821D2878}" type="parTrans" cxnId="{37EA5124-F3ED-4C6A-8E0D-42AE5355942D}">
      <dgm:prSet/>
      <dgm:spPr/>
      <dgm:t>
        <a:bodyPr/>
        <a:lstStyle/>
        <a:p>
          <a:endParaRPr lang="de-DE"/>
        </a:p>
      </dgm:t>
    </dgm:pt>
    <dgm:pt modelId="{6119D59A-9E51-40D3-83D7-6861D0224A86}" type="sibTrans" cxnId="{37EA5124-F3ED-4C6A-8E0D-42AE5355942D}">
      <dgm:prSet/>
      <dgm:spPr/>
      <dgm:t>
        <a:bodyPr/>
        <a:lstStyle/>
        <a:p>
          <a:endParaRPr lang="de-DE"/>
        </a:p>
      </dgm:t>
    </dgm:pt>
    <dgm:pt modelId="{729D51D8-B66B-478C-A7D4-B99AEA93E78B}">
      <dgm:prSet phldrT="[Text]" custT="1"/>
      <dgm:spPr/>
      <dgm:t>
        <a:bodyPr/>
        <a:lstStyle/>
        <a:p>
          <a:r>
            <a:rPr lang="de-DE" sz="1600" b="0" dirty="0">
              <a:solidFill>
                <a:srgbClr val="003056"/>
              </a:solidFill>
            </a:rPr>
            <a:t>Bachelor </a:t>
          </a:r>
          <a:r>
            <a:rPr lang="de-DE" sz="1600" b="0" dirty="0" err="1">
              <a:solidFill>
                <a:srgbClr val="003056"/>
              </a:solidFill>
            </a:rPr>
            <a:t>of</a:t>
          </a:r>
          <a:r>
            <a:rPr lang="de-DE" sz="1600" b="0" dirty="0">
              <a:solidFill>
                <a:srgbClr val="003056"/>
              </a:solidFill>
            </a:rPr>
            <a:t> Science Wirtschafts-mathematik</a:t>
          </a:r>
        </a:p>
      </dgm:t>
    </dgm:pt>
    <dgm:pt modelId="{6D11A6CB-2AED-432A-9DB3-FF0840B71C03}" type="parTrans" cxnId="{29CF61C4-5EB1-4242-8640-CF0D9BCD9B9D}">
      <dgm:prSet/>
      <dgm:spPr/>
      <dgm:t>
        <a:bodyPr/>
        <a:lstStyle/>
        <a:p>
          <a:endParaRPr lang="de-DE"/>
        </a:p>
      </dgm:t>
    </dgm:pt>
    <dgm:pt modelId="{C7EE76BA-AC2D-493A-96F1-8B2F1A485AF4}" type="sibTrans" cxnId="{29CF61C4-5EB1-4242-8640-CF0D9BCD9B9D}">
      <dgm:prSet/>
      <dgm:spPr/>
      <dgm:t>
        <a:bodyPr/>
        <a:lstStyle/>
        <a:p>
          <a:endParaRPr lang="de-DE"/>
        </a:p>
      </dgm:t>
    </dgm:pt>
    <dgm:pt modelId="{FAE69012-0FF4-4AD9-BCD2-747089343478}">
      <dgm:prSet phldrT="[Text]" custT="1"/>
      <dgm:spPr/>
      <dgm:t>
        <a:bodyPr/>
        <a:lstStyle/>
        <a:p>
          <a:r>
            <a:rPr lang="de-DE" sz="1400" dirty="0">
              <a:solidFill>
                <a:srgbClr val="003056"/>
              </a:solidFill>
            </a:rPr>
            <a:t>Optionale Berufstätigkeit</a:t>
          </a:r>
        </a:p>
      </dgm:t>
    </dgm:pt>
    <dgm:pt modelId="{9246C35F-53CA-417E-916C-751B060E428D}" type="parTrans" cxnId="{D37496F5-9858-474E-A10D-8436B4CDD7AF}">
      <dgm:prSet/>
      <dgm:spPr/>
      <dgm:t>
        <a:bodyPr/>
        <a:lstStyle/>
        <a:p>
          <a:endParaRPr lang="de-DE"/>
        </a:p>
      </dgm:t>
    </dgm:pt>
    <dgm:pt modelId="{55747BFA-3B8F-43A9-BF16-1EB70AFB400B}" type="sibTrans" cxnId="{D37496F5-9858-474E-A10D-8436B4CDD7AF}">
      <dgm:prSet/>
      <dgm:spPr/>
      <dgm:t>
        <a:bodyPr/>
        <a:lstStyle/>
        <a:p>
          <a:endParaRPr lang="de-DE"/>
        </a:p>
      </dgm:t>
    </dgm:pt>
    <dgm:pt modelId="{7AA32E11-37A6-46D3-98A3-2696FB724ADE}">
      <dgm:prSet phldrT="[Text]" custT="1"/>
      <dgm:spPr/>
      <dgm:t>
        <a:bodyPr/>
        <a:lstStyle/>
        <a:p>
          <a:r>
            <a:rPr lang="de-DE" sz="1400" dirty="0">
              <a:solidFill>
                <a:srgbClr val="003056"/>
              </a:solidFill>
            </a:rPr>
            <a:t>Master </a:t>
          </a:r>
          <a:r>
            <a:rPr lang="de-DE" sz="1400" dirty="0" err="1">
              <a:solidFill>
                <a:srgbClr val="003056"/>
              </a:solidFill>
            </a:rPr>
            <a:t>of</a:t>
          </a:r>
          <a:r>
            <a:rPr lang="de-DE" sz="1400" dirty="0">
              <a:solidFill>
                <a:srgbClr val="003056"/>
              </a:solidFill>
            </a:rPr>
            <a:t> Science Wirtschafts-mathematik, BWL, VWL oder MMDS</a:t>
          </a:r>
        </a:p>
        <a:p>
          <a:endParaRPr lang="de-DE" sz="1800" dirty="0"/>
        </a:p>
      </dgm:t>
    </dgm:pt>
    <dgm:pt modelId="{07861654-29EE-40AE-BF54-41C4C2B2166D}" type="parTrans" cxnId="{8EEF0CEA-39B6-4126-851C-1DE59B299BEA}">
      <dgm:prSet/>
      <dgm:spPr/>
      <dgm:t>
        <a:bodyPr/>
        <a:lstStyle/>
        <a:p>
          <a:endParaRPr lang="de-DE"/>
        </a:p>
      </dgm:t>
    </dgm:pt>
    <dgm:pt modelId="{37F7423C-793F-44B2-B9D5-DC120D08F2F8}" type="sibTrans" cxnId="{8EEF0CEA-39B6-4126-851C-1DE59B299BEA}">
      <dgm:prSet/>
      <dgm:spPr/>
      <dgm:t>
        <a:bodyPr/>
        <a:lstStyle/>
        <a:p>
          <a:endParaRPr lang="de-DE"/>
        </a:p>
      </dgm:t>
    </dgm:pt>
    <dgm:pt modelId="{4FAF2D45-9C1A-464B-8222-D07F6837DFF1}">
      <dgm:prSet phldrT="[Text]" custT="1"/>
      <dgm:spPr/>
      <dgm:t>
        <a:bodyPr/>
        <a:lstStyle/>
        <a:p>
          <a:r>
            <a:rPr lang="de-DE" sz="1400" dirty="0">
              <a:solidFill>
                <a:srgbClr val="003056"/>
              </a:solidFill>
            </a:rPr>
            <a:t>Berufstätigkeit</a:t>
          </a:r>
        </a:p>
        <a:p>
          <a:r>
            <a:rPr lang="de-DE" sz="1400" dirty="0">
              <a:solidFill>
                <a:srgbClr val="003056"/>
              </a:solidFill>
            </a:rPr>
            <a:t>oder</a:t>
          </a:r>
        </a:p>
        <a:p>
          <a:r>
            <a:rPr lang="de-DE" sz="1400" dirty="0">
              <a:solidFill>
                <a:srgbClr val="003056"/>
              </a:solidFill>
            </a:rPr>
            <a:t>Promotion</a:t>
          </a:r>
        </a:p>
      </dgm:t>
    </dgm:pt>
    <dgm:pt modelId="{91A214BF-0015-4F60-A798-FAD709B53646}" type="parTrans" cxnId="{24CA98EC-3130-44CD-ADF2-C25E2AEF36E1}">
      <dgm:prSet/>
      <dgm:spPr/>
      <dgm:t>
        <a:bodyPr/>
        <a:lstStyle/>
        <a:p>
          <a:endParaRPr lang="de-DE"/>
        </a:p>
      </dgm:t>
    </dgm:pt>
    <dgm:pt modelId="{45330519-A566-4834-A95B-7B4409FF3953}" type="sibTrans" cxnId="{24CA98EC-3130-44CD-ADF2-C25E2AEF36E1}">
      <dgm:prSet/>
      <dgm:spPr/>
      <dgm:t>
        <a:bodyPr/>
        <a:lstStyle/>
        <a:p>
          <a:endParaRPr lang="de-DE"/>
        </a:p>
      </dgm:t>
    </dgm:pt>
    <dgm:pt modelId="{2F363712-7793-47A9-AC1D-1A644C69E591}" type="pres">
      <dgm:prSet presAssocID="{094A2E8C-B33D-43A4-9B4D-757405761DA6}" presName="rootnode" presStyleCnt="0">
        <dgm:presLayoutVars>
          <dgm:chMax/>
          <dgm:chPref/>
          <dgm:dir/>
          <dgm:animLvl val="lvl"/>
        </dgm:presLayoutVars>
      </dgm:prSet>
      <dgm:spPr/>
    </dgm:pt>
    <dgm:pt modelId="{7A60419C-1A40-47C4-97CC-EDB8D42858C6}" type="pres">
      <dgm:prSet presAssocID="{83DF769D-AA17-4F9A-A5D0-EA81A554B1B7}" presName="composite" presStyleCnt="0"/>
      <dgm:spPr/>
    </dgm:pt>
    <dgm:pt modelId="{AA41CC0A-F4C4-41F6-963C-A552EA01EAAB}" type="pres">
      <dgm:prSet presAssocID="{83DF769D-AA17-4F9A-A5D0-EA81A554B1B7}" presName="LShape" presStyleLbl="alignNode1" presStyleIdx="0" presStyleCnt="9"/>
      <dgm:spPr/>
    </dgm:pt>
    <dgm:pt modelId="{AAFF1471-7FE4-49A1-80AB-C298F060A3F7}" type="pres">
      <dgm:prSet presAssocID="{83DF769D-AA17-4F9A-A5D0-EA81A554B1B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6865D85-CC62-43FE-8230-9ECBC07B4386}" type="pres">
      <dgm:prSet presAssocID="{83DF769D-AA17-4F9A-A5D0-EA81A554B1B7}" presName="Triangle" presStyleLbl="alignNode1" presStyleIdx="1" presStyleCnt="9"/>
      <dgm:spPr/>
    </dgm:pt>
    <dgm:pt modelId="{91C5D86F-6733-464C-B440-FF2F8D3BDD5D}" type="pres">
      <dgm:prSet presAssocID="{6119D59A-9E51-40D3-83D7-6861D0224A86}" presName="sibTrans" presStyleCnt="0"/>
      <dgm:spPr/>
    </dgm:pt>
    <dgm:pt modelId="{42180516-A063-4934-9236-39921DA070FE}" type="pres">
      <dgm:prSet presAssocID="{6119D59A-9E51-40D3-83D7-6861D0224A86}" presName="space" presStyleCnt="0"/>
      <dgm:spPr/>
    </dgm:pt>
    <dgm:pt modelId="{5669C028-664F-480E-A195-BD5040350654}" type="pres">
      <dgm:prSet presAssocID="{729D51D8-B66B-478C-A7D4-B99AEA93E78B}" presName="composite" presStyleCnt="0"/>
      <dgm:spPr/>
    </dgm:pt>
    <dgm:pt modelId="{17B891A3-A572-4CE6-B3DC-5E62D81C29A4}" type="pres">
      <dgm:prSet presAssocID="{729D51D8-B66B-478C-A7D4-B99AEA93E78B}" presName="LShape" presStyleLbl="alignNode1" presStyleIdx="2" presStyleCnt="9"/>
      <dgm:spPr/>
    </dgm:pt>
    <dgm:pt modelId="{D7D9E870-6A69-4C79-AF75-F46E395DB5C5}" type="pres">
      <dgm:prSet presAssocID="{729D51D8-B66B-478C-A7D4-B99AEA93E78B}" presName="ParentText" presStyleLbl="revTx" presStyleIdx="1" presStyleCnt="5" custScaleX="110049" custLinFactNeighborX="4018" custLinFactNeighborY="5867">
        <dgm:presLayoutVars>
          <dgm:chMax val="0"/>
          <dgm:chPref val="0"/>
          <dgm:bulletEnabled val="1"/>
        </dgm:presLayoutVars>
      </dgm:prSet>
      <dgm:spPr/>
    </dgm:pt>
    <dgm:pt modelId="{55A2D241-038A-4F8F-A764-ACD540AB7E87}" type="pres">
      <dgm:prSet presAssocID="{729D51D8-B66B-478C-A7D4-B99AEA93E78B}" presName="Triangle" presStyleLbl="alignNode1" presStyleIdx="3" presStyleCnt="9"/>
      <dgm:spPr/>
    </dgm:pt>
    <dgm:pt modelId="{0632A599-FB14-48A9-8A02-D79BC90A51EB}" type="pres">
      <dgm:prSet presAssocID="{C7EE76BA-AC2D-493A-96F1-8B2F1A485AF4}" presName="sibTrans" presStyleCnt="0"/>
      <dgm:spPr/>
    </dgm:pt>
    <dgm:pt modelId="{F860F062-8DAC-402D-AE94-E1C0170EA036}" type="pres">
      <dgm:prSet presAssocID="{C7EE76BA-AC2D-493A-96F1-8B2F1A485AF4}" presName="space" presStyleCnt="0"/>
      <dgm:spPr/>
    </dgm:pt>
    <dgm:pt modelId="{C2824860-305E-46B4-BDF0-39C9F441B9E9}" type="pres">
      <dgm:prSet presAssocID="{FAE69012-0FF4-4AD9-BCD2-747089343478}" presName="composite" presStyleCnt="0"/>
      <dgm:spPr/>
    </dgm:pt>
    <dgm:pt modelId="{CA7F0D42-0176-4DC9-8EF1-15D97615D632}" type="pres">
      <dgm:prSet presAssocID="{FAE69012-0FF4-4AD9-BCD2-747089343478}" presName="LShape" presStyleLbl="alignNode1" presStyleIdx="4" presStyleCnt="9"/>
      <dgm:spPr/>
    </dgm:pt>
    <dgm:pt modelId="{16159AC4-553D-48F3-9A90-BB23B71846E7}" type="pres">
      <dgm:prSet presAssocID="{FAE69012-0FF4-4AD9-BCD2-74708934347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98E5E70-3CA2-42AA-B219-81AAE52C30A4}" type="pres">
      <dgm:prSet presAssocID="{FAE69012-0FF4-4AD9-BCD2-747089343478}" presName="Triangle" presStyleLbl="alignNode1" presStyleIdx="5" presStyleCnt="9"/>
      <dgm:spPr/>
    </dgm:pt>
    <dgm:pt modelId="{85D2108F-B67B-4BCE-A2F5-0A73B172302E}" type="pres">
      <dgm:prSet presAssocID="{55747BFA-3B8F-43A9-BF16-1EB70AFB400B}" presName="sibTrans" presStyleCnt="0"/>
      <dgm:spPr/>
    </dgm:pt>
    <dgm:pt modelId="{56A0E394-8012-4814-9DE1-9DB56ECB1988}" type="pres">
      <dgm:prSet presAssocID="{55747BFA-3B8F-43A9-BF16-1EB70AFB400B}" presName="space" presStyleCnt="0"/>
      <dgm:spPr/>
    </dgm:pt>
    <dgm:pt modelId="{FF45D93E-CDB0-40A9-B10D-532655CEC0B1}" type="pres">
      <dgm:prSet presAssocID="{7AA32E11-37A6-46D3-98A3-2696FB724ADE}" presName="composite" presStyleCnt="0"/>
      <dgm:spPr/>
    </dgm:pt>
    <dgm:pt modelId="{C389323B-3F96-46C5-BAF6-4B752FD32E56}" type="pres">
      <dgm:prSet presAssocID="{7AA32E11-37A6-46D3-98A3-2696FB724ADE}" presName="LShape" presStyleLbl="alignNode1" presStyleIdx="6" presStyleCnt="9"/>
      <dgm:spPr/>
    </dgm:pt>
    <dgm:pt modelId="{8EEC8424-151A-4D35-8BDF-FC7B973880A0}" type="pres">
      <dgm:prSet presAssocID="{7AA32E11-37A6-46D3-98A3-2696FB724AD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B185D8B-FF7D-4440-A123-8B78438DC1E5}" type="pres">
      <dgm:prSet presAssocID="{7AA32E11-37A6-46D3-98A3-2696FB724ADE}" presName="Triangle" presStyleLbl="alignNode1" presStyleIdx="7" presStyleCnt="9"/>
      <dgm:spPr/>
    </dgm:pt>
    <dgm:pt modelId="{0A9AA079-8D57-46FF-9129-FCF905DBC7A5}" type="pres">
      <dgm:prSet presAssocID="{37F7423C-793F-44B2-B9D5-DC120D08F2F8}" presName="sibTrans" presStyleCnt="0"/>
      <dgm:spPr/>
    </dgm:pt>
    <dgm:pt modelId="{1CAD11AF-1194-4648-9EB4-5DCBBCF8B5C8}" type="pres">
      <dgm:prSet presAssocID="{37F7423C-793F-44B2-B9D5-DC120D08F2F8}" presName="space" presStyleCnt="0"/>
      <dgm:spPr/>
    </dgm:pt>
    <dgm:pt modelId="{C7AB1607-43DC-4939-A2B8-2487D12DF523}" type="pres">
      <dgm:prSet presAssocID="{4FAF2D45-9C1A-464B-8222-D07F6837DFF1}" presName="composite" presStyleCnt="0"/>
      <dgm:spPr/>
    </dgm:pt>
    <dgm:pt modelId="{A277ADE1-9B2B-451E-BE93-3F68EA7873E2}" type="pres">
      <dgm:prSet presAssocID="{4FAF2D45-9C1A-464B-8222-D07F6837DFF1}" presName="LShape" presStyleLbl="alignNode1" presStyleIdx="8" presStyleCnt="9"/>
      <dgm:spPr/>
    </dgm:pt>
    <dgm:pt modelId="{56F5C4E9-FEE2-4FFD-A0BC-35175F1374F1}" type="pres">
      <dgm:prSet presAssocID="{4FAF2D45-9C1A-464B-8222-D07F6837DFF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7EA5124-F3ED-4C6A-8E0D-42AE5355942D}" srcId="{094A2E8C-B33D-43A4-9B4D-757405761DA6}" destId="{83DF769D-AA17-4F9A-A5D0-EA81A554B1B7}" srcOrd="0" destOrd="0" parTransId="{F2585E36-4BB3-4D82-AF37-71EF821D2878}" sibTransId="{6119D59A-9E51-40D3-83D7-6861D0224A86}"/>
    <dgm:cxn modelId="{7A66DE3E-F15C-4D64-98EF-EC53D77B60B7}" type="presOf" srcId="{094A2E8C-B33D-43A4-9B4D-757405761DA6}" destId="{2F363712-7793-47A9-AC1D-1A644C69E591}" srcOrd="0" destOrd="0" presId="urn:microsoft.com/office/officeart/2009/3/layout/StepUpProcess"/>
    <dgm:cxn modelId="{4619DA9F-2AD6-4D82-B09C-E5422ADCB329}" type="presOf" srcId="{7AA32E11-37A6-46D3-98A3-2696FB724ADE}" destId="{8EEC8424-151A-4D35-8BDF-FC7B973880A0}" srcOrd="0" destOrd="0" presId="urn:microsoft.com/office/officeart/2009/3/layout/StepUpProcess"/>
    <dgm:cxn modelId="{D948C5B2-0977-451D-87E2-B6F2464B10DE}" type="presOf" srcId="{729D51D8-B66B-478C-A7D4-B99AEA93E78B}" destId="{D7D9E870-6A69-4C79-AF75-F46E395DB5C5}" srcOrd="0" destOrd="0" presId="urn:microsoft.com/office/officeart/2009/3/layout/StepUpProcess"/>
    <dgm:cxn modelId="{11425EBB-E453-4FF3-99C4-1B8027A07528}" type="presOf" srcId="{83DF769D-AA17-4F9A-A5D0-EA81A554B1B7}" destId="{AAFF1471-7FE4-49A1-80AB-C298F060A3F7}" srcOrd="0" destOrd="0" presId="urn:microsoft.com/office/officeart/2009/3/layout/StepUpProcess"/>
    <dgm:cxn modelId="{29CF61C4-5EB1-4242-8640-CF0D9BCD9B9D}" srcId="{094A2E8C-B33D-43A4-9B4D-757405761DA6}" destId="{729D51D8-B66B-478C-A7D4-B99AEA93E78B}" srcOrd="1" destOrd="0" parTransId="{6D11A6CB-2AED-432A-9DB3-FF0840B71C03}" sibTransId="{C7EE76BA-AC2D-493A-96F1-8B2F1A485AF4}"/>
    <dgm:cxn modelId="{2A3E42CB-FDC4-4093-ACC2-F15E6AD7D084}" type="presOf" srcId="{FAE69012-0FF4-4AD9-BCD2-747089343478}" destId="{16159AC4-553D-48F3-9A90-BB23B71846E7}" srcOrd="0" destOrd="0" presId="urn:microsoft.com/office/officeart/2009/3/layout/StepUpProcess"/>
    <dgm:cxn modelId="{8EEF0CEA-39B6-4126-851C-1DE59B299BEA}" srcId="{094A2E8C-B33D-43A4-9B4D-757405761DA6}" destId="{7AA32E11-37A6-46D3-98A3-2696FB724ADE}" srcOrd="3" destOrd="0" parTransId="{07861654-29EE-40AE-BF54-41C4C2B2166D}" sibTransId="{37F7423C-793F-44B2-B9D5-DC120D08F2F8}"/>
    <dgm:cxn modelId="{24CA98EC-3130-44CD-ADF2-C25E2AEF36E1}" srcId="{094A2E8C-B33D-43A4-9B4D-757405761DA6}" destId="{4FAF2D45-9C1A-464B-8222-D07F6837DFF1}" srcOrd="4" destOrd="0" parTransId="{91A214BF-0015-4F60-A798-FAD709B53646}" sibTransId="{45330519-A566-4834-A95B-7B4409FF3953}"/>
    <dgm:cxn modelId="{37FF37ED-96B7-480E-A090-BC75898A5C0E}" type="presOf" srcId="{4FAF2D45-9C1A-464B-8222-D07F6837DFF1}" destId="{56F5C4E9-FEE2-4FFD-A0BC-35175F1374F1}" srcOrd="0" destOrd="0" presId="urn:microsoft.com/office/officeart/2009/3/layout/StepUpProcess"/>
    <dgm:cxn modelId="{D37496F5-9858-474E-A10D-8436B4CDD7AF}" srcId="{094A2E8C-B33D-43A4-9B4D-757405761DA6}" destId="{FAE69012-0FF4-4AD9-BCD2-747089343478}" srcOrd="2" destOrd="0" parTransId="{9246C35F-53CA-417E-916C-751B060E428D}" sibTransId="{55747BFA-3B8F-43A9-BF16-1EB70AFB400B}"/>
    <dgm:cxn modelId="{A2997A56-309A-481E-B3DB-511C9F8DF00B}" type="presParOf" srcId="{2F363712-7793-47A9-AC1D-1A644C69E591}" destId="{7A60419C-1A40-47C4-97CC-EDB8D42858C6}" srcOrd="0" destOrd="0" presId="urn:microsoft.com/office/officeart/2009/3/layout/StepUpProcess"/>
    <dgm:cxn modelId="{C9C5C21E-0054-4224-8C90-A6B74B20450B}" type="presParOf" srcId="{7A60419C-1A40-47C4-97CC-EDB8D42858C6}" destId="{AA41CC0A-F4C4-41F6-963C-A552EA01EAAB}" srcOrd="0" destOrd="0" presId="urn:microsoft.com/office/officeart/2009/3/layout/StepUpProcess"/>
    <dgm:cxn modelId="{022EC88A-8694-47DE-BD2E-737C5A201BFF}" type="presParOf" srcId="{7A60419C-1A40-47C4-97CC-EDB8D42858C6}" destId="{AAFF1471-7FE4-49A1-80AB-C298F060A3F7}" srcOrd="1" destOrd="0" presId="urn:microsoft.com/office/officeart/2009/3/layout/StepUpProcess"/>
    <dgm:cxn modelId="{118F20A2-56F7-4B90-B526-887FE251C9D0}" type="presParOf" srcId="{7A60419C-1A40-47C4-97CC-EDB8D42858C6}" destId="{76865D85-CC62-43FE-8230-9ECBC07B4386}" srcOrd="2" destOrd="0" presId="urn:microsoft.com/office/officeart/2009/3/layout/StepUpProcess"/>
    <dgm:cxn modelId="{4D59DDA7-490B-4766-9E5C-65C0E5BB34FC}" type="presParOf" srcId="{2F363712-7793-47A9-AC1D-1A644C69E591}" destId="{91C5D86F-6733-464C-B440-FF2F8D3BDD5D}" srcOrd="1" destOrd="0" presId="urn:microsoft.com/office/officeart/2009/3/layout/StepUpProcess"/>
    <dgm:cxn modelId="{E576FEDE-51D6-48A9-9508-3F87A38FBAE0}" type="presParOf" srcId="{91C5D86F-6733-464C-B440-FF2F8D3BDD5D}" destId="{42180516-A063-4934-9236-39921DA070FE}" srcOrd="0" destOrd="0" presId="urn:microsoft.com/office/officeart/2009/3/layout/StepUpProcess"/>
    <dgm:cxn modelId="{A18847EA-3ED7-43D9-864A-38369D227A94}" type="presParOf" srcId="{2F363712-7793-47A9-AC1D-1A644C69E591}" destId="{5669C028-664F-480E-A195-BD5040350654}" srcOrd="2" destOrd="0" presId="urn:microsoft.com/office/officeart/2009/3/layout/StepUpProcess"/>
    <dgm:cxn modelId="{1C9D3F20-EE95-4D4C-86E2-CEB021AE4F1A}" type="presParOf" srcId="{5669C028-664F-480E-A195-BD5040350654}" destId="{17B891A3-A572-4CE6-B3DC-5E62D81C29A4}" srcOrd="0" destOrd="0" presId="urn:microsoft.com/office/officeart/2009/3/layout/StepUpProcess"/>
    <dgm:cxn modelId="{C70A81ED-339B-4CED-B09A-4795FFD10A59}" type="presParOf" srcId="{5669C028-664F-480E-A195-BD5040350654}" destId="{D7D9E870-6A69-4C79-AF75-F46E395DB5C5}" srcOrd="1" destOrd="0" presId="urn:microsoft.com/office/officeart/2009/3/layout/StepUpProcess"/>
    <dgm:cxn modelId="{5DBBE798-24E2-45AA-B4D1-772C21F04CB0}" type="presParOf" srcId="{5669C028-664F-480E-A195-BD5040350654}" destId="{55A2D241-038A-4F8F-A764-ACD540AB7E87}" srcOrd="2" destOrd="0" presId="urn:microsoft.com/office/officeart/2009/3/layout/StepUpProcess"/>
    <dgm:cxn modelId="{6EAC1387-4C05-4AFE-8AC0-61AAC52F636E}" type="presParOf" srcId="{2F363712-7793-47A9-AC1D-1A644C69E591}" destId="{0632A599-FB14-48A9-8A02-D79BC90A51EB}" srcOrd="3" destOrd="0" presId="urn:microsoft.com/office/officeart/2009/3/layout/StepUpProcess"/>
    <dgm:cxn modelId="{F2CB2F95-AF92-4C9C-A794-AA9FEE69180D}" type="presParOf" srcId="{0632A599-FB14-48A9-8A02-D79BC90A51EB}" destId="{F860F062-8DAC-402D-AE94-E1C0170EA036}" srcOrd="0" destOrd="0" presId="urn:microsoft.com/office/officeart/2009/3/layout/StepUpProcess"/>
    <dgm:cxn modelId="{A886306D-0912-482F-8C42-501DDD911AF5}" type="presParOf" srcId="{2F363712-7793-47A9-AC1D-1A644C69E591}" destId="{C2824860-305E-46B4-BDF0-39C9F441B9E9}" srcOrd="4" destOrd="0" presId="urn:microsoft.com/office/officeart/2009/3/layout/StepUpProcess"/>
    <dgm:cxn modelId="{2FCB96C6-9468-4507-BB75-7E22B87E80D7}" type="presParOf" srcId="{C2824860-305E-46B4-BDF0-39C9F441B9E9}" destId="{CA7F0D42-0176-4DC9-8EF1-15D97615D632}" srcOrd="0" destOrd="0" presId="urn:microsoft.com/office/officeart/2009/3/layout/StepUpProcess"/>
    <dgm:cxn modelId="{917B9444-968C-48C8-A37B-381E2BCB9F75}" type="presParOf" srcId="{C2824860-305E-46B4-BDF0-39C9F441B9E9}" destId="{16159AC4-553D-48F3-9A90-BB23B71846E7}" srcOrd="1" destOrd="0" presId="urn:microsoft.com/office/officeart/2009/3/layout/StepUpProcess"/>
    <dgm:cxn modelId="{0888BD08-7961-4B58-BFAD-08731B7EDA16}" type="presParOf" srcId="{C2824860-305E-46B4-BDF0-39C9F441B9E9}" destId="{098E5E70-3CA2-42AA-B219-81AAE52C30A4}" srcOrd="2" destOrd="0" presId="urn:microsoft.com/office/officeart/2009/3/layout/StepUpProcess"/>
    <dgm:cxn modelId="{0853F189-38E3-406D-B344-988DB308C9FF}" type="presParOf" srcId="{2F363712-7793-47A9-AC1D-1A644C69E591}" destId="{85D2108F-B67B-4BCE-A2F5-0A73B172302E}" srcOrd="5" destOrd="0" presId="urn:microsoft.com/office/officeart/2009/3/layout/StepUpProcess"/>
    <dgm:cxn modelId="{D644998A-F51A-442E-BA66-221E83265A1D}" type="presParOf" srcId="{85D2108F-B67B-4BCE-A2F5-0A73B172302E}" destId="{56A0E394-8012-4814-9DE1-9DB56ECB1988}" srcOrd="0" destOrd="0" presId="urn:microsoft.com/office/officeart/2009/3/layout/StepUpProcess"/>
    <dgm:cxn modelId="{5B53A39A-BAF3-42A3-B11C-6E3CCD0E0A35}" type="presParOf" srcId="{2F363712-7793-47A9-AC1D-1A644C69E591}" destId="{FF45D93E-CDB0-40A9-B10D-532655CEC0B1}" srcOrd="6" destOrd="0" presId="urn:microsoft.com/office/officeart/2009/3/layout/StepUpProcess"/>
    <dgm:cxn modelId="{904CB535-E2A1-4F7C-BF95-166B15731DD0}" type="presParOf" srcId="{FF45D93E-CDB0-40A9-B10D-532655CEC0B1}" destId="{C389323B-3F96-46C5-BAF6-4B752FD32E56}" srcOrd="0" destOrd="0" presId="urn:microsoft.com/office/officeart/2009/3/layout/StepUpProcess"/>
    <dgm:cxn modelId="{DF83A85D-42DA-4BB0-9D30-D8CDC8B5409D}" type="presParOf" srcId="{FF45D93E-CDB0-40A9-B10D-532655CEC0B1}" destId="{8EEC8424-151A-4D35-8BDF-FC7B973880A0}" srcOrd="1" destOrd="0" presId="urn:microsoft.com/office/officeart/2009/3/layout/StepUpProcess"/>
    <dgm:cxn modelId="{35307659-0191-4F08-8F23-F62474BEA30F}" type="presParOf" srcId="{FF45D93E-CDB0-40A9-B10D-532655CEC0B1}" destId="{AB185D8B-FF7D-4440-A123-8B78438DC1E5}" srcOrd="2" destOrd="0" presId="urn:microsoft.com/office/officeart/2009/3/layout/StepUpProcess"/>
    <dgm:cxn modelId="{92D26E21-7E00-49BB-91F0-3DA7B771D705}" type="presParOf" srcId="{2F363712-7793-47A9-AC1D-1A644C69E591}" destId="{0A9AA079-8D57-46FF-9129-FCF905DBC7A5}" srcOrd="7" destOrd="0" presId="urn:microsoft.com/office/officeart/2009/3/layout/StepUpProcess"/>
    <dgm:cxn modelId="{90A99762-B967-4EB7-9B5A-04827C227AAD}" type="presParOf" srcId="{0A9AA079-8D57-46FF-9129-FCF905DBC7A5}" destId="{1CAD11AF-1194-4648-9EB4-5DCBBCF8B5C8}" srcOrd="0" destOrd="0" presId="urn:microsoft.com/office/officeart/2009/3/layout/StepUpProcess"/>
    <dgm:cxn modelId="{BD526443-4EF5-4D80-A5A6-5A63FE4BB153}" type="presParOf" srcId="{2F363712-7793-47A9-AC1D-1A644C69E591}" destId="{C7AB1607-43DC-4939-A2B8-2487D12DF523}" srcOrd="8" destOrd="0" presId="urn:microsoft.com/office/officeart/2009/3/layout/StepUpProcess"/>
    <dgm:cxn modelId="{84090378-93AF-448F-9BD9-D8DCDF16E32B}" type="presParOf" srcId="{C7AB1607-43DC-4939-A2B8-2487D12DF523}" destId="{A277ADE1-9B2B-451E-BE93-3F68EA7873E2}" srcOrd="0" destOrd="0" presId="urn:microsoft.com/office/officeart/2009/3/layout/StepUpProcess"/>
    <dgm:cxn modelId="{F009018C-7980-46CC-9196-12118665CEB9}" type="presParOf" srcId="{C7AB1607-43DC-4939-A2B8-2487D12DF523}" destId="{56F5C4E9-FEE2-4FFD-A0BC-35175F1374F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1CC0A-F4C4-41F6-963C-A552EA01EAAB}">
      <dsp:nvSpPr>
        <dsp:cNvPr id="0" name=""/>
        <dsp:cNvSpPr/>
      </dsp:nvSpPr>
      <dsp:spPr>
        <a:xfrm rot="5400000">
          <a:off x="302734" y="1366881"/>
          <a:ext cx="892220" cy="1484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F1471-7FE4-49A1-80AB-C298F060A3F7}">
      <dsp:nvSpPr>
        <dsp:cNvPr id="0" name=""/>
        <dsp:cNvSpPr/>
      </dsp:nvSpPr>
      <dsp:spPr>
        <a:xfrm>
          <a:off x="153800" y="1810467"/>
          <a:ext cx="1340336" cy="117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3056"/>
              </a:solidFill>
            </a:rPr>
            <a:t>Abitur</a:t>
          </a:r>
        </a:p>
      </dsp:txBody>
      <dsp:txXfrm>
        <a:off x="153800" y="1810467"/>
        <a:ext cx="1340336" cy="1174883"/>
      </dsp:txXfrm>
    </dsp:sp>
    <dsp:sp modelId="{76865D85-CC62-43FE-8230-9ECBC07B4386}">
      <dsp:nvSpPr>
        <dsp:cNvPr id="0" name=""/>
        <dsp:cNvSpPr/>
      </dsp:nvSpPr>
      <dsp:spPr>
        <a:xfrm>
          <a:off x="1241243" y="1257581"/>
          <a:ext cx="252893" cy="252893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80319"/>
            <a:satOff val="-1680"/>
            <a:lumOff val="9347"/>
            <a:alphaOff val="0"/>
          </a:schemeClr>
        </a:solidFill>
        <a:ln w="25400" cap="flat" cmpd="sng" algn="ctr">
          <a:solidFill>
            <a:schemeClr val="accent1">
              <a:shade val="50000"/>
              <a:hueOff val="80319"/>
              <a:satOff val="-1680"/>
              <a:lumOff val="9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891A3-A572-4CE6-B3DC-5E62D81C29A4}">
      <dsp:nvSpPr>
        <dsp:cNvPr id="0" name=""/>
        <dsp:cNvSpPr/>
      </dsp:nvSpPr>
      <dsp:spPr>
        <a:xfrm rot="5400000">
          <a:off x="1943568" y="960855"/>
          <a:ext cx="892220" cy="1484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60638"/>
            <a:satOff val="-3360"/>
            <a:lumOff val="18695"/>
            <a:alphaOff val="0"/>
          </a:schemeClr>
        </a:solidFill>
        <a:ln w="25400" cap="flat" cmpd="sng" algn="ctr">
          <a:solidFill>
            <a:schemeClr val="accent1">
              <a:shade val="50000"/>
              <a:hueOff val="160638"/>
              <a:satOff val="-3360"/>
              <a:lumOff val="186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E870-6A69-4C79-AF75-F46E395DB5C5}">
      <dsp:nvSpPr>
        <dsp:cNvPr id="0" name=""/>
        <dsp:cNvSpPr/>
      </dsp:nvSpPr>
      <dsp:spPr>
        <a:xfrm>
          <a:off x="1781144" y="1473371"/>
          <a:ext cx="1475027" cy="117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>
              <a:solidFill>
                <a:srgbClr val="003056"/>
              </a:solidFill>
            </a:rPr>
            <a:t>Bachelor </a:t>
          </a:r>
          <a:r>
            <a:rPr lang="de-DE" sz="1600" b="0" kern="1200" dirty="0" err="1">
              <a:solidFill>
                <a:srgbClr val="003056"/>
              </a:solidFill>
            </a:rPr>
            <a:t>of</a:t>
          </a:r>
          <a:r>
            <a:rPr lang="de-DE" sz="1600" b="0" kern="1200" dirty="0">
              <a:solidFill>
                <a:srgbClr val="003056"/>
              </a:solidFill>
            </a:rPr>
            <a:t> Science Wirtschafts-mathematik</a:t>
          </a:r>
        </a:p>
      </dsp:txBody>
      <dsp:txXfrm>
        <a:off x="1781144" y="1473371"/>
        <a:ext cx="1475027" cy="1174883"/>
      </dsp:txXfrm>
    </dsp:sp>
    <dsp:sp modelId="{55A2D241-038A-4F8F-A764-ACD540AB7E87}">
      <dsp:nvSpPr>
        <dsp:cNvPr id="0" name=""/>
        <dsp:cNvSpPr/>
      </dsp:nvSpPr>
      <dsp:spPr>
        <a:xfrm>
          <a:off x="2882077" y="851555"/>
          <a:ext cx="252893" cy="252893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F0D42-0176-4DC9-8EF1-15D97615D632}">
      <dsp:nvSpPr>
        <dsp:cNvPr id="0" name=""/>
        <dsp:cNvSpPr/>
      </dsp:nvSpPr>
      <dsp:spPr>
        <a:xfrm rot="5400000">
          <a:off x="3584402" y="554829"/>
          <a:ext cx="892220" cy="1484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21277"/>
            <a:satOff val="-6720"/>
            <a:lumOff val="37389"/>
            <a:alphaOff val="0"/>
          </a:schemeClr>
        </a:solidFill>
        <a:ln w="25400" cap="flat" cmpd="sng" algn="ctr">
          <a:solidFill>
            <a:schemeClr val="accent1">
              <a:shade val="50000"/>
              <a:hueOff val="321277"/>
              <a:satOff val="-6720"/>
              <a:lumOff val="37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59AC4-553D-48F3-9A90-BB23B71846E7}">
      <dsp:nvSpPr>
        <dsp:cNvPr id="0" name=""/>
        <dsp:cNvSpPr/>
      </dsp:nvSpPr>
      <dsp:spPr>
        <a:xfrm>
          <a:off x="3435468" y="998415"/>
          <a:ext cx="1340336" cy="117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3056"/>
              </a:solidFill>
            </a:rPr>
            <a:t>Optionale Berufstätigkeit</a:t>
          </a:r>
        </a:p>
      </dsp:txBody>
      <dsp:txXfrm>
        <a:off x="3435468" y="998415"/>
        <a:ext cx="1340336" cy="1174883"/>
      </dsp:txXfrm>
    </dsp:sp>
    <dsp:sp modelId="{098E5E70-3CA2-42AA-B219-81AAE52C30A4}">
      <dsp:nvSpPr>
        <dsp:cNvPr id="0" name=""/>
        <dsp:cNvSpPr/>
      </dsp:nvSpPr>
      <dsp:spPr>
        <a:xfrm>
          <a:off x="4522911" y="445529"/>
          <a:ext cx="252893" cy="252893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21277"/>
            <a:satOff val="-6720"/>
            <a:lumOff val="37389"/>
            <a:alphaOff val="0"/>
          </a:schemeClr>
        </a:solidFill>
        <a:ln w="25400" cap="flat" cmpd="sng" algn="ctr">
          <a:solidFill>
            <a:schemeClr val="accent1">
              <a:shade val="50000"/>
              <a:hueOff val="321277"/>
              <a:satOff val="-6720"/>
              <a:lumOff val="37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9323B-3F96-46C5-BAF6-4B752FD32E56}">
      <dsp:nvSpPr>
        <dsp:cNvPr id="0" name=""/>
        <dsp:cNvSpPr/>
      </dsp:nvSpPr>
      <dsp:spPr>
        <a:xfrm rot="5400000">
          <a:off x="5225236" y="148803"/>
          <a:ext cx="892220" cy="1484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C8424-151A-4D35-8BDF-FC7B973880A0}">
      <dsp:nvSpPr>
        <dsp:cNvPr id="0" name=""/>
        <dsp:cNvSpPr/>
      </dsp:nvSpPr>
      <dsp:spPr>
        <a:xfrm>
          <a:off x="5076302" y="592389"/>
          <a:ext cx="1340336" cy="117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3056"/>
              </a:solidFill>
            </a:rPr>
            <a:t>Master </a:t>
          </a:r>
          <a:r>
            <a:rPr lang="de-DE" sz="1400" kern="1200" dirty="0" err="1">
              <a:solidFill>
                <a:srgbClr val="003056"/>
              </a:solidFill>
            </a:rPr>
            <a:t>of</a:t>
          </a:r>
          <a:r>
            <a:rPr lang="de-DE" sz="1400" kern="1200" dirty="0">
              <a:solidFill>
                <a:srgbClr val="003056"/>
              </a:solidFill>
            </a:rPr>
            <a:t> Science Wirtschafts-mathematik, BWL, VWL oder MMDS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</dsp:txBody>
      <dsp:txXfrm>
        <a:off x="5076302" y="592389"/>
        <a:ext cx="1340336" cy="1174883"/>
      </dsp:txXfrm>
    </dsp:sp>
    <dsp:sp modelId="{AB185D8B-FF7D-4440-A123-8B78438DC1E5}">
      <dsp:nvSpPr>
        <dsp:cNvPr id="0" name=""/>
        <dsp:cNvSpPr/>
      </dsp:nvSpPr>
      <dsp:spPr>
        <a:xfrm>
          <a:off x="6163745" y="39503"/>
          <a:ext cx="252893" cy="252893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60638"/>
            <a:satOff val="-3360"/>
            <a:lumOff val="18695"/>
            <a:alphaOff val="0"/>
          </a:schemeClr>
        </a:solidFill>
        <a:ln w="25400" cap="flat" cmpd="sng" algn="ctr">
          <a:solidFill>
            <a:schemeClr val="accent1">
              <a:shade val="50000"/>
              <a:hueOff val="160638"/>
              <a:satOff val="-3360"/>
              <a:lumOff val="186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7ADE1-9B2B-451E-BE93-3F68EA7873E2}">
      <dsp:nvSpPr>
        <dsp:cNvPr id="0" name=""/>
        <dsp:cNvSpPr/>
      </dsp:nvSpPr>
      <dsp:spPr>
        <a:xfrm rot="5400000">
          <a:off x="6866069" y="-257222"/>
          <a:ext cx="892220" cy="14846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80319"/>
            <a:satOff val="-1680"/>
            <a:lumOff val="9347"/>
            <a:alphaOff val="0"/>
          </a:schemeClr>
        </a:solidFill>
        <a:ln w="25400" cap="flat" cmpd="sng" algn="ctr">
          <a:solidFill>
            <a:schemeClr val="accent1">
              <a:shade val="50000"/>
              <a:hueOff val="80319"/>
              <a:satOff val="-1680"/>
              <a:lumOff val="9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5C4E9-FEE2-4FFD-A0BC-35175F1374F1}">
      <dsp:nvSpPr>
        <dsp:cNvPr id="0" name=""/>
        <dsp:cNvSpPr/>
      </dsp:nvSpPr>
      <dsp:spPr>
        <a:xfrm>
          <a:off x="6717136" y="186363"/>
          <a:ext cx="1340336" cy="1174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3056"/>
              </a:solidFill>
            </a:rPr>
            <a:t>Berufstätigkeit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3056"/>
              </a:solidFill>
            </a:rPr>
            <a:t>oder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3056"/>
              </a:solidFill>
            </a:rPr>
            <a:t>Promotion</a:t>
          </a:r>
        </a:p>
      </dsp:txBody>
      <dsp:txXfrm>
        <a:off x="6717136" y="186363"/>
        <a:ext cx="1340336" cy="1174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502C-C804-4198-99A2-1BC651C18491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466E-F74B-4936-9E84-9281961C9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83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86400"/>
            <a:ext cx="2133600" cy="180000"/>
          </a:xfrm>
        </p:spPr>
        <p:txBody>
          <a:bodyPr/>
          <a:lstStyle/>
          <a:p>
            <a:fld id="{5DF340FE-90FE-48BB-BAEF-F401D87D4A55}" type="datetime1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32599"/>
            <a:ext cx="2895600" cy="180000"/>
          </a:xfrm>
        </p:spPr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D792-A456-4A2E-84F6-A5904BB977FE}" type="datetime1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EA2C-47EC-400D-B14E-DE30AE0F011F}" type="datetime1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98F2-314A-40BE-9DA2-18D352E61AB5}" type="datetime1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DCFF-1106-4450-A1B4-563BC7CC9EAD}" type="datetime1">
              <a:rPr lang="de-DE" smtClean="0"/>
              <a:t>24.08.2022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DDB9-87D1-4041-A46E-3862C2F6F11D}" type="datetime1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AB98-2D32-4077-8648-9AC56946B4F0}" type="datetime1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5B8F2942-3749-46EC-9C00-4D8C1354623A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83" y="354072"/>
            <a:ext cx="2181600" cy="9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Wirtschaftsmathematik </a:t>
            </a:r>
            <a:br>
              <a:rPr lang="de-DE" dirty="0"/>
            </a:br>
            <a:r>
              <a:rPr lang="de-DE" dirty="0"/>
              <a:t>an der Universität Mannheim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3E22-2D37-45D1-89CB-8A7BE483A40E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sollte ich außerdem mitbringen?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6C869D-85E0-4E6A-97B5-69ABA755C62E}"/>
              </a:ext>
            </a:extLst>
          </p:cNvPr>
          <p:cNvSpPr/>
          <p:nvPr/>
        </p:nvSpPr>
        <p:spPr>
          <a:xfrm>
            <a:off x="2650468" y="2310321"/>
            <a:ext cx="6061991" cy="283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Stift und Papier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Freude an Mathematik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Hohe und ausdauernde Konzentrationsfähigkeit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Interesse an Anwendungen der Mathematik in Wirtschaftsfragen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Logisches Denken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b="1" dirty="0">
                <a:solidFill>
                  <a:srgbClr val="166561"/>
                </a:solidFill>
                <a:latin typeface="Agfa Rotis Semi Serif" pitchFamily="2" charset="0"/>
                <a:ea typeface="MS PGothic" pitchFamily="34" charset="-128"/>
              </a:rPr>
              <a:t>	</a:t>
            </a:r>
            <a:r>
              <a:rPr lang="de-DE" altLang="de-DE" b="1" dirty="0">
                <a:latin typeface="Agfa Rotis Semi Serif" pitchFamily="2" charset="0"/>
                <a:ea typeface="MS PGothic" pitchFamily="34" charset="-128"/>
              </a:rPr>
              <a:t>Interesse und Kondition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CF17EFE-325E-410B-86D5-2A84966D15EA}"/>
              </a:ext>
            </a:extLst>
          </p:cNvPr>
          <p:cNvCxnSpPr/>
          <p:nvPr/>
        </p:nvCxnSpPr>
        <p:spPr>
          <a:xfrm>
            <a:off x="3160872" y="4911857"/>
            <a:ext cx="418728" cy="0"/>
          </a:xfrm>
          <a:prstGeom prst="straightConnector1">
            <a:avLst/>
          </a:prstGeom>
          <a:ln>
            <a:solidFill>
              <a:srgbClr val="003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Aktenkoffer">
            <a:extLst>
              <a:ext uri="{FF2B5EF4-FFF2-40B4-BE49-F238E27FC236}">
                <a16:creationId xmlns:a16="http://schemas.microsoft.com/office/drawing/2014/main" id="{C3943C59-C89B-4B5C-AB15-A15813DF0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336" y="3010342"/>
            <a:ext cx="914400" cy="91440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A55CF41-2072-4D76-9CBF-77AC4A3FAF97}"/>
              </a:ext>
            </a:extLst>
          </p:cNvPr>
          <p:cNvCxnSpPr/>
          <p:nvPr/>
        </p:nvCxnSpPr>
        <p:spPr>
          <a:xfrm>
            <a:off x="2195736" y="2310321"/>
            <a:ext cx="0" cy="2601536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6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Warum WiMa in Mannheim?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F8F7F36-33D2-4DD3-B131-D91139417D6D}"/>
              </a:ext>
            </a:extLst>
          </p:cNvPr>
          <p:cNvSpPr/>
          <p:nvPr/>
        </p:nvSpPr>
        <p:spPr>
          <a:xfrm>
            <a:off x="2375756" y="2087595"/>
            <a:ext cx="69358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de-DE" altLang="de-DE" b="1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Wir bieten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Eine hervorragende mathematische Ausbildung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International ausgewiesene Wissenschaftler mit ausgezeichneten Kontakten als Lehrende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Bestens gerankte Wirtschaftsbereiche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Individuelle Wahlmöglichkeiten ab dem 3. Semester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Unterstützung beim Berufseinstieg (Praktikum- und Jobbörse, Bewerbungstraining, Berufsberatung)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Zentrale Lage in der Metropolregion Rhein-Neckar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10A7AB-4EB3-4BDB-9438-300723B09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1" y="2679450"/>
            <a:ext cx="1584176" cy="1584176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2022D8C-C877-45D1-ABA8-05C6B2A6FACF}"/>
              </a:ext>
            </a:extLst>
          </p:cNvPr>
          <p:cNvCxnSpPr/>
          <p:nvPr/>
        </p:nvCxnSpPr>
        <p:spPr>
          <a:xfrm>
            <a:off x="2195736" y="2310321"/>
            <a:ext cx="0" cy="2601536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59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652196" cy="468000"/>
          </a:xfrm>
        </p:spPr>
        <p:txBody>
          <a:bodyPr/>
          <a:lstStyle/>
          <a:p>
            <a:r>
              <a:rPr lang="de-DE" dirty="0"/>
              <a:t>Studium in Mannheim - Studienjahr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E6A452-7DFE-48E6-A231-25E7DBF4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887146"/>
            <a:ext cx="7209314" cy="36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Schnupperstudium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3FEAD3C-F1B9-4A80-9296-9B5F3965A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53936"/>
              </p:ext>
            </p:extLst>
          </p:nvPr>
        </p:nvGraphicFramePr>
        <p:xfrm>
          <a:off x="980590" y="1207365"/>
          <a:ext cx="7182798" cy="12308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19191">
                  <a:extLst>
                    <a:ext uri="{9D8B030D-6E8A-4147-A177-3AD203B41FA5}">
                      <a16:colId xmlns:a16="http://schemas.microsoft.com/office/drawing/2014/main" val="1000793256"/>
                    </a:ext>
                  </a:extLst>
                </a:gridCol>
                <a:gridCol w="5463607">
                  <a:extLst>
                    <a:ext uri="{9D8B030D-6E8A-4147-A177-3AD203B41FA5}">
                      <a16:colId xmlns:a16="http://schemas.microsoft.com/office/drawing/2014/main" val="3401293416"/>
                    </a:ext>
                  </a:extLst>
                </a:gridCol>
              </a:tblGrid>
              <a:tr h="615409">
                <a:tc>
                  <a:txBody>
                    <a:bodyPr/>
                    <a:lstStyle/>
                    <a:p>
                      <a:r>
                        <a:rPr lang="de-DE" sz="1200" dirty="0"/>
                        <a:t>Veranstaltungstitel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Uhrzeit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4224"/>
                  </a:ext>
                </a:extLst>
              </a:tr>
              <a:tr h="615409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74847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309E3E6-487E-4500-BF38-01016334C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26834"/>
              </p:ext>
            </p:extLst>
          </p:nvPr>
        </p:nvGraphicFramePr>
        <p:xfrm>
          <a:off x="980601" y="1812162"/>
          <a:ext cx="7182798" cy="2748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530">
                  <a:extLst>
                    <a:ext uri="{9D8B030D-6E8A-4147-A177-3AD203B41FA5}">
                      <a16:colId xmlns:a16="http://schemas.microsoft.com/office/drawing/2014/main" val="3160252943"/>
                    </a:ext>
                  </a:extLst>
                </a:gridCol>
                <a:gridCol w="1441755">
                  <a:extLst>
                    <a:ext uri="{9D8B030D-6E8A-4147-A177-3AD203B41FA5}">
                      <a16:colId xmlns:a16="http://schemas.microsoft.com/office/drawing/2014/main" val="4256653076"/>
                    </a:ext>
                  </a:extLst>
                </a:gridCol>
                <a:gridCol w="1571643">
                  <a:extLst>
                    <a:ext uri="{9D8B030D-6E8A-4147-A177-3AD203B41FA5}">
                      <a16:colId xmlns:a16="http://schemas.microsoft.com/office/drawing/2014/main" val="212604145"/>
                    </a:ext>
                  </a:extLst>
                </a:gridCol>
                <a:gridCol w="1078070">
                  <a:extLst>
                    <a:ext uri="{9D8B030D-6E8A-4147-A177-3AD203B41FA5}">
                      <a16:colId xmlns:a16="http://schemas.microsoft.com/office/drawing/2014/main" val="407386884"/>
                    </a:ext>
                  </a:extLst>
                </a:gridCol>
                <a:gridCol w="1389800">
                  <a:extLst>
                    <a:ext uri="{9D8B030D-6E8A-4147-A177-3AD203B41FA5}">
                      <a16:colId xmlns:a16="http://schemas.microsoft.com/office/drawing/2014/main" val="2716123884"/>
                    </a:ext>
                  </a:extLst>
                </a:gridCol>
              </a:tblGrid>
              <a:tr h="691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MAT 301 Analysis I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Mittwoch 12:00-13:30       Freitag 10:15-11:45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Prof. Dr. Li Chen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Deutsch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A001, (B6, Bauteil A)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extLst>
                  <a:ext uri="{0D108BD9-81ED-4DB2-BD59-A6C34878D82A}">
                    <a16:rowId xmlns:a16="http://schemas.microsoft.com/office/drawing/2014/main" val="2216013343"/>
                  </a:ext>
                </a:extLst>
              </a:tr>
              <a:tr h="10286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MAT 303 Lineare Algebra I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Dienstag 10:15-11:45 Donnerstag 08:30-10:00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Prof. Dr. Claus Hertling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Deutsch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A001, (B6, Bauteil A)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extLst>
                  <a:ext uri="{0D108BD9-81ED-4DB2-BD59-A6C34878D82A}">
                    <a16:rowId xmlns:a16="http://schemas.microsoft.com/office/drawing/2014/main" val="1510593025"/>
                  </a:ext>
                </a:extLst>
              </a:tr>
              <a:tr h="102860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SEM 468/MAS 532 Seminar Modellierung, Numerik und Optimierung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Freitag 10:15-11:45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Prof. Dr. Claudia Schillings, Prof. Dr. Andreas Neuenkirch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Deutsch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C 015 (A5,6, Bauteil C)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/>
                </a:tc>
                <a:extLst>
                  <a:ext uri="{0D108BD9-81ED-4DB2-BD59-A6C34878D82A}">
                    <a16:rowId xmlns:a16="http://schemas.microsoft.com/office/drawing/2014/main" val="1595547637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D67E17E4-7FC2-410F-B6FB-C639549B41AA}"/>
              </a:ext>
            </a:extLst>
          </p:cNvPr>
          <p:cNvSpPr txBox="1"/>
          <p:nvPr/>
        </p:nvSpPr>
        <p:spPr>
          <a:xfrm>
            <a:off x="4139952" y="1196752"/>
            <a:ext cx="86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Dozent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31338A2-6AFB-41AC-8367-6C441556D8E2}"/>
              </a:ext>
            </a:extLst>
          </p:cNvPr>
          <p:cNvSpPr txBox="1"/>
          <p:nvPr/>
        </p:nvSpPr>
        <p:spPr>
          <a:xfrm>
            <a:off x="5688106" y="1186142"/>
            <a:ext cx="864075" cy="28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Sprache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7699608-E610-4FED-A26F-AF62FC6E3536}"/>
              </a:ext>
            </a:extLst>
          </p:cNvPr>
          <p:cNvSpPr txBox="1"/>
          <p:nvPr/>
        </p:nvSpPr>
        <p:spPr>
          <a:xfrm>
            <a:off x="6768244" y="1186140"/>
            <a:ext cx="58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Raum</a:t>
            </a:r>
          </a:p>
        </p:txBody>
      </p:sp>
    </p:spTree>
    <p:extLst>
      <p:ext uri="{BB962C8B-B14F-4D97-AF65-F5344CB8AC3E}">
        <p14:creationId xmlns:p14="http://schemas.microsoft.com/office/powerpoint/2010/main" val="26986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C241-4EA6-435F-873D-9DB57D4CE9D9}" type="datetime1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/>
          </a:p>
        </p:txBody>
      </p:sp>
      <p:pic>
        <p:nvPicPr>
          <p:cNvPr id="9" name="Grafik 8" descr="Fragen">
            <a:extLst>
              <a:ext uri="{FF2B5EF4-FFF2-40B4-BE49-F238E27FC236}">
                <a16:creationId xmlns:a16="http://schemas.microsoft.com/office/drawing/2014/main" id="{1828F65A-6291-4E30-A0FB-3C4F9E4A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5132" y="1941352"/>
            <a:ext cx="2808312" cy="2658004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467114F4-7132-4B10-A17B-47CA904F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216" y="4510848"/>
            <a:ext cx="1619748" cy="612068"/>
          </a:xfrm>
        </p:spPr>
        <p:txBody>
          <a:bodyPr/>
          <a:lstStyle/>
          <a:p>
            <a:r>
              <a:rPr lang="de-DE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1369066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genau ist WiMa?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7D1C891F-1264-411B-B76C-C8E9D15F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995488"/>
            <a:ext cx="7129462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de-DE" sz="1800">
              <a:latin typeface="Georgia" charset="0"/>
            </a:endParaRPr>
          </a:p>
          <a:p>
            <a:pPr>
              <a:buFont typeface="Georgia" charset="0"/>
              <a:buNone/>
              <a:defRPr/>
            </a:pPr>
            <a:endParaRPr lang="de-DE" sz="2000">
              <a:latin typeface="Georgia" charset="0"/>
            </a:endParaRPr>
          </a:p>
          <a:p>
            <a:pPr>
              <a:buClrTx/>
              <a:buFontTx/>
              <a:buNone/>
              <a:defRPr/>
            </a:pPr>
            <a:endParaRPr lang="de-DE" sz="1800">
              <a:latin typeface="Georgia" charset="0"/>
            </a:endParaRPr>
          </a:p>
          <a:p>
            <a:pPr>
              <a:buClrTx/>
              <a:buFontTx/>
              <a:buNone/>
              <a:defRPr/>
            </a:pPr>
            <a:endParaRPr lang="de-DE" sz="1800">
              <a:latin typeface="Georgia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37549D2-592E-4B7B-8C6B-3E61CE167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437063"/>
            <a:ext cx="7058025" cy="1295400"/>
          </a:xfrm>
          <a:prstGeom prst="rect">
            <a:avLst/>
          </a:prstGeom>
          <a:solidFill>
            <a:srgbClr val="FFFFFF">
              <a:alpha val="49019"/>
            </a:srgbClr>
          </a:solidFill>
          <a:ln w="9360" cap="sq">
            <a:solidFill>
              <a:srgbClr val="00305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Clr>
                <a:srgbClr val="8AB0B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  <a:t>Schnittstelle zwischen Mathematik und</a:t>
            </a:r>
            <a:b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</a:br>
            <a: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  <a:t>Wirtschaftswissenschaften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Clr>
                <a:srgbClr val="8AB0B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  <a:t>Vernetzung der beiden Disziplinen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Clr>
                <a:srgbClr val="8AB0B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  <a:t>Mathematische Lösungen für wirtschaftswissenschaftliche</a:t>
            </a:r>
            <a:b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</a:br>
            <a:r>
              <a:rPr lang="de-DE" altLang="de-DE" sz="1800" b="1" dirty="0">
                <a:solidFill>
                  <a:srgbClr val="003056"/>
                </a:solidFill>
                <a:latin typeface="Agfa Rotis Semi Serif" pitchFamily="2" charset="0"/>
                <a:ea typeface="MS PGothic" pitchFamily="34" charset="-128"/>
              </a:rPr>
              <a:t>Probleme</a:t>
            </a:r>
            <a:r>
              <a:rPr lang="de-DE" altLang="de-DE" sz="1800" b="1" dirty="0">
                <a:solidFill>
                  <a:srgbClr val="003056"/>
                </a:solidFill>
                <a:latin typeface="Times New Roman" pitchFamily="18" charset="0"/>
              </a:rPr>
              <a:t> 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Clr>
                <a:srgbClr val="8AB0B2"/>
              </a:buClr>
              <a:buFont typeface="Wingdings" panose="05000000000000000000" pitchFamily="2" charset="2"/>
              <a:buChar char="§"/>
              <a:defRPr/>
            </a:pPr>
            <a:endParaRPr lang="de-DE" altLang="de-DE" sz="1800" b="1" dirty="0">
              <a:solidFill>
                <a:srgbClr val="000000"/>
              </a:solidFill>
              <a:latin typeface="Agfa Rotis Semi Serif" pitchFamily="2" charset="0"/>
              <a:ea typeface="MS PGothic" pitchFamily="34" charset="-128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buClr>
                <a:srgbClr val="8AB0B2"/>
              </a:buClr>
              <a:buFont typeface="Wingdings" panose="05000000000000000000" pitchFamily="2" charset="2"/>
              <a:buChar char="§"/>
              <a:defRPr/>
            </a:pPr>
            <a:endParaRPr lang="de-DE" altLang="de-DE" sz="1800" b="1" dirty="0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F151D787-B8C8-4921-8878-2FF5E659CBAE}"/>
              </a:ext>
            </a:extLst>
          </p:cNvPr>
          <p:cNvGrpSpPr>
            <a:grpSpLocks/>
          </p:cNvGrpSpPr>
          <p:nvPr/>
        </p:nvGrpSpPr>
        <p:grpSpPr bwMode="auto">
          <a:xfrm>
            <a:off x="1228120" y="2035975"/>
            <a:ext cx="7024377" cy="2146786"/>
            <a:chOff x="637" y="1230"/>
            <a:chExt cx="4566" cy="1404"/>
          </a:xfrm>
        </p:grpSpPr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75179EC3-F0DF-427E-875A-1A58D044D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" y="1230"/>
              <a:ext cx="4566" cy="1404"/>
              <a:chOff x="637" y="1230"/>
              <a:chExt cx="4566" cy="1404"/>
            </a:xfrm>
          </p:grpSpPr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E6731F77-5A6D-4A71-BF8A-96996A97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1230"/>
                <a:ext cx="2855" cy="1358"/>
              </a:xfrm>
              <a:prstGeom prst="ellipse">
                <a:avLst/>
              </a:prstGeom>
              <a:solidFill>
                <a:srgbClr val="003056">
                  <a:alpha val="50195"/>
                </a:srgbClr>
              </a:solidFill>
              <a:ln w="9360" cap="sq">
                <a:solidFill>
                  <a:srgbClr val="16656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b="1" dirty="0" err="1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  <a:t>Betriebs</a:t>
                </a:r>
                <a:r>
                  <a:rPr lang="en-GB" b="1" dirty="0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  <a:t>- und </a:t>
                </a:r>
                <a:br>
                  <a:rPr lang="en-GB" b="1" dirty="0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</a:br>
                <a:r>
                  <a:rPr lang="en-GB" b="1" dirty="0" err="1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  <a:t>Volkswirt</a:t>
                </a:r>
                <a:r>
                  <a:rPr lang="en-GB" b="1" dirty="0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  <a:t>-</a:t>
                </a:r>
                <a:br>
                  <a:rPr lang="en-GB" b="1" dirty="0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</a:br>
                <a:r>
                  <a:rPr lang="en-GB" b="1" dirty="0" err="1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  <a:t>schaftslehre</a:t>
                </a:r>
                <a:endParaRPr lang="en-GB" b="1" dirty="0">
                  <a:solidFill>
                    <a:srgbClr val="000000"/>
                  </a:solidFill>
                  <a:latin typeface="Agfa Rotis Semi Serif" charset="0"/>
                  <a:ea typeface="MS Gothic" charset="0"/>
                  <a:cs typeface="MS Gothic" charset="0"/>
                </a:endParaRPr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DFECADF5-7D43-45DF-8271-B155501AA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1276"/>
                <a:ext cx="2855" cy="1358"/>
              </a:xfrm>
              <a:prstGeom prst="ellipse">
                <a:avLst/>
              </a:prstGeom>
              <a:solidFill>
                <a:srgbClr val="A7D7FF">
                  <a:alpha val="39999"/>
                </a:srgbClr>
              </a:solidFill>
              <a:ln w="9360" cap="sq">
                <a:solidFill>
                  <a:srgbClr val="16656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b="1" dirty="0" err="1">
                    <a:solidFill>
                      <a:srgbClr val="000000"/>
                    </a:solidFill>
                    <a:latin typeface="Agfa Rotis Semi Serif" charset="0"/>
                    <a:ea typeface="MS Gothic" charset="0"/>
                    <a:cs typeface="MS Gothic" charset="0"/>
                  </a:rPr>
                  <a:t>Mathematik</a:t>
                </a:r>
                <a:endParaRPr lang="en-GB" b="1" dirty="0">
                  <a:solidFill>
                    <a:srgbClr val="000000"/>
                  </a:solidFill>
                  <a:latin typeface="Agfa Rotis Semi Serif" charset="0"/>
                  <a:ea typeface="MS Gothic" charset="0"/>
                  <a:cs typeface="MS Gothic" charset="0"/>
                </a:endParaRPr>
              </a:p>
            </p:txBody>
          </p:sp>
        </p:grp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0CD96E6F-A5FA-497B-AA25-2ED6438F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707"/>
              <a:ext cx="10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b="1" dirty="0" err="1">
                  <a:solidFill>
                    <a:srgbClr val="000000"/>
                  </a:solidFill>
                  <a:latin typeface="Agfa Rotis Semi Serif" charset="0"/>
                  <a:ea typeface="Microsoft YaHei" charset="0"/>
                  <a:cs typeface="Arial" charset="0"/>
                </a:rPr>
                <a:t>Wirtschafts</a:t>
              </a:r>
              <a:r>
                <a:rPr lang="en-GB" b="1" dirty="0">
                  <a:solidFill>
                    <a:srgbClr val="000000"/>
                  </a:solidFill>
                  <a:latin typeface="Agfa Rotis Semi Serif" charset="0"/>
                  <a:ea typeface="Microsoft YaHei" charset="0"/>
                  <a:cs typeface="Arial" charset="0"/>
                </a:rPr>
                <a:t>-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b="1" dirty="0" err="1">
                  <a:solidFill>
                    <a:srgbClr val="000000"/>
                  </a:solidFill>
                  <a:latin typeface="Agfa Rotis Semi Serif" charset="0"/>
                  <a:ea typeface="Microsoft YaHei" charset="0"/>
                  <a:cs typeface="Arial" charset="0"/>
                </a:rPr>
                <a:t>mathematik</a:t>
              </a:r>
              <a:endParaRPr lang="en-GB" b="1" dirty="0">
                <a:solidFill>
                  <a:srgbClr val="000000"/>
                </a:solidFill>
                <a:latin typeface="Agfa Rotis Semi Serif" charset="0"/>
                <a:ea typeface="Microsoft YaHei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58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>
            <a:extLst>
              <a:ext uri="{FF2B5EF4-FFF2-40B4-BE49-F238E27FC236}">
                <a16:creationId xmlns:a16="http://schemas.microsoft.com/office/drawing/2014/main" id="{4C619D59-6F6D-46DD-AF05-3A01EEDF7041}"/>
              </a:ext>
            </a:extLst>
          </p:cNvPr>
          <p:cNvSpPr/>
          <p:nvPr/>
        </p:nvSpPr>
        <p:spPr>
          <a:xfrm>
            <a:off x="1699753" y="2325778"/>
            <a:ext cx="415904" cy="503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B9E4BCC-6F52-475A-82BD-35D684F02648}"/>
              </a:ext>
            </a:extLst>
          </p:cNvPr>
          <p:cNvSpPr/>
          <p:nvPr/>
        </p:nvSpPr>
        <p:spPr>
          <a:xfrm>
            <a:off x="1703788" y="3319324"/>
            <a:ext cx="407832" cy="468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E165828-F7C0-4DC5-BC1C-E37150C48FDD}"/>
              </a:ext>
            </a:extLst>
          </p:cNvPr>
          <p:cNvSpPr/>
          <p:nvPr/>
        </p:nvSpPr>
        <p:spPr>
          <a:xfrm>
            <a:off x="5572040" y="1730883"/>
            <a:ext cx="2636364" cy="581991"/>
          </a:xfrm>
          <a:prstGeom prst="rect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55D3BEC-A44D-407C-B1CB-57B19EDB46B4}"/>
              </a:ext>
            </a:extLst>
          </p:cNvPr>
          <p:cNvSpPr/>
          <p:nvPr/>
        </p:nvSpPr>
        <p:spPr>
          <a:xfrm>
            <a:off x="2131800" y="2312875"/>
            <a:ext cx="3432168" cy="1971299"/>
          </a:xfrm>
          <a:prstGeom prst="rect">
            <a:avLst/>
          </a:prstGeom>
          <a:solidFill>
            <a:srgbClr val="A7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WiMa unter die Lupe genommen..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C91870-67A5-4CB1-B020-40B396CA5EF0}"/>
              </a:ext>
            </a:extLst>
          </p:cNvPr>
          <p:cNvSpPr/>
          <p:nvPr/>
        </p:nvSpPr>
        <p:spPr>
          <a:xfrm>
            <a:off x="971600" y="1736812"/>
            <a:ext cx="7236804" cy="2556284"/>
          </a:xfrm>
          <a:prstGeom prst="rect">
            <a:avLst/>
          </a:prstGeom>
          <a:noFill/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9695574-EC6C-408F-958C-A6F52CC28FB3}"/>
              </a:ext>
            </a:extLst>
          </p:cNvPr>
          <p:cNvSpPr/>
          <p:nvPr/>
        </p:nvSpPr>
        <p:spPr>
          <a:xfrm>
            <a:off x="971600" y="1736812"/>
            <a:ext cx="1152128" cy="2556284"/>
          </a:xfrm>
          <a:prstGeom prst="rect">
            <a:avLst/>
          </a:prstGeom>
          <a:noFill/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E7A077-6080-4DDB-8EFA-AC4F11670B4E}"/>
              </a:ext>
            </a:extLst>
          </p:cNvPr>
          <p:cNvSpPr/>
          <p:nvPr/>
        </p:nvSpPr>
        <p:spPr>
          <a:xfrm>
            <a:off x="971600" y="1736812"/>
            <a:ext cx="1152128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75102F-13AB-40D1-8E9A-01B5AB63DC1F}"/>
              </a:ext>
            </a:extLst>
          </p:cNvPr>
          <p:cNvSpPr/>
          <p:nvPr/>
        </p:nvSpPr>
        <p:spPr>
          <a:xfrm>
            <a:off x="971600" y="2312876"/>
            <a:ext cx="720080" cy="1980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D353144-2C93-4785-951B-F189F734368C}"/>
              </a:ext>
            </a:extLst>
          </p:cNvPr>
          <p:cNvSpPr/>
          <p:nvPr/>
        </p:nvSpPr>
        <p:spPr>
          <a:xfrm>
            <a:off x="1691680" y="2834934"/>
            <a:ext cx="432048" cy="468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E83295C-938A-487E-9463-1DDC44BEE65B}"/>
              </a:ext>
            </a:extLst>
          </p:cNvPr>
          <p:cNvSpPr/>
          <p:nvPr/>
        </p:nvSpPr>
        <p:spPr>
          <a:xfrm>
            <a:off x="1691680" y="3796298"/>
            <a:ext cx="432048" cy="487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F06BCC-C1D8-450A-B86B-539B5757CF80}"/>
              </a:ext>
            </a:extLst>
          </p:cNvPr>
          <p:cNvSpPr/>
          <p:nvPr/>
        </p:nvSpPr>
        <p:spPr>
          <a:xfrm>
            <a:off x="2123728" y="2312876"/>
            <a:ext cx="1116124" cy="1483422"/>
          </a:xfrm>
          <a:prstGeom prst="rect">
            <a:avLst/>
          </a:prstGeom>
          <a:solidFill>
            <a:schemeClr val="bg1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3056"/>
                </a:solidFill>
              </a:rPr>
              <a:t>Wahlpflicht-Fächer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92F6632-6E16-4EE2-BB52-A3EC34C346AD}"/>
              </a:ext>
            </a:extLst>
          </p:cNvPr>
          <p:cNvSpPr/>
          <p:nvPr/>
        </p:nvSpPr>
        <p:spPr>
          <a:xfrm>
            <a:off x="2123728" y="1736813"/>
            <a:ext cx="3440240" cy="576064"/>
          </a:xfrm>
          <a:prstGeom prst="rect">
            <a:avLst/>
          </a:prstGeom>
          <a:solidFill>
            <a:srgbClr val="A7D7FF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056"/>
                </a:solidFill>
              </a:rPr>
              <a:t>Vertiefung Mathematik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1BB55DC-8F19-4985-8374-B484B453B73D}"/>
              </a:ext>
            </a:extLst>
          </p:cNvPr>
          <p:cNvSpPr/>
          <p:nvPr/>
        </p:nvSpPr>
        <p:spPr>
          <a:xfrm>
            <a:off x="5563968" y="2635971"/>
            <a:ext cx="1312288" cy="1657125"/>
          </a:xfrm>
          <a:prstGeom prst="rect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BWL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47368EA-A965-4DD0-A797-E83079344380}"/>
              </a:ext>
            </a:extLst>
          </p:cNvPr>
          <p:cNvSpPr/>
          <p:nvPr/>
        </p:nvSpPr>
        <p:spPr>
          <a:xfrm>
            <a:off x="6876256" y="2635971"/>
            <a:ext cx="1332148" cy="16571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endParaRPr lang="de-DE" dirty="0">
              <a:solidFill>
                <a:srgbClr val="003056"/>
              </a:solidFill>
            </a:endParaRPr>
          </a:p>
          <a:p>
            <a:pPr algn="ctr"/>
            <a:r>
              <a:rPr lang="de-DE" dirty="0">
                <a:solidFill>
                  <a:schemeClr val="bg1"/>
                </a:solidFill>
              </a:rPr>
              <a:t>VWL</a:t>
            </a:r>
          </a:p>
          <a:p>
            <a:pPr algn="ctr"/>
            <a:endParaRPr lang="de-DE" dirty="0">
              <a:solidFill>
                <a:srgbClr val="003056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F6604A7-D607-4A45-9FA9-77AB01A85C95}"/>
              </a:ext>
            </a:extLst>
          </p:cNvPr>
          <p:cNvSpPr/>
          <p:nvPr/>
        </p:nvSpPr>
        <p:spPr>
          <a:xfrm>
            <a:off x="2123728" y="2312876"/>
            <a:ext cx="3440240" cy="1980220"/>
          </a:xfrm>
          <a:prstGeom prst="rect">
            <a:avLst/>
          </a:prstGeom>
          <a:noFill/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8D20D63-F674-42F9-AF24-BA8E6ABDBB0C}"/>
              </a:ext>
            </a:extLst>
          </p:cNvPr>
          <p:cNvSpPr/>
          <p:nvPr/>
        </p:nvSpPr>
        <p:spPr>
          <a:xfrm>
            <a:off x="971600" y="4725144"/>
            <a:ext cx="7236804" cy="900100"/>
          </a:xfrm>
          <a:prstGeom prst="rect">
            <a:avLst/>
          </a:prstGeom>
          <a:noFill/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39E874-700D-40C0-87DD-C535AD0D3B08}"/>
              </a:ext>
            </a:extLst>
          </p:cNvPr>
          <p:cNvSpPr/>
          <p:nvPr/>
        </p:nvSpPr>
        <p:spPr>
          <a:xfrm>
            <a:off x="971600" y="4725144"/>
            <a:ext cx="728152" cy="9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1B90AB5-2825-4FAF-B9F7-7103106A514F}"/>
              </a:ext>
            </a:extLst>
          </p:cNvPr>
          <p:cNvSpPr/>
          <p:nvPr/>
        </p:nvSpPr>
        <p:spPr>
          <a:xfrm>
            <a:off x="1699752" y="4725144"/>
            <a:ext cx="423976" cy="475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E970FDB-349E-40DE-B258-5531AEA12918}"/>
              </a:ext>
            </a:extLst>
          </p:cNvPr>
          <p:cNvSpPr/>
          <p:nvPr/>
        </p:nvSpPr>
        <p:spPr>
          <a:xfrm>
            <a:off x="1699752" y="5200167"/>
            <a:ext cx="423976" cy="419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4B31938B-0DBD-416D-B825-FFB487CAF433}"/>
              </a:ext>
            </a:extLst>
          </p:cNvPr>
          <p:cNvSpPr/>
          <p:nvPr/>
        </p:nvSpPr>
        <p:spPr>
          <a:xfrm>
            <a:off x="2123728" y="4725144"/>
            <a:ext cx="3440240" cy="900100"/>
          </a:xfrm>
          <a:prstGeom prst="rect">
            <a:avLst/>
          </a:prstGeom>
          <a:solidFill>
            <a:srgbClr val="A7D7FF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0BFAF9C-B916-46B2-8DC2-DC825FF930F4}"/>
              </a:ext>
            </a:extLst>
          </p:cNvPr>
          <p:cNvSpPr/>
          <p:nvPr/>
        </p:nvSpPr>
        <p:spPr>
          <a:xfrm>
            <a:off x="5563968" y="4725144"/>
            <a:ext cx="2644436" cy="894171"/>
          </a:xfrm>
          <a:prstGeom prst="rect">
            <a:avLst/>
          </a:prstGeom>
          <a:solidFill>
            <a:srgbClr val="003056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Wirtschafts-wissenschaften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0AFA8C5-8ED5-4340-99B8-769A47B67F35}"/>
              </a:ext>
            </a:extLst>
          </p:cNvPr>
          <p:cNvSpPr txBox="1"/>
          <p:nvPr/>
        </p:nvSpPr>
        <p:spPr>
          <a:xfrm>
            <a:off x="5616116" y="1840178"/>
            <a:ext cx="26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Vertiefung BWL oder VWL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04F0FA-680A-4845-A0F3-AE9E37447CEA}"/>
              </a:ext>
            </a:extLst>
          </p:cNvPr>
          <p:cNvSpPr txBox="1"/>
          <p:nvPr/>
        </p:nvSpPr>
        <p:spPr>
          <a:xfrm>
            <a:off x="1749722" y="2377913"/>
            <a:ext cx="315964" cy="36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13747C0-5053-4239-B93F-090E949E343F}"/>
              </a:ext>
            </a:extLst>
          </p:cNvPr>
          <p:cNvSpPr txBox="1"/>
          <p:nvPr/>
        </p:nvSpPr>
        <p:spPr>
          <a:xfrm>
            <a:off x="1749722" y="2887069"/>
            <a:ext cx="315964" cy="36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4D80D4C-9077-4568-BFCF-4CF27579619A}"/>
              </a:ext>
            </a:extLst>
          </p:cNvPr>
          <p:cNvSpPr txBox="1"/>
          <p:nvPr/>
        </p:nvSpPr>
        <p:spPr>
          <a:xfrm>
            <a:off x="1749722" y="3379420"/>
            <a:ext cx="315964" cy="36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8C4814D-F4C6-4E93-A4F6-E6B374A399DD}"/>
              </a:ext>
            </a:extLst>
          </p:cNvPr>
          <p:cNvSpPr txBox="1"/>
          <p:nvPr/>
        </p:nvSpPr>
        <p:spPr>
          <a:xfrm>
            <a:off x="1749722" y="3872732"/>
            <a:ext cx="315964" cy="36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DCA7157-018F-4091-B0A9-B16B85D891E4}"/>
              </a:ext>
            </a:extLst>
          </p:cNvPr>
          <p:cNvSpPr txBox="1"/>
          <p:nvPr/>
        </p:nvSpPr>
        <p:spPr>
          <a:xfrm>
            <a:off x="1123024" y="2300949"/>
            <a:ext cx="430887" cy="1971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>
                <a:solidFill>
                  <a:srgbClr val="003056"/>
                </a:solidFill>
              </a:rPr>
              <a:t>Spezialisierungs-Phase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D0A0E6-46AF-496F-9216-568BC448EA55}"/>
              </a:ext>
            </a:extLst>
          </p:cNvPr>
          <p:cNvSpPr/>
          <p:nvPr/>
        </p:nvSpPr>
        <p:spPr>
          <a:xfrm>
            <a:off x="3239852" y="2312876"/>
            <a:ext cx="4968552" cy="323095"/>
          </a:xfrm>
          <a:prstGeom prst="rect">
            <a:avLst/>
          </a:prstGeom>
          <a:solidFill>
            <a:schemeClr val="bg1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056"/>
                </a:solidFill>
              </a:rPr>
              <a:t>Bachelor-Abschlussarbeit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F2C5587-667C-489F-9FFA-5B695BF27AA6}"/>
              </a:ext>
            </a:extLst>
          </p:cNvPr>
          <p:cNvSpPr txBox="1"/>
          <p:nvPr/>
        </p:nvSpPr>
        <p:spPr>
          <a:xfrm>
            <a:off x="1023863" y="4649108"/>
            <a:ext cx="615553" cy="9942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400" dirty="0">
                <a:solidFill>
                  <a:srgbClr val="003056"/>
                </a:solidFill>
              </a:rPr>
              <a:t>Grundlagen-Phase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CE104DEA-7ECC-43E0-8BAF-9D6035B81859}"/>
              </a:ext>
            </a:extLst>
          </p:cNvPr>
          <p:cNvSpPr txBox="1"/>
          <p:nvPr/>
        </p:nvSpPr>
        <p:spPr>
          <a:xfrm>
            <a:off x="1749722" y="4779149"/>
            <a:ext cx="315964" cy="36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443F86D-929E-4B6B-8949-87ADE9E2CE56}"/>
              </a:ext>
            </a:extLst>
          </p:cNvPr>
          <p:cNvSpPr txBox="1"/>
          <p:nvPr/>
        </p:nvSpPr>
        <p:spPr>
          <a:xfrm>
            <a:off x="1753764" y="5220724"/>
            <a:ext cx="315964" cy="36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577DF33-F8A0-4F1C-9D85-805D05A0E567}"/>
              </a:ext>
            </a:extLst>
          </p:cNvPr>
          <p:cNvSpPr txBox="1"/>
          <p:nvPr/>
        </p:nvSpPr>
        <p:spPr>
          <a:xfrm>
            <a:off x="2131800" y="4725144"/>
            <a:ext cx="343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003056"/>
              </a:solidFill>
            </a:endParaRPr>
          </a:p>
          <a:p>
            <a:pPr algn="ctr"/>
            <a:r>
              <a:rPr lang="de-DE" dirty="0">
                <a:solidFill>
                  <a:srgbClr val="003056"/>
                </a:solidFill>
              </a:rPr>
              <a:t>Mathematik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91E97BF-C19F-46AB-BB58-AC7D43D05D24}"/>
              </a:ext>
            </a:extLst>
          </p:cNvPr>
          <p:cNvSpPr txBox="1"/>
          <p:nvPr/>
        </p:nvSpPr>
        <p:spPr>
          <a:xfrm>
            <a:off x="3223708" y="3955122"/>
            <a:ext cx="140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3056"/>
                </a:solidFill>
              </a:rPr>
              <a:t>Mathematik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337834BD-8D87-4458-A391-D1BC484E45CB}"/>
              </a:ext>
            </a:extLst>
          </p:cNvPr>
          <p:cNvCxnSpPr/>
          <p:nvPr/>
        </p:nvCxnSpPr>
        <p:spPr>
          <a:xfrm>
            <a:off x="6876256" y="2635971"/>
            <a:ext cx="0" cy="16571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F7063EC5-25BA-4F43-8E37-CB2BDD486078}"/>
              </a:ext>
            </a:extLst>
          </p:cNvPr>
          <p:cNvSpPr/>
          <p:nvPr/>
        </p:nvSpPr>
        <p:spPr>
          <a:xfrm>
            <a:off x="4463988" y="3105905"/>
            <a:ext cx="2988332" cy="323095"/>
          </a:xfrm>
          <a:prstGeom prst="rect">
            <a:avLst/>
          </a:prstGeom>
          <a:solidFill>
            <a:schemeClr val="bg1"/>
          </a:solidFill>
          <a:ln>
            <a:solidFill>
              <a:srgbClr val="003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3056"/>
                </a:solidFill>
              </a:rPr>
              <a:t>Soft Skills</a:t>
            </a:r>
          </a:p>
        </p:txBody>
      </p:sp>
    </p:spTree>
    <p:extLst>
      <p:ext uri="{BB962C8B-B14F-4D97-AF65-F5344CB8AC3E}">
        <p14:creationId xmlns:p14="http://schemas.microsoft.com/office/powerpoint/2010/main" val="65644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Studiengang im Überblick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3C225E-CF3D-41C4-86A7-8CDE5B8A6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291"/>
            <a:ext cx="9144000" cy="35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Studienverlauf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3409D8E-20B3-40D3-9BA1-1CBC954EF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066786"/>
              </p:ext>
            </p:extLst>
          </p:nvPr>
        </p:nvGraphicFramePr>
        <p:xfrm>
          <a:off x="683568" y="2312876"/>
          <a:ext cx="8064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25A4BAF5-D186-49BE-A830-154D9C7C0EBF}"/>
              </a:ext>
            </a:extLst>
          </p:cNvPr>
          <p:cNvSpPr txBox="1"/>
          <p:nvPr/>
        </p:nvSpPr>
        <p:spPr>
          <a:xfrm>
            <a:off x="2528250" y="3290094"/>
            <a:ext cx="8953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</a:rPr>
              <a:t>6 Semester</a:t>
            </a:r>
            <a:endParaRPr lang="de-DE" sz="1600" dirty="0"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E4A545-8A1A-450E-9C91-55F96D7C5AB8}"/>
              </a:ext>
            </a:extLst>
          </p:cNvPr>
          <p:cNvSpPr txBox="1"/>
          <p:nvPr/>
        </p:nvSpPr>
        <p:spPr>
          <a:xfrm>
            <a:off x="5841362" y="2497931"/>
            <a:ext cx="89376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>
                <a:latin typeface="+mn-lt"/>
              </a:rPr>
              <a:t>4 Semester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WiMa studiert – und dann?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54E9FB7-2E32-49A0-8110-665980AE92F2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2011363"/>
            <a:ext cx="7583487" cy="4014785"/>
            <a:chOff x="307" y="1267"/>
            <a:chExt cx="4777" cy="2529"/>
          </a:xfrm>
        </p:grpSpPr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B8E349E-F1A2-4649-8A0E-CA9694F13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201"/>
              <a:ext cx="1100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5pPr>
              <a:lvl6pPr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6pPr>
              <a:lvl7pPr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7pPr>
              <a:lvl8pPr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8pPr>
              <a:lvl9pPr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Microsoft YaHei" charset="0"/>
                  <a:cs typeface="Microsoft YaHei" charset="0"/>
                </a:defRPr>
              </a:lvl9pPr>
            </a:lstStyle>
            <a:p>
              <a:pPr algn="ctr">
                <a:spcBef>
                  <a:spcPts val="1500"/>
                </a:spcBef>
                <a:buClrTx/>
                <a:buFontTx/>
                <a:buNone/>
                <a:defRPr/>
              </a:pPr>
              <a:r>
                <a:rPr lang="de-DE" sz="1800" b="1" dirty="0">
                  <a:solidFill>
                    <a:srgbClr val="003056"/>
                  </a:solidFill>
                  <a:latin typeface="Agfa Rotis Semi Serif" charset="0"/>
                </a:rPr>
                <a:t>Bachelor-studiengang Wirtschafts-mathematik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3377F7D0-8CAE-4678-8384-B6877640F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1842"/>
              <a:ext cx="236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b="1" dirty="0">
                  <a:solidFill>
                    <a:srgbClr val="003056"/>
                  </a:solidFill>
                  <a:latin typeface="Agfa Rotis Semi Serif" charset="0"/>
                  <a:ea typeface="Microsoft YaHei" charset="0"/>
                  <a:cs typeface="Arial" charset="0"/>
                </a:rPr>
                <a:t>Master Wirtschaftsmathematik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E1618B90-C4AF-490B-B6A3-8367CD79D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2337"/>
              <a:ext cx="221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b="1" dirty="0">
                  <a:solidFill>
                    <a:srgbClr val="003056"/>
                  </a:solidFill>
                  <a:latin typeface="Agfa Rotis Semi Serif" charset="0"/>
                  <a:ea typeface="Microsoft YaHei" charset="0"/>
                  <a:cs typeface="Arial" charset="0"/>
                </a:rPr>
                <a:t>Master Betriebswirtschaftslehre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52F079FB-A5F9-4529-86A3-A68A44573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745"/>
              <a:ext cx="215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b="1" dirty="0">
                  <a:solidFill>
                    <a:srgbClr val="003056"/>
                  </a:solidFill>
                  <a:latin typeface="Agfa Rotis Semi Serif" charset="0"/>
                  <a:ea typeface="Microsoft YaHei" charset="0"/>
                  <a:cs typeface="Arial" charset="0"/>
                </a:rPr>
                <a:t>Master Volkswirtschaftslehre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A21F12F-7C01-42B3-BAE1-DF56C12DA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1267"/>
              <a:ext cx="427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de-DE" altLang="de-DE" sz="1800" b="1" dirty="0">
                  <a:solidFill>
                    <a:srgbClr val="000000"/>
                  </a:solidFill>
                  <a:latin typeface="Agfa Rotis Semi Serif" pitchFamily="2" charset="0"/>
                  <a:cs typeface="Arial" pitchFamily="34" charset="0"/>
                </a:rPr>
                <a:t>Fortsetzung der wissenschaftlichen Laufbahn: </a:t>
              </a:r>
            </a:p>
            <a:p>
              <a:pPr eaLnBrk="1" hangingPunct="1">
                <a:buClrTx/>
                <a:buFontTx/>
                <a:buNone/>
                <a:defRPr/>
              </a:pPr>
              <a:r>
                <a:rPr lang="de-DE" altLang="de-DE" sz="1800" b="1" dirty="0">
                  <a:solidFill>
                    <a:srgbClr val="000000"/>
                  </a:solidFill>
                  <a:latin typeface="Agfa Rotis Semi Serif" pitchFamily="2" charset="0"/>
                  <a:cs typeface="Arial" pitchFamily="34" charset="0"/>
                </a:rPr>
                <a:t>Mögliche Studiengänge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AD6F32FF-0035-4E97-A740-6766E767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2422"/>
              <a:ext cx="11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Agfa Rotis Semi Serif" charset="0"/>
                  <a:ea typeface="Microsoft YaHei" charset="0"/>
                  <a:cs typeface="Arial" charset="0"/>
                </a:rPr>
                <a:t>Bei Vertiefung BWL</a:t>
              </a:r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17D9EA2E-AB13-489E-B7CA-899157733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" y="1975"/>
              <a:ext cx="1113" cy="1319"/>
              <a:chOff x="1609" y="1975"/>
              <a:chExt cx="1113" cy="1319"/>
            </a:xfrm>
          </p:grpSpPr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F5DEA117-49E2-45A9-8E5E-A0D0336F9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1975"/>
                <a:ext cx="1" cy="1319"/>
              </a:xfrm>
              <a:prstGeom prst="line">
                <a:avLst/>
              </a:prstGeom>
              <a:noFill/>
              <a:ln w="28440" cap="sq">
                <a:solidFill>
                  <a:srgbClr val="00305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de-DE"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8CE6CD49-7AC9-4639-8471-EC81881C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1981"/>
                <a:ext cx="1113" cy="0"/>
              </a:xfrm>
              <a:prstGeom prst="line">
                <a:avLst/>
              </a:prstGeom>
              <a:noFill/>
              <a:ln w="28440" cap="sq">
                <a:solidFill>
                  <a:srgbClr val="003056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de-DE"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D9966463-EAD3-49C3-BB79-F8F91C155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5" y="2427"/>
                <a:ext cx="1096" cy="5"/>
              </a:xfrm>
              <a:prstGeom prst="line">
                <a:avLst/>
              </a:prstGeom>
              <a:noFill/>
              <a:ln w="28440" cap="sq">
                <a:solidFill>
                  <a:srgbClr val="003056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de-DE" dirty="0">
                  <a:ea typeface="Microsoft YaHei" charset="0"/>
                  <a:cs typeface="Microsoft YaHei" charset="0"/>
                </a:endParaRPr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62CA30EA-759B-41E3-B1AA-55CA92F78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9" y="2840"/>
                <a:ext cx="1113" cy="0"/>
              </a:xfrm>
              <a:prstGeom prst="line">
                <a:avLst/>
              </a:prstGeom>
              <a:noFill/>
              <a:ln w="28440" cap="sq">
                <a:solidFill>
                  <a:srgbClr val="003056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de-DE">
                  <a:ea typeface="Microsoft YaHei" charset="0"/>
                  <a:cs typeface="Microsoft YaHei" charset="0"/>
                </a:endParaRPr>
              </a:p>
            </p:txBody>
          </p:sp>
        </p:grp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8A2E00F1-BD9A-4FE3-BA4D-46CC59B2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2840"/>
              <a:ext cx="11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de-DE" sz="1400" b="1" dirty="0">
                  <a:solidFill>
                    <a:srgbClr val="000000"/>
                  </a:solidFill>
                  <a:latin typeface="Agfa Rotis Semi Serif" charset="0"/>
                  <a:ea typeface="Microsoft YaHei" charset="0"/>
                  <a:cs typeface="Arial" charset="0"/>
                </a:rPr>
                <a:t>Bei Vertiefung VWL</a:t>
              </a:r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34DEC219-2CBB-45F8-B4C8-D71F58A9B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" y="3504"/>
              <a:ext cx="303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buClrTx/>
                <a:buFontTx/>
                <a:buNone/>
                <a:defRPr/>
              </a:pPr>
              <a:r>
                <a:rPr lang="de-DE" altLang="de-DE" dirty="0">
                  <a:solidFill>
                    <a:srgbClr val="003056"/>
                  </a:solidFill>
                </a:rPr>
                <a:t> </a:t>
              </a:r>
              <a:r>
                <a:rPr lang="de-DE" altLang="de-DE" sz="1800" b="1" dirty="0">
                  <a:solidFill>
                    <a:srgbClr val="003056"/>
                  </a:solidFill>
                  <a:latin typeface="Wingdings" pitchFamily="2" charset="2"/>
                </a:rPr>
                <a:t></a:t>
              </a:r>
              <a:r>
                <a:rPr lang="de-DE" altLang="de-DE" sz="1800" b="1" dirty="0">
                  <a:solidFill>
                    <a:srgbClr val="003056"/>
                  </a:solidFill>
                  <a:latin typeface="Agfa Rotis Semi Serif" pitchFamily="2" charset="0"/>
                </a:rPr>
                <a:t> </a:t>
              </a:r>
              <a:r>
                <a:rPr lang="de-DE" altLang="de-DE" sz="1800" dirty="0">
                  <a:solidFill>
                    <a:srgbClr val="000000"/>
                  </a:solidFill>
                  <a:latin typeface="Agfa Rotis Semi Serif" pitchFamily="2" charset="0"/>
                </a:rPr>
                <a:t>Vielfältige Möglichkeiten </a:t>
              </a:r>
              <a:r>
                <a:rPr lang="de-DE" altLang="de-DE" sz="1800" b="1" dirty="0">
                  <a:solidFill>
                    <a:srgbClr val="003056"/>
                  </a:solidFill>
                  <a:latin typeface="Agfa Rotis Semi Serif" pitchFamily="2" charset="0"/>
                </a:rPr>
                <a:t>im In- und Ausland </a:t>
              </a:r>
            </a:p>
          </p:txBody>
        </p:sp>
      </p:grpSp>
      <p:sp>
        <p:nvSpPr>
          <p:cNvPr id="22" name="Line 19">
            <a:extLst>
              <a:ext uri="{FF2B5EF4-FFF2-40B4-BE49-F238E27FC236}">
                <a16:creationId xmlns:a16="http://schemas.microsoft.com/office/drawing/2014/main" id="{49A88E9C-7BDD-4B28-8221-312427D77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776" y="5229200"/>
            <a:ext cx="1766887" cy="0"/>
          </a:xfrm>
          <a:prstGeom prst="line">
            <a:avLst/>
          </a:prstGeom>
          <a:noFill/>
          <a:ln w="28440" cap="sq">
            <a:solidFill>
              <a:srgbClr val="00305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de-DE">
              <a:ea typeface="Microsoft YaHei" charset="0"/>
              <a:cs typeface="Microsoft YaHei" charset="0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8EFED05-5723-4202-87E0-A1A5FDCB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5006504"/>
            <a:ext cx="388843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b="1" dirty="0">
                <a:solidFill>
                  <a:srgbClr val="003056"/>
                </a:solidFill>
                <a:latin typeface="Agfa Rotis Semi Serif" charset="0"/>
                <a:ea typeface="Microsoft YaHei" charset="0"/>
                <a:cs typeface="Arial" charset="0"/>
              </a:rPr>
              <a:t>Mannheim Master in Data Science</a:t>
            </a:r>
          </a:p>
        </p:txBody>
      </p:sp>
    </p:spTree>
    <p:extLst>
      <p:ext uri="{BB962C8B-B14F-4D97-AF65-F5344CB8AC3E}">
        <p14:creationId xmlns:p14="http://schemas.microsoft.com/office/powerpoint/2010/main" val="188852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WiMa studiert – und dann?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7C2FE9F-E5AF-4B90-A90E-1C083540EA43}"/>
              </a:ext>
            </a:extLst>
          </p:cNvPr>
          <p:cNvGrpSpPr/>
          <p:nvPr/>
        </p:nvGrpSpPr>
        <p:grpSpPr>
          <a:xfrm>
            <a:off x="2254858" y="1454090"/>
            <a:ext cx="4634285" cy="4505603"/>
            <a:chOff x="2684251" y="1886093"/>
            <a:chExt cx="3725688" cy="367650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235E599E-305B-4972-A093-D62ACDCA476C}"/>
                </a:ext>
              </a:extLst>
            </p:cNvPr>
            <p:cNvSpPr/>
            <p:nvPr/>
          </p:nvSpPr>
          <p:spPr>
            <a:xfrm>
              <a:off x="3106935" y="2354145"/>
              <a:ext cx="2880320" cy="28443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71F1E607-F1E4-4A62-8C43-3371D7951099}"/>
                </a:ext>
              </a:extLst>
            </p:cNvPr>
            <p:cNvSpPr/>
            <p:nvPr/>
          </p:nvSpPr>
          <p:spPr>
            <a:xfrm>
              <a:off x="2972283" y="2426153"/>
              <a:ext cx="962744" cy="972108"/>
            </a:xfrm>
            <a:prstGeom prst="ellipse">
              <a:avLst/>
            </a:prstGeom>
            <a:solidFill>
              <a:srgbClr val="A7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E3F625A-9B2D-462F-8E33-EE9671D4686E}"/>
                </a:ext>
              </a:extLst>
            </p:cNvPr>
            <p:cNvSpPr/>
            <p:nvPr/>
          </p:nvSpPr>
          <p:spPr>
            <a:xfrm>
              <a:off x="4065723" y="1886093"/>
              <a:ext cx="962744" cy="972108"/>
            </a:xfrm>
            <a:prstGeom prst="ellipse">
              <a:avLst/>
            </a:prstGeom>
            <a:solidFill>
              <a:srgbClr val="A7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Software und IT-Dienstleister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63EC71A-FC06-4DB1-B359-B577E618CC7D}"/>
                </a:ext>
              </a:extLst>
            </p:cNvPr>
            <p:cNvSpPr/>
            <p:nvPr/>
          </p:nvSpPr>
          <p:spPr>
            <a:xfrm>
              <a:off x="5173801" y="2461701"/>
              <a:ext cx="962744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Banken und Ver-sicherungen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C498205-5EC2-4796-A6FC-2E59A80E10E2}"/>
                </a:ext>
              </a:extLst>
            </p:cNvPr>
            <p:cNvSpPr/>
            <p:nvPr/>
          </p:nvSpPr>
          <p:spPr>
            <a:xfrm>
              <a:off x="5447195" y="3620330"/>
              <a:ext cx="962744" cy="972108"/>
            </a:xfrm>
            <a:prstGeom prst="ellipse">
              <a:avLst/>
            </a:prstGeom>
            <a:solidFill>
              <a:srgbClr val="A7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59CF372-D094-48A8-A8AD-ACD8D4573EA4}"/>
                </a:ext>
              </a:extLst>
            </p:cNvPr>
            <p:cNvSpPr/>
            <p:nvPr/>
          </p:nvSpPr>
          <p:spPr>
            <a:xfrm>
              <a:off x="4677791" y="4583932"/>
              <a:ext cx="962744" cy="972108"/>
            </a:xfrm>
            <a:prstGeom prst="ellipse">
              <a:avLst/>
            </a:prstGeom>
            <a:solidFill>
              <a:srgbClr val="A7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9CC5339-3BB9-4822-A9AD-3AC371954D56}"/>
                </a:ext>
              </a:extLst>
            </p:cNvPr>
            <p:cNvSpPr/>
            <p:nvPr/>
          </p:nvSpPr>
          <p:spPr>
            <a:xfrm>
              <a:off x="3453655" y="4590488"/>
              <a:ext cx="962744" cy="972108"/>
            </a:xfrm>
            <a:prstGeom prst="ellipse">
              <a:avLst/>
            </a:prstGeom>
            <a:solidFill>
              <a:srgbClr val="A7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7539D2F-1200-4662-BC8D-F9E4ABA591C2}"/>
                </a:ext>
              </a:extLst>
            </p:cNvPr>
            <p:cNvSpPr/>
            <p:nvPr/>
          </p:nvSpPr>
          <p:spPr>
            <a:xfrm>
              <a:off x="2684251" y="3618380"/>
              <a:ext cx="962744" cy="972108"/>
            </a:xfrm>
            <a:prstGeom prst="ellipse">
              <a:avLst/>
            </a:prstGeom>
            <a:solidFill>
              <a:srgbClr val="A7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856D771-E601-45A2-8DA6-86E0AA74861A}"/>
                </a:ext>
              </a:extLst>
            </p:cNvPr>
            <p:cNvSpPr/>
            <p:nvPr/>
          </p:nvSpPr>
          <p:spPr>
            <a:xfrm>
              <a:off x="3887924" y="3070508"/>
              <a:ext cx="1368152" cy="14066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rgbClr val="003056"/>
                  </a:solidFill>
                </a:rPr>
                <a:t>Berufliche Perspektiven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852FE0F-65BB-453D-83CF-E1594B0134F2}"/>
                </a:ext>
              </a:extLst>
            </p:cNvPr>
            <p:cNvSpPr/>
            <p:nvPr/>
          </p:nvSpPr>
          <p:spPr>
            <a:xfrm>
              <a:off x="2972283" y="2426153"/>
              <a:ext cx="962744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Selbst-</a:t>
              </a:r>
              <a:r>
                <a:rPr lang="de-DE" sz="900" dirty="0" err="1"/>
                <a:t>ständigkeit</a:t>
              </a:r>
              <a:endParaRPr lang="de-DE" sz="900" dirty="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7D0D00D-1C62-4906-AF50-705B915DBF72}"/>
                </a:ext>
              </a:extLst>
            </p:cNvPr>
            <p:cNvSpPr/>
            <p:nvPr/>
          </p:nvSpPr>
          <p:spPr>
            <a:xfrm>
              <a:off x="4065723" y="1886096"/>
              <a:ext cx="962744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Software und IT-Dienstleister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61886D3-BD88-4E78-8F04-1EC4A2E07919}"/>
                </a:ext>
              </a:extLst>
            </p:cNvPr>
            <p:cNvSpPr/>
            <p:nvPr/>
          </p:nvSpPr>
          <p:spPr>
            <a:xfrm>
              <a:off x="5447196" y="3620338"/>
              <a:ext cx="962743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Beratungs-unternehmen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60807EB-670F-4E8C-B9F4-F2122915E25B}"/>
                </a:ext>
              </a:extLst>
            </p:cNvPr>
            <p:cNvSpPr/>
            <p:nvPr/>
          </p:nvSpPr>
          <p:spPr>
            <a:xfrm>
              <a:off x="4677791" y="4583939"/>
              <a:ext cx="962744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Forschung &amp; Lehre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1AB4091-20E9-450F-B82A-8DD024F1F2D2}"/>
                </a:ext>
              </a:extLst>
            </p:cNvPr>
            <p:cNvSpPr/>
            <p:nvPr/>
          </p:nvSpPr>
          <p:spPr>
            <a:xfrm>
              <a:off x="3453655" y="4590491"/>
              <a:ext cx="962744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Öffentlicher Dienst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8C502E6-3D2C-4D5F-863E-4685E3618BFB}"/>
                </a:ext>
              </a:extLst>
            </p:cNvPr>
            <p:cNvSpPr/>
            <p:nvPr/>
          </p:nvSpPr>
          <p:spPr>
            <a:xfrm>
              <a:off x="2684251" y="3618387"/>
              <a:ext cx="962744" cy="972108"/>
            </a:xfrm>
            <a:prstGeom prst="ellipse">
              <a:avLst/>
            </a:prstGeom>
            <a:solidFill>
              <a:srgbClr val="003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/>
                <a:t>Industrie &amp; Handels-unternehmen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060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sollte ich mitbringen? – </a:t>
            </a:r>
            <a:br>
              <a:rPr lang="de-DE" dirty="0"/>
            </a:br>
            <a:r>
              <a:rPr lang="de-DE" dirty="0"/>
              <a:t>Die Zugangsvoraussetzungen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F35BEF-0E7C-4AEE-B125-C0AF6A0C2F5D}"/>
              </a:ext>
            </a:extLst>
          </p:cNvPr>
          <p:cNvSpPr/>
          <p:nvPr/>
        </p:nvSpPr>
        <p:spPr>
          <a:xfrm>
            <a:off x="2607731" y="2586940"/>
            <a:ext cx="6048672" cy="195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gfa Rotis Semi Serif" pitchFamily="2" charset="0"/>
                <a:ea typeface="MS PGothic" pitchFamily="34" charset="-128"/>
              </a:rPr>
              <a:t>Hochschulzugangsberechtigung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gfa Rotis Semi Serif" pitchFamily="2" charset="0"/>
                <a:ea typeface="MS PGothic" pitchFamily="34" charset="-128"/>
              </a:rPr>
              <a:t> allgemeine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gfa Rotis Semi Serif" pitchFamily="2" charset="0"/>
                <a:ea typeface="MS PGothic" pitchFamily="34" charset="-128"/>
              </a:rPr>
              <a:t> einschlägige fachgebundene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gfa Rotis Semi Serif" pitchFamily="2" charset="0"/>
                <a:ea typeface="MS PGothic" pitchFamily="34" charset="-128"/>
              </a:rPr>
              <a:t> ausländische (die von einer staatlichen Stelle als gleichwertig anerkannt wurde)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gfa Rotis Semi Serif" pitchFamily="2" charset="0"/>
                <a:ea typeface="MS PGothic" pitchFamily="34" charset="-128"/>
              </a:rPr>
              <a:t>ggf. der Nachweis deutscher Sprachkenntnisse</a:t>
            </a:r>
          </a:p>
        </p:txBody>
      </p:sp>
      <p:pic>
        <p:nvPicPr>
          <p:cNvPr id="8" name="Grafik 7" descr="Liste">
            <a:extLst>
              <a:ext uri="{FF2B5EF4-FFF2-40B4-BE49-F238E27FC236}">
                <a16:creationId xmlns:a16="http://schemas.microsoft.com/office/drawing/2014/main" id="{6EAE7520-4212-498A-BE7C-93D6C85C6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597" y="2855474"/>
            <a:ext cx="1224136" cy="1224136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650416B-EBED-49CE-98DB-0D814F7F6ECB}"/>
              </a:ext>
            </a:extLst>
          </p:cNvPr>
          <p:cNvCxnSpPr/>
          <p:nvPr/>
        </p:nvCxnSpPr>
        <p:spPr>
          <a:xfrm>
            <a:off x="2195736" y="2310321"/>
            <a:ext cx="0" cy="2601536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0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sollte ich mitbringen? – </a:t>
            </a:r>
            <a:br>
              <a:rPr lang="de-DE" dirty="0"/>
            </a:br>
            <a:r>
              <a:rPr lang="de-DE" dirty="0"/>
              <a:t>Die Auswahlkriterien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74A5-B839-4E30-B508-F6C8175ADCF9}" type="datetime1">
              <a:rPr lang="de-DE" smtClean="0"/>
              <a:t>24.08.2022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Fakultät WIM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134D8F-EBF9-45FD-838A-6D20CD2B5CDE}"/>
              </a:ext>
            </a:extLst>
          </p:cNvPr>
          <p:cNvSpPr/>
          <p:nvPr/>
        </p:nvSpPr>
        <p:spPr>
          <a:xfrm>
            <a:off x="2583684" y="2888940"/>
            <a:ext cx="590465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Durchschnittsnote der Hochschulzugangsberechtigung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Einzelne Fachnoten in Mathematik, Deutsch, einer Fremdsprache sowie Naturwissenschaft oder Informatik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Agfa Rotis Semi Serif" pitchFamily="2" charset="0"/>
                <a:ea typeface="MS PGothic" pitchFamily="34" charset="-128"/>
              </a:rPr>
              <a:t>Berufspraktische Tätigkeiten und außerschulische Leistungen</a:t>
            </a:r>
          </a:p>
        </p:txBody>
      </p:sp>
      <p:pic>
        <p:nvPicPr>
          <p:cNvPr id="8" name="Grafik 7" descr="Checkliste RNL">
            <a:extLst>
              <a:ext uri="{FF2B5EF4-FFF2-40B4-BE49-F238E27FC236}">
                <a16:creationId xmlns:a16="http://schemas.microsoft.com/office/drawing/2014/main" id="{0EE22D14-F60D-42E6-AED4-5CCC0F68E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034" y="2863059"/>
            <a:ext cx="1227238" cy="1227238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86A309-02AB-4157-8845-0A5301325071}"/>
              </a:ext>
            </a:extLst>
          </p:cNvPr>
          <p:cNvCxnSpPr/>
          <p:nvPr/>
        </p:nvCxnSpPr>
        <p:spPr>
          <a:xfrm>
            <a:off x="2195736" y="2310321"/>
            <a:ext cx="0" cy="2601536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4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Bildschirmpräsentation (4:3)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Microsoft YaHei</vt:lpstr>
      <vt:lpstr>MS Gothic</vt:lpstr>
      <vt:lpstr>MS PGothic</vt:lpstr>
      <vt:lpstr>Agfa Rotis Semi Serif</vt:lpstr>
      <vt:lpstr>Arial</vt:lpstr>
      <vt:lpstr>Calibri</vt:lpstr>
      <vt:lpstr>Georgia</vt:lpstr>
      <vt:lpstr>Times New Roman</vt:lpstr>
      <vt:lpstr>Wingdings</vt:lpstr>
      <vt:lpstr>Larissa</vt:lpstr>
      <vt:lpstr>Wirtschaftsmathematik  an der Universität Mannheim</vt:lpstr>
      <vt:lpstr>Was genau ist WiMa?</vt:lpstr>
      <vt:lpstr>WiMa unter die Lupe genommen..</vt:lpstr>
      <vt:lpstr>Der Studiengang im Überblick</vt:lpstr>
      <vt:lpstr>Studienverlauf</vt:lpstr>
      <vt:lpstr>WiMa studiert – und dann?</vt:lpstr>
      <vt:lpstr>WiMa studiert – und dann?</vt:lpstr>
      <vt:lpstr>Was sollte ich mitbringen? –  Die Zugangsvoraussetzungen</vt:lpstr>
      <vt:lpstr>Was sollte ich mitbringen? –  Die Auswahlkriterien</vt:lpstr>
      <vt:lpstr>Was sollte ich außerdem mitbringen?</vt:lpstr>
      <vt:lpstr>Warum WiMa in Mannheim?</vt:lpstr>
      <vt:lpstr>Studium in Mannheim - Studienjahr</vt:lpstr>
      <vt:lpstr>Schnupperstudium</vt:lpstr>
      <vt:lpstr>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Sanja Juric</cp:lastModifiedBy>
  <cp:revision>74</cp:revision>
  <dcterms:created xsi:type="dcterms:W3CDTF">2017-12-12T19:58:15Z</dcterms:created>
  <dcterms:modified xsi:type="dcterms:W3CDTF">2022-08-24T10:46:17Z</dcterms:modified>
</cp:coreProperties>
</file>